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58" r:id="rId2"/>
  </p:sldMasterIdLst>
  <p:notesMasterIdLst>
    <p:notesMasterId r:id="rId17"/>
  </p:notesMasterIdLst>
  <p:handoutMasterIdLst>
    <p:handoutMasterId r:id="rId18"/>
  </p:handoutMasterIdLst>
  <p:sldIdLst>
    <p:sldId id="339" r:id="rId3"/>
    <p:sldId id="410" r:id="rId4"/>
    <p:sldId id="421" r:id="rId5"/>
    <p:sldId id="408" r:id="rId6"/>
    <p:sldId id="411" r:id="rId7"/>
    <p:sldId id="412" r:id="rId8"/>
    <p:sldId id="413" r:id="rId9"/>
    <p:sldId id="409" r:id="rId10"/>
    <p:sldId id="414" r:id="rId11"/>
    <p:sldId id="415" r:id="rId12"/>
    <p:sldId id="418" r:id="rId13"/>
    <p:sldId id="419" r:id="rId14"/>
    <p:sldId id="420" r:id="rId15"/>
    <p:sldId id="417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 Bradley" initials="JB" lastIdx="3" clrIdx="0">
    <p:extLst>
      <p:ext uri="{19B8F6BF-5375-455C-9EA6-DF929625EA0E}">
        <p15:presenceInfo xmlns:p15="http://schemas.microsoft.com/office/powerpoint/2012/main" userId="S-1-5-21-846523360-885595514-2269565856-1308" providerId="AD"/>
      </p:ext>
    </p:extLst>
  </p:cmAuthor>
  <p:cmAuthor id="2" name="Adrienne Ammerman" initials="AA" lastIdx="8" clrIdx="1">
    <p:extLst>
      <p:ext uri="{19B8F6BF-5375-455C-9EA6-DF929625EA0E}">
        <p15:presenceInfo xmlns:p15="http://schemas.microsoft.com/office/powerpoint/2012/main" userId="S-1-5-21-846523360-885595514-2269565856-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94B"/>
    <a:srgbClr val="B45608"/>
    <a:srgbClr val="0066CC"/>
    <a:srgbClr val="57B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71680" autoAdjust="0"/>
  </p:normalViewPr>
  <p:slideViewPr>
    <p:cSldViewPr showGuides="1">
      <p:cViewPr varScale="1">
        <p:scale>
          <a:sx n="61" d="100"/>
          <a:sy n="61" d="100"/>
        </p:scale>
        <p:origin x="118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6A52-B3EF-46B9-9FC5-A87FD04C6A63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28CC-995C-453B-AF99-46BD35FD6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12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7BECCF-9CA6-429B-B811-E0FE0B113918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626F0C-C5F4-4300-ADDA-EB9EEE5C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Welcome to our county’s community health improvement plan!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make this branded just to your agency if your prefer.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61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89263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Each priority health issue has a community Result – the green R.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community result uses words everyone understands to describe well-being for an entire community in a defined geographical area or a specific subgroup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Result may include: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How this health issue and the result are aligned with state-wide focus areas and objectives. 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How we experience this result in our community and what information led to the selection of this health issue and related result.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This is to make an infographic for each of your results.</a:t>
            </a:r>
          </a:p>
          <a:p>
            <a:endParaRPr lang="en-US" i="1" dirty="0"/>
          </a:p>
          <a:p>
            <a:r>
              <a:rPr lang="en-US" i="1" dirty="0"/>
              <a:t>You can hyperlink each item to the relevant section in your Scorecard if you choose to do so.</a:t>
            </a:r>
          </a:p>
          <a:p>
            <a:endParaRPr lang="en-US" i="1" dirty="0"/>
          </a:p>
          <a:p>
            <a:r>
              <a:rPr lang="en-US" i="1" dirty="0"/>
              <a:t>You can take a screenshot of this graphic and use in various presentations/ handouts.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900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2785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20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You could include the link to the full CHIP Scorecard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015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Community Health Improvement Plan, or CHIP, is a long-term strategic health improvement plan for the entire community.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6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 including a timeline or bullets that remind your audience of what the process has looked like up to this point.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0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CHIP addresses the priority health issues that were identified through the community health assessment process.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also outlines the results, population health data, strategies, and programs or strategies associated with each health issue.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66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use an online Scorecard format to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share real-time information with community members, partners, leaders, and funders about how we are working together to improve the health of our community.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614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CHIP Scorecard is made up of different objects such as the Results, Indicators, Strategies, and Performance Measures.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We’ll look at each of these in more detail.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604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/>
              <a:t>This is the big picture view before we go into more detail around each health priority.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2445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Each priority health issue has a community Result – the green R.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community result uses words everyone understands to describe well-being for an entire community in a defined geographical area or a specific subgroup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Result may include: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How this health issue and the result are aligned with state-wide focus areas and objectives. 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How we experience this result in our community and what information led to the selection of this health issue and related result.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This is to make an infographic for each of your results.</a:t>
            </a:r>
          </a:p>
          <a:p>
            <a:endParaRPr lang="en-US" i="1" dirty="0"/>
          </a:p>
          <a:p>
            <a:r>
              <a:rPr lang="en-US" i="1" dirty="0"/>
              <a:t>You can hyperlink each item to the relevant section in your Scorecard if you choose to do so.</a:t>
            </a:r>
          </a:p>
          <a:p>
            <a:endParaRPr lang="en-US" i="1" dirty="0"/>
          </a:p>
          <a:p>
            <a:r>
              <a:rPr lang="en-US" i="1" dirty="0"/>
              <a:t>You can take a screenshot of this graphic and use in various presentations/ handouts.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47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626F0C-C5F4-4300-ADDA-EB9EEE5C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256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2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67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24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988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747018-B449-4B2E-8D86-7D2D33C1DF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6172200"/>
            <a:ext cx="3096052" cy="333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57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D6ECFF"/>
                </a:solidFill>
              </a:rPr>
              <a:pPr/>
              <a:t>8/19/2019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25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2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81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714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78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05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88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3996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824561"/>
      </p:ext>
    </p:extLst>
  </p:cSld>
  <p:clrMapOvr>
    <a:masterClrMapping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920414"/>
      </p:ext>
    </p:extLst>
  </p:cSld>
  <p:clrMapOvr>
    <a:masterClrMapping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566693"/>
      </p:ext>
    </p:extLst>
  </p:cSld>
  <p:clrMapOvr>
    <a:masterClrMapping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2716901"/>
      </p:ext>
    </p:extLst>
  </p:cSld>
  <p:clrMapOvr>
    <a:masterClrMapping/>
  </p:clrMapOvr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78309"/>
      </p:ext>
    </p:extLst>
  </p:cSld>
  <p:clrMapOvr>
    <a:masterClrMapping/>
  </p:clrMapOvr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9536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0B6A-4345-4ACF-8520-5122E1BA6AA6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689E-E687-457D-9328-D855A6C9B6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4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60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56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40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72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A18F28-8303-45C0-B863-BCE6848D6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57" y="6253769"/>
            <a:ext cx="3269323" cy="3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0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85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04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5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9B8CD-342D-4579-98EC-A8FD6B7370E1}" type="datetimeFigureOut">
              <a:rPr lang="en-US" smtClean="0">
                <a:solidFill>
                  <a:srgbClr val="4E5B6F"/>
                </a:solidFill>
              </a:rPr>
              <a:pPr/>
              <a:t>8/19/2019</a:t>
            </a:fld>
            <a:endParaRPr lang="en-US" dirty="0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1000">
                <a:solidFill>
                  <a:srgbClr val="4E5B6F"/>
                </a:solidFill>
              </a:rPr>
              <a:t>Sheila S. Pfaender, Public Health Consultant</a:t>
            </a:r>
            <a:endParaRPr lang="en-US" sz="1000" dirty="0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0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t="25000" b="25000"/>
          <a:stretch>
            <a:fillRect/>
          </a:stretch>
        </p:blipFill>
        <p:spPr bwMode="auto">
          <a:xfrm>
            <a:off x="304800" y="152400"/>
            <a:ext cx="5985672" cy="86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643054" y="2283283"/>
            <a:ext cx="1090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Segoe Script" panose="020B0504020000000003" pitchFamily="34" charset="0"/>
              </a:rPr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7400" y="2467949"/>
            <a:ext cx="6172200" cy="2027851"/>
          </a:xfrm>
        </p:spPr>
        <p:txBody>
          <a:bodyPr/>
          <a:lstStyle/>
          <a:p>
            <a:pPr algn="ctr"/>
            <a:r>
              <a:rPr lang="en-US" i="1">
                <a:solidFill>
                  <a:srgbClr val="FF000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County</a:t>
            </a:r>
            <a:r>
              <a:rPr lang="en-US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’s </a:t>
            </a:r>
            <a:r>
              <a:rPr lang="en-US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Community Health Improvement Plan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BAFDBA-312A-4225-863E-83495AABBEE2}"/>
              </a:ext>
            </a:extLst>
          </p:cNvPr>
          <p:cNvSpPr txBox="1"/>
          <p:nvPr/>
        </p:nvSpPr>
        <p:spPr>
          <a:xfrm>
            <a:off x="685800" y="5562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Co-brand with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232431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Issue 1: Programs or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104466" cy="3880773"/>
          </a:xfrm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i="1" dirty="0">
                <a:solidFill>
                  <a:srgbClr val="FF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 strategies/ programs here</a:t>
            </a:r>
            <a:endParaRPr lang="en-US" sz="2000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ABE160-29FD-4D95-A832-2F43F2EBB249}"/>
              </a:ext>
            </a:extLst>
          </p:cNvPr>
          <p:cNvSpPr txBox="1">
            <a:spLocks/>
          </p:cNvSpPr>
          <p:nvPr/>
        </p:nvSpPr>
        <p:spPr>
          <a:xfrm>
            <a:off x="6553200" y="2164574"/>
            <a:ext cx="513203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Picture to illustrate strategy or program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28E510-2259-4763-A2E9-50D1611AB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0322" y="309689"/>
            <a:ext cx="548688" cy="50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060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7C7459B-A3D7-4314-B3CE-D42BE534F52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38400" y="2955440"/>
          <a:ext cx="7296253" cy="27732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95828">
                  <a:extLst>
                    <a:ext uri="{9D8B030D-6E8A-4147-A177-3AD203B41FA5}">
                      <a16:colId xmlns:a16="http://schemas.microsoft.com/office/drawing/2014/main" val="3304298400"/>
                    </a:ext>
                  </a:extLst>
                </a:gridCol>
                <a:gridCol w="1191721">
                  <a:extLst>
                    <a:ext uri="{9D8B030D-6E8A-4147-A177-3AD203B41FA5}">
                      <a16:colId xmlns:a16="http://schemas.microsoft.com/office/drawing/2014/main" val="802413462"/>
                    </a:ext>
                  </a:extLst>
                </a:gridCol>
                <a:gridCol w="1113200">
                  <a:extLst>
                    <a:ext uri="{9D8B030D-6E8A-4147-A177-3AD203B41FA5}">
                      <a16:colId xmlns:a16="http://schemas.microsoft.com/office/drawing/2014/main" val="1828088780"/>
                    </a:ext>
                  </a:extLst>
                </a:gridCol>
                <a:gridCol w="1190332">
                  <a:extLst>
                    <a:ext uri="{9D8B030D-6E8A-4147-A177-3AD203B41FA5}">
                      <a16:colId xmlns:a16="http://schemas.microsoft.com/office/drawing/2014/main" val="996962407"/>
                    </a:ext>
                  </a:extLst>
                </a:gridCol>
                <a:gridCol w="1111810">
                  <a:extLst>
                    <a:ext uri="{9D8B030D-6E8A-4147-A177-3AD203B41FA5}">
                      <a16:colId xmlns:a16="http://schemas.microsoft.com/office/drawing/2014/main" val="575868805"/>
                    </a:ext>
                  </a:extLst>
                </a:gridCol>
                <a:gridCol w="1196585">
                  <a:extLst>
                    <a:ext uri="{9D8B030D-6E8A-4147-A177-3AD203B41FA5}">
                      <a16:colId xmlns:a16="http://schemas.microsoft.com/office/drawing/2014/main" val="2154102377"/>
                    </a:ext>
                  </a:extLst>
                </a:gridCol>
                <a:gridCol w="396777">
                  <a:extLst>
                    <a:ext uri="{9D8B030D-6E8A-4147-A177-3AD203B41FA5}">
                      <a16:colId xmlns:a16="http://schemas.microsoft.com/office/drawing/2014/main" val="961465904"/>
                    </a:ext>
                  </a:extLst>
                </a:gridCol>
              </a:tblGrid>
              <a:tr h="444840">
                <a:tc gridSpan="7">
                  <a:txBody>
                    <a:bodyPr/>
                    <a:lstStyle/>
                    <a:p>
                      <a:pPr marL="2840990" marR="2832100" algn="ctr">
                        <a:lnSpc>
                          <a:spcPct val="150000"/>
                        </a:lnSpc>
                        <a:spcBef>
                          <a:spcPts val="6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STRATEGY</a:t>
                      </a:r>
                      <a:endParaRPr lang="en-US" sz="16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598040"/>
                  </a:ext>
                </a:extLst>
              </a:tr>
              <a:tr h="431090">
                <a:tc gridSpan="2">
                  <a:txBody>
                    <a:bodyPr/>
                    <a:lstStyle/>
                    <a:p>
                      <a:pPr marL="8064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program/ strategy here</a:t>
                      </a:r>
                    </a:p>
                    <a:p>
                      <a:pPr marL="8064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302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second program/ strategy here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36220" marR="24765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third program/ strategy here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108585" marR="103505" indent="12065" algn="ctr">
                        <a:lnSpc>
                          <a:spcPct val="106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 R O G R A M 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15835787"/>
                  </a:ext>
                </a:extLst>
              </a:tr>
              <a:tr h="321902">
                <a:tc gridSpan="6">
                  <a:txBody>
                    <a:bodyPr/>
                    <a:lstStyle/>
                    <a:p>
                      <a:pPr marL="2261870" marR="2240280" algn="ctr">
                        <a:lnSpc>
                          <a:spcPct val="150000"/>
                        </a:lnSpc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PERFORMANCE MEASURES</a:t>
                      </a:r>
                      <a:endParaRPr lang="en-US" sz="14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B4560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133016"/>
                  </a:ext>
                </a:extLst>
              </a:tr>
              <a:tr h="511162">
                <a:tc>
                  <a:txBody>
                    <a:bodyPr/>
                    <a:lstStyle/>
                    <a:p>
                      <a:pPr marL="130175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7010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9540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8915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8905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5740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683627"/>
                  </a:ext>
                </a:extLst>
              </a:tr>
              <a:tr h="617599">
                <a:tc gridSpan="2">
                  <a:txBody>
                    <a:bodyPr/>
                    <a:lstStyle/>
                    <a:p>
                      <a:pPr marL="36258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31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31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424790"/>
                  </a:ext>
                </a:extLst>
              </a:tr>
            </a:tbl>
          </a:graphicData>
        </a:graphic>
      </p:graphicFrame>
      <p:sp>
        <p:nvSpPr>
          <p:cNvPr id="4" name="Freeform 1">
            <a:extLst>
              <a:ext uri="{FF2B5EF4-FFF2-40B4-BE49-F238E27FC236}">
                <a16:creationId xmlns:a16="http://schemas.microsoft.com/office/drawing/2014/main" id="{5C32961D-1D89-48F6-A09F-EEB70F3E1B37}"/>
              </a:ext>
            </a:extLst>
          </p:cNvPr>
          <p:cNvSpPr>
            <a:spLocks/>
          </p:cNvSpPr>
          <p:nvPr/>
        </p:nvSpPr>
        <p:spPr bwMode="auto">
          <a:xfrm>
            <a:off x="2443492" y="2674725"/>
            <a:ext cx="2066925" cy="625475"/>
          </a:xfrm>
          <a:custGeom>
            <a:avLst/>
            <a:gdLst>
              <a:gd name="T0" fmla="+- 0 5415 2162"/>
              <a:gd name="T1" fmla="*/ T0 w 3254"/>
              <a:gd name="T2" fmla="+- 0 4370 3904"/>
              <a:gd name="T3" fmla="*/ 4370 h 986"/>
              <a:gd name="T4" fmla="+- 0 5415 2162"/>
              <a:gd name="T5" fmla="*/ T4 w 3254"/>
              <a:gd name="T6" fmla="+- 0 4889 3904"/>
              <a:gd name="T7" fmla="*/ 4889 h 986"/>
              <a:gd name="T8" fmla="+- 0 2162 2162"/>
              <a:gd name="T9" fmla="*/ T8 w 3254"/>
              <a:gd name="T10" fmla="+- 0 4889 3904"/>
              <a:gd name="T11" fmla="*/ 4889 h 986"/>
              <a:gd name="T12" fmla="+- 0 2162 2162"/>
              <a:gd name="T13" fmla="*/ T12 w 3254"/>
              <a:gd name="T14" fmla="+- 0 4370 3904"/>
              <a:gd name="T15" fmla="*/ 4370 h 986"/>
              <a:gd name="T16" fmla="+- 0 3789 2162"/>
              <a:gd name="T17" fmla="*/ T16 w 3254"/>
              <a:gd name="T18" fmla="+- 0 3904 3904"/>
              <a:gd name="T19" fmla="*/ 3904 h 986"/>
              <a:gd name="T20" fmla="+- 0 5415 2162"/>
              <a:gd name="T21" fmla="*/ T20 w 3254"/>
              <a:gd name="T22" fmla="+- 0 4370 3904"/>
              <a:gd name="T23" fmla="*/ 4370 h 98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</a:cxnLst>
            <a:rect l="0" t="0" r="r" b="b"/>
            <a:pathLst>
              <a:path w="3254" h="986">
                <a:moveTo>
                  <a:pt x="3253" y="466"/>
                </a:moveTo>
                <a:lnTo>
                  <a:pt x="3253" y="985"/>
                </a:lnTo>
                <a:lnTo>
                  <a:pt x="0" y="985"/>
                </a:lnTo>
                <a:lnTo>
                  <a:pt x="0" y="466"/>
                </a:lnTo>
                <a:lnTo>
                  <a:pt x="1627" y="0"/>
                </a:lnTo>
                <a:lnTo>
                  <a:pt x="3253" y="4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DF69EED9-3D21-4C4B-83E3-F8F9FC767FC1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927187"/>
            <a:ext cx="2446974" cy="1560512"/>
            <a:chOff x="3046" y="994"/>
            <a:chExt cx="3854" cy="2457"/>
          </a:xfrm>
        </p:grpSpPr>
        <p:sp>
          <p:nvSpPr>
            <p:cNvPr id="6" name="Freeform 19">
              <a:extLst>
                <a:ext uri="{FF2B5EF4-FFF2-40B4-BE49-F238E27FC236}">
                  <a16:creationId xmlns:a16="http://schemas.microsoft.com/office/drawing/2014/main" id="{B000A67B-25AA-43DF-ABEE-590955EBE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4" y="1055"/>
              <a:ext cx="486" cy="2336"/>
            </a:xfrm>
            <a:custGeom>
              <a:avLst/>
              <a:gdLst>
                <a:gd name="T0" fmla="+- 0 6414 6414"/>
                <a:gd name="T1" fmla="*/ T0 w 486"/>
                <a:gd name="T2" fmla="+- 0 3391 1055"/>
                <a:gd name="T3" fmla="*/ 3391 h 2336"/>
                <a:gd name="T4" fmla="+- 0 6414 6414"/>
                <a:gd name="T5" fmla="*/ T4 w 486"/>
                <a:gd name="T6" fmla="+- 0 1055 1055"/>
                <a:gd name="T7" fmla="*/ 1055 h 2336"/>
                <a:gd name="T8" fmla="+- 0 6900 6414"/>
                <a:gd name="T9" fmla="*/ T8 w 486"/>
                <a:gd name="T10" fmla="+- 0 2223 1055"/>
                <a:gd name="T11" fmla="*/ 2223 h 2336"/>
                <a:gd name="T12" fmla="+- 0 6414 6414"/>
                <a:gd name="T13" fmla="*/ T12 w 486"/>
                <a:gd name="T14" fmla="+- 0 3391 1055"/>
                <a:gd name="T15" fmla="*/ 3391 h 23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6" h="2336">
                  <a:moveTo>
                    <a:pt x="0" y="2336"/>
                  </a:moveTo>
                  <a:lnTo>
                    <a:pt x="0" y="0"/>
                  </a:lnTo>
                  <a:lnTo>
                    <a:pt x="486" y="1168"/>
                  </a:lnTo>
                  <a:lnTo>
                    <a:pt x="0" y="2336"/>
                  </a:lnTo>
                  <a:close/>
                </a:path>
              </a:pathLst>
            </a:custGeom>
            <a:solidFill>
              <a:srgbClr val="4D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147829E4-C8DA-4FDE-82B9-3B3029F9D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4" y="1055"/>
              <a:ext cx="486" cy="2336"/>
            </a:xfrm>
            <a:custGeom>
              <a:avLst/>
              <a:gdLst>
                <a:gd name="T0" fmla="+- 0 6414 6414"/>
                <a:gd name="T1" fmla="*/ T0 w 486"/>
                <a:gd name="T2" fmla="+- 0 1055 1055"/>
                <a:gd name="T3" fmla="*/ 1055 h 2336"/>
                <a:gd name="T4" fmla="+- 0 6900 6414"/>
                <a:gd name="T5" fmla="*/ T4 w 486"/>
                <a:gd name="T6" fmla="+- 0 2223 1055"/>
                <a:gd name="T7" fmla="*/ 2223 h 2336"/>
                <a:gd name="T8" fmla="+- 0 6414 6414"/>
                <a:gd name="T9" fmla="*/ T8 w 486"/>
                <a:gd name="T10" fmla="+- 0 3391 1055"/>
                <a:gd name="T11" fmla="*/ 3391 h 2336"/>
                <a:gd name="T12" fmla="+- 0 6414 6414"/>
                <a:gd name="T13" fmla="*/ T12 w 486"/>
                <a:gd name="T14" fmla="+- 0 1055 1055"/>
                <a:gd name="T15" fmla="*/ 1055 h 23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6" h="2336">
                  <a:moveTo>
                    <a:pt x="0" y="0"/>
                  </a:moveTo>
                  <a:lnTo>
                    <a:pt x="486" y="1168"/>
                  </a:lnTo>
                  <a:lnTo>
                    <a:pt x="0" y="23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7143">
              <a:solidFill>
                <a:srgbClr val="4D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7">
              <a:extLst>
                <a:ext uri="{FF2B5EF4-FFF2-40B4-BE49-F238E27FC236}">
                  <a16:creationId xmlns:a16="http://schemas.microsoft.com/office/drawing/2014/main" id="{6DD5384C-14E1-4488-8ABD-E035DB5165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6" y="994"/>
              <a:ext cx="3368" cy="2457"/>
            </a:xfrm>
            <a:prstGeom prst="rect">
              <a:avLst/>
            </a:prstGeom>
            <a:solidFill>
              <a:srgbClr val="4D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400" b="1" dirty="0">
                  <a:solidFill>
                    <a:srgbClr val="FFFFFF"/>
                  </a:solidFill>
                  <a:latin typeface="Arial" panose="020B0604020202020204" pitchFamily="34" charset="0"/>
                </a:rPr>
                <a:t>[Name of One of Your Results Here]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">
            <a:extLst>
              <a:ext uri="{FF2B5EF4-FFF2-40B4-BE49-F238E27FC236}">
                <a16:creationId xmlns:a16="http://schemas.microsoft.com/office/drawing/2014/main" id="{8A46556D-8D3F-4C58-A943-50DEBA1DB98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340950"/>
            <a:ext cx="3429000" cy="1482725"/>
            <a:chOff x="7238" y="1622"/>
            <a:chExt cx="5400" cy="2336"/>
          </a:xfrm>
        </p:grpSpPr>
        <p:sp>
          <p:nvSpPr>
            <p:cNvPr id="10" name="Rectangle 14">
              <a:extLst>
                <a:ext uri="{FF2B5EF4-FFF2-40B4-BE49-F238E27FC236}">
                  <a16:creationId xmlns:a16="http://schemas.microsoft.com/office/drawing/2014/main" id="{65729362-F2BE-4190-B99E-D27DEAA6B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1635"/>
              <a:ext cx="5373" cy="459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96AA0C17-7053-414F-AF2A-DCD40780F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1635"/>
              <a:ext cx="5373" cy="527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9071B34D-6610-4E71-A32E-1DF2C9B2A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094"/>
              <a:ext cx="5373" cy="405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831DEDC1-278B-4074-9B4F-B8FF5DE4F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094"/>
              <a:ext cx="5373" cy="473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5E027A1E-2780-4D6B-90DD-2CFD3E680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499"/>
              <a:ext cx="5373" cy="473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7E715E7B-0DB6-4C69-806F-985715C30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499"/>
              <a:ext cx="5373" cy="540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FCA7E0BA-5A1E-4D88-B0E6-F7EA9CBBD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972"/>
              <a:ext cx="5373" cy="419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8F0D0246-B825-4F58-8409-408FD6BE3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972"/>
              <a:ext cx="5373" cy="419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765F910D-A036-4563-B45C-AAD34FE65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6" y="3363"/>
              <a:ext cx="4388" cy="581"/>
            </a:xfrm>
            <a:custGeom>
              <a:avLst/>
              <a:gdLst>
                <a:gd name="T0" fmla="+- 0 7737 7737"/>
                <a:gd name="T1" fmla="*/ T0 w 4388"/>
                <a:gd name="T2" fmla="+- 0 3364 3364"/>
                <a:gd name="T3" fmla="*/ 3364 h 581"/>
                <a:gd name="T4" fmla="+- 0 12124 7737"/>
                <a:gd name="T5" fmla="*/ T4 w 4388"/>
                <a:gd name="T6" fmla="+- 0 3364 3364"/>
                <a:gd name="T7" fmla="*/ 3364 h 581"/>
                <a:gd name="T8" fmla="+- 0 9930 7737"/>
                <a:gd name="T9" fmla="*/ T8 w 4388"/>
                <a:gd name="T10" fmla="+- 0 3944 3364"/>
                <a:gd name="T11" fmla="*/ 3944 h 581"/>
                <a:gd name="T12" fmla="+- 0 7737 7737"/>
                <a:gd name="T13" fmla="*/ T12 w 4388"/>
                <a:gd name="T14" fmla="+- 0 3364 3364"/>
                <a:gd name="T15" fmla="*/ 3364 h 5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388" h="581">
                  <a:moveTo>
                    <a:pt x="0" y="0"/>
                  </a:moveTo>
                  <a:lnTo>
                    <a:pt x="4387" y="0"/>
                  </a:lnTo>
                  <a:lnTo>
                    <a:pt x="2193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20FA7F58-1176-4C1F-B560-9119CC11C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6" y="3363"/>
              <a:ext cx="4388" cy="581"/>
            </a:xfrm>
            <a:custGeom>
              <a:avLst/>
              <a:gdLst>
                <a:gd name="T0" fmla="+- 0 12124 7737"/>
                <a:gd name="T1" fmla="*/ T0 w 4388"/>
                <a:gd name="T2" fmla="+- 0 3364 3364"/>
                <a:gd name="T3" fmla="*/ 3364 h 581"/>
                <a:gd name="T4" fmla="+- 0 9930 7737"/>
                <a:gd name="T5" fmla="*/ T4 w 4388"/>
                <a:gd name="T6" fmla="+- 0 3944 3364"/>
                <a:gd name="T7" fmla="*/ 3944 h 581"/>
                <a:gd name="T8" fmla="+- 0 7737 7737"/>
                <a:gd name="T9" fmla="*/ T8 w 4388"/>
                <a:gd name="T10" fmla="+- 0 3364 3364"/>
                <a:gd name="T11" fmla="*/ 3364 h 581"/>
                <a:gd name="T12" fmla="+- 0 12124 7737"/>
                <a:gd name="T13" fmla="*/ T12 w 4388"/>
                <a:gd name="T14" fmla="+- 0 3364 3364"/>
                <a:gd name="T15" fmla="*/ 3364 h 5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388" h="581">
                  <a:moveTo>
                    <a:pt x="4387" y="0"/>
                  </a:moveTo>
                  <a:lnTo>
                    <a:pt x="2193" y="580"/>
                  </a:lnTo>
                  <a:lnTo>
                    <a:pt x="0" y="0"/>
                  </a:lnTo>
                  <a:lnTo>
                    <a:pt x="4387" y="0"/>
                  </a:lnTo>
                  <a:close/>
                </a:path>
              </a:pathLst>
            </a:custGeom>
            <a:noFill/>
            <a:ln w="17143">
              <a:solidFill>
                <a:srgbClr val="FFC11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Text Box 4">
              <a:extLst>
                <a:ext uri="{FF2B5EF4-FFF2-40B4-BE49-F238E27FC236}">
                  <a16:creationId xmlns:a16="http://schemas.microsoft.com/office/drawing/2014/main" id="{D242B984-D8BF-4102-A9FF-2345CCE7E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7" y="1622"/>
              <a:ext cx="5400" cy="1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endPara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List indicator here</a:t>
              </a: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en-US" altLang="en-US" sz="1200" b="1" dirty="0">
                  <a:solidFill>
                    <a:srgbClr val="FFFFFF"/>
                  </a:solidFill>
                  <a:latin typeface="Arial" panose="020B0604020202020204" pitchFamily="34" charset="0"/>
                </a:rPr>
                <a:t>List indicator here</a:t>
              </a: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List indicator here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B589D3AD-2B19-4A96-9A68-2EF7DFCA5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710" y="964559"/>
            <a:ext cx="3429000" cy="325437"/>
          </a:xfrm>
          <a:prstGeom prst="rect">
            <a:avLst/>
          </a:prstGeom>
          <a:solidFill>
            <a:srgbClr val="F3AB0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INDICATORS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2BE8BBE8-F5C8-4196-B0B8-15C29CAC5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943928"/>
            <a:ext cx="533400" cy="1560512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R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U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Rectangle 21">
            <a:extLst>
              <a:ext uri="{FF2B5EF4-FFF2-40B4-BE49-F238E27FC236}">
                <a16:creationId xmlns:a16="http://schemas.microsoft.com/office/drawing/2014/main" id="{67D69D17-6BC6-41C4-8AF4-1B3FFBD57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971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AFABB9EF-A70F-49D5-96F5-FB6502BDF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429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7DC7808-3C4B-4922-9571-28249E3549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38" y="6183953"/>
            <a:ext cx="2464462" cy="52002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F23BAE4-CB01-4907-BFAC-830F76B863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538" y="912374"/>
            <a:ext cx="510584" cy="47248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B6DA3D8-AC33-426A-9F44-40C91E994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4710" y="927187"/>
            <a:ext cx="464860" cy="47248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4B3518-F175-4A7C-8A1F-6DD3307B25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434" y="3413413"/>
            <a:ext cx="548688" cy="50296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EC539A3-9637-4E9F-B9B5-1ECFC0EB28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1592" y="4223871"/>
            <a:ext cx="800169" cy="518205"/>
          </a:xfrm>
          <a:prstGeom prst="rect">
            <a:avLst/>
          </a:prstGeom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8CC75E84-7FC9-4957-B6C4-88BA0277E8A8}"/>
              </a:ext>
            </a:extLst>
          </p:cNvPr>
          <p:cNvSpPr txBox="1">
            <a:spLocks/>
          </p:cNvSpPr>
          <p:nvPr/>
        </p:nvSpPr>
        <p:spPr>
          <a:xfrm>
            <a:off x="322177" y="137644"/>
            <a:ext cx="10905066" cy="6981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57BA46"/>
                </a:solidFill>
                <a:effectLst/>
                <a:uLnTx/>
                <a:uFillTx/>
                <a:latin typeface="Segoe UI Semibold"/>
                <a:ea typeface="+mj-ea"/>
                <a:cs typeface="+mj-cs"/>
              </a:rPr>
              <a:t>Priority 2: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Semibold"/>
                <a:ea typeface="+mj-ea"/>
                <a:cs typeface="+mj-cs"/>
              </a:rPr>
              <a:t>List the Priority Here</a:t>
            </a:r>
          </a:p>
        </p:txBody>
      </p:sp>
    </p:spTree>
    <p:extLst>
      <p:ext uri="{BB962C8B-B14F-4D97-AF65-F5344CB8AC3E}">
        <p14:creationId xmlns:p14="http://schemas.microsoft.com/office/powerpoint/2010/main" val="1539112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Issue 2: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104466" cy="3880773"/>
          </a:xfrm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i="1" dirty="0">
                <a:solidFill>
                  <a:srgbClr val="FF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 headline indicators</a:t>
            </a:r>
            <a:endParaRPr lang="en-US" sz="2000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ABE160-29FD-4D95-A832-2F43F2EBB249}"/>
              </a:ext>
            </a:extLst>
          </p:cNvPr>
          <p:cNvSpPr txBox="1">
            <a:spLocks/>
          </p:cNvSpPr>
          <p:nvPr/>
        </p:nvSpPr>
        <p:spPr>
          <a:xfrm>
            <a:off x="6553200" y="2164574"/>
            <a:ext cx="513203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Insert image of indicator chart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6D2682-D11E-4722-BC5C-BA6A172E2B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2236" y="373359"/>
            <a:ext cx="464860" cy="47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276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Issue 2: Programs or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104466" cy="3880773"/>
          </a:xfrm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i="1" dirty="0">
                <a:solidFill>
                  <a:srgbClr val="FF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 strategies/ programs here</a:t>
            </a:r>
            <a:endParaRPr lang="en-US" sz="2000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ABE160-29FD-4D95-A832-2F43F2EBB249}"/>
              </a:ext>
            </a:extLst>
          </p:cNvPr>
          <p:cNvSpPr txBox="1">
            <a:spLocks/>
          </p:cNvSpPr>
          <p:nvPr/>
        </p:nvSpPr>
        <p:spPr>
          <a:xfrm>
            <a:off x="6553200" y="2164574"/>
            <a:ext cx="513203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Picture to illustrate strategy or program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28E510-2259-4763-A2E9-50D1611AB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0322" y="309689"/>
            <a:ext cx="548688" cy="50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947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Involved!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104466" cy="3880773"/>
          </a:xfrm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i="1" dirty="0">
                <a:solidFill>
                  <a:srgbClr val="FF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message and/or call to action</a:t>
            </a:r>
            <a:endParaRPr lang="en-US" sz="2000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86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Community Health Improvement Plan (CHIP)?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strategic health improvement plan for the entire community </a:t>
            </a:r>
          </a:p>
          <a:p>
            <a:pPr lvl="0"/>
            <a:r>
              <a:rPr lang="en-US" sz="2000" dirty="0"/>
              <a:t>Priority health issues identified through the CHA process </a:t>
            </a:r>
          </a:p>
          <a:p>
            <a:pPr lvl="0"/>
            <a:r>
              <a:rPr lang="en-US" sz="2000" dirty="0"/>
              <a:t>The results, indicators and strategies and/or programs for each health issue.</a:t>
            </a:r>
          </a:p>
          <a:p>
            <a:pPr lvl="0"/>
            <a:r>
              <a:rPr lang="en-US" sz="2000" dirty="0"/>
              <a:t>A product that captures the items identified through the collaborative action planning process in each county</a:t>
            </a:r>
          </a:p>
          <a:p>
            <a:pPr lvl="0"/>
            <a:r>
              <a:rPr lang="en-US" sz="2000" dirty="0"/>
              <a:t>Helps encourage cross-sector collaboration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8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We Get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i="1" dirty="0">
                <a:solidFill>
                  <a:srgbClr val="FF0000"/>
                </a:solidFill>
              </a:rPr>
              <a:t>Bullet out high level steps that got you to this point, i.e.:</a:t>
            </a:r>
          </a:p>
          <a:p>
            <a:pPr lvl="1"/>
            <a:r>
              <a:rPr lang="en-US" sz="1800" i="1" dirty="0">
                <a:solidFill>
                  <a:srgbClr val="FF0000"/>
                </a:solidFill>
              </a:rPr>
              <a:t>Data collection</a:t>
            </a:r>
          </a:p>
          <a:p>
            <a:pPr lvl="1"/>
            <a:r>
              <a:rPr lang="en-US" sz="1800" i="1" dirty="0">
                <a:solidFill>
                  <a:srgbClr val="FF0000"/>
                </a:solidFill>
              </a:rPr>
              <a:t>Prioritization</a:t>
            </a:r>
          </a:p>
          <a:p>
            <a:pPr lvl="1"/>
            <a:r>
              <a:rPr lang="en-US" sz="1800" i="1" dirty="0">
                <a:solidFill>
                  <a:srgbClr val="FF0000"/>
                </a:solidFill>
              </a:rPr>
              <a:t>Community Health Assessment</a:t>
            </a:r>
          </a:p>
          <a:p>
            <a:pPr lvl="1"/>
            <a:r>
              <a:rPr lang="en-US" sz="1800" i="1" dirty="0">
                <a:solidFill>
                  <a:srgbClr val="FF0000"/>
                </a:solidFill>
              </a:rPr>
              <a:t>Formed workgroups</a:t>
            </a:r>
          </a:p>
          <a:p>
            <a:pPr lvl="1"/>
            <a:r>
              <a:rPr lang="en-US" sz="1800" i="1" dirty="0">
                <a:solidFill>
                  <a:srgbClr val="FF0000"/>
                </a:solidFill>
              </a:rPr>
              <a:t>Developed strategies</a:t>
            </a:r>
          </a:p>
          <a:p>
            <a:pPr marL="0" lvl="0" indent="0">
              <a:buNone/>
            </a:pPr>
            <a:endParaRPr lang="en-US" sz="20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E5B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84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>
            <a:extLst>
              <a:ext uri="{FF2B5EF4-FFF2-40B4-BE49-F238E27FC236}">
                <a16:creationId xmlns:a16="http://schemas.microsoft.com/office/drawing/2014/main" id="{554EB9BC-2BAD-464A-AF9A-5C1946938B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013" y="525081"/>
            <a:ext cx="5845411" cy="5839848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ED4829AA-5BC3-4DCF-A96C-3609838FD528}"/>
              </a:ext>
            </a:extLst>
          </p:cNvPr>
          <p:cNvSpPr txBox="1"/>
          <p:nvPr/>
        </p:nvSpPr>
        <p:spPr>
          <a:xfrm>
            <a:off x="6250852" y="1986013"/>
            <a:ext cx="12586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Phase 1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Jan. 2018 – Mar. 2019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2398F6-0412-43C4-B912-AAF6E2368C5D}"/>
              </a:ext>
            </a:extLst>
          </p:cNvPr>
          <p:cNvSpPr/>
          <p:nvPr/>
        </p:nvSpPr>
        <p:spPr>
          <a:xfrm>
            <a:off x="4114799" y="2530605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B43C71-3AF8-4E70-A6E8-BB56404FD431}"/>
              </a:ext>
            </a:extLst>
          </p:cNvPr>
          <p:cNvGrpSpPr/>
          <p:nvPr/>
        </p:nvGrpSpPr>
        <p:grpSpPr>
          <a:xfrm rot="3939624">
            <a:off x="5930137" y="3665118"/>
            <a:ext cx="331725" cy="327233"/>
            <a:chOff x="6720547" y="2493606"/>
            <a:chExt cx="331725" cy="327233"/>
          </a:xfrm>
        </p:grpSpPr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7033238-8E1B-4DFB-A80E-ABC29FB0A275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06AA1E95-E9BB-414B-8B84-5151B4885881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755F3E-1912-4F55-8ED2-034141F13D28}"/>
              </a:ext>
            </a:extLst>
          </p:cNvPr>
          <p:cNvGrpSpPr/>
          <p:nvPr/>
        </p:nvGrpSpPr>
        <p:grpSpPr>
          <a:xfrm rot="5680550">
            <a:off x="5546072" y="4126659"/>
            <a:ext cx="331725" cy="327233"/>
            <a:chOff x="6720547" y="2493606"/>
            <a:chExt cx="331725" cy="327233"/>
          </a:xfrm>
        </p:grpSpPr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2EEDB1BB-0D59-4640-B508-73575AA54DB6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3750F583-1996-4D87-8439-479206985C0E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4AD65DD-6307-4FCE-824C-181B465FB555}"/>
              </a:ext>
            </a:extLst>
          </p:cNvPr>
          <p:cNvGrpSpPr/>
          <p:nvPr/>
        </p:nvGrpSpPr>
        <p:grpSpPr>
          <a:xfrm rot="8186878">
            <a:off x="4893118" y="4386656"/>
            <a:ext cx="331725" cy="327233"/>
            <a:chOff x="6720547" y="2493606"/>
            <a:chExt cx="331725" cy="327233"/>
          </a:xfrm>
        </p:grpSpPr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79C53D9A-D755-4A7B-9D28-303FED5D8181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A396D2F2-236B-4BDB-A74B-451E1DD70E39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F5688B-19D6-48D5-8D1B-C776D3493A39}"/>
              </a:ext>
            </a:extLst>
          </p:cNvPr>
          <p:cNvGrpSpPr/>
          <p:nvPr/>
        </p:nvGrpSpPr>
        <p:grpSpPr>
          <a:xfrm rot="10800000">
            <a:off x="4164074" y="4124017"/>
            <a:ext cx="331725" cy="327233"/>
            <a:chOff x="6720547" y="2493606"/>
            <a:chExt cx="331725" cy="327233"/>
          </a:xfrm>
        </p:grpSpPr>
        <p:sp>
          <p:nvSpPr>
            <p:cNvPr id="43" name="Arrow: Chevron 42">
              <a:extLst>
                <a:ext uri="{FF2B5EF4-FFF2-40B4-BE49-F238E27FC236}">
                  <a16:creationId xmlns:a16="http://schemas.microsoft.com/office/drawing/2014/main" id="{4CB07A68-D4E2-4208-86CC-D7983604EDF2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Arrow: Chevron 43">
              <a:extLst>
                <a:ext uri="{FF2B5EF4-FFF2-40B4-BE49-F238E27FC236}">
                  <a16:creationId xmlns:a16="http://schemas.microsoft.com/office/drawing/2014/main" id="{9B84EAB0-8D56-48FC-B8B3-3003A23989FC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21CD235-6234-4360-B190-A7EAAC3E86CF}"/>
              </a:ext>
            </a:extLst>
          </p:cNvPr>
          <p:cNvGrpSpPr/>
          <p:nvPr/>
        </p:nvGrpSpPr>
        <p:grpSpPr>
          <a:xfrm rot="12907832">
            <a:off x="3788892" y="3627699"/>
            <a:ext cx="331725" cy="327233"/>
            <a:chOff x="6720547" y="2493606"/>
            <a:chExt cx="331725" cy="327233"/>
          </a:xfrm>
        </p:grpSpPr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16139448-9865-45A8-8560-BE0FBBF2268E}"/>
                </a:ext>
              </a:extLst>
            </p:cNvPr>
            <p:cNvSpPr/>
            <p:nvPr/>
          </p:nvSpPr>
          <p:spPr>
            <a:xfrm rot="2573466">
              <a:off x="6720547" y="2493606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CD32B87F-9F8A-437F-A06B-C6367BF6FA0F}"/>
                </a:ext>
              </a:extLst>
            </p:cNvPr>
            <p:cNvSpPr/>
            <p:nvPr/>
          </p:nvSpPr>
          <p:spPr>
            <a:xfrm rot="2573466">
              <a:off x="6823672" y="2592239"/>
              <a:ext cx="228600" cy="228600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BDFB340-0D5C-454C-BB16-EE0F75EF9729}"/>
              </a:ext>
            </a:extLst>
          </p:cNvPr>
          <p:cNvSpPr txBox="1"/>
          <p:nvPr/>
        </p:nvSpPr>
        <p:spPr>
          <a:xfrm>
            <a:off x="4273277" y="2949242"/>
            <a:ext cx="151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Continuous Action &amp; 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Ongoing Evaluation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0611983-DF09-4D18-8672-81A5B815FDE5}"/>
              </a:ext>
            </a:extLst>
          </p:cNvPr>
          <p:cNvCxnSpPr>
            <a:cxnSpLocks/>
          </p:cNvCxnSpPr>
          <p:nvPr/>
        </p:nvCxnSpPr>
        <p:spPr>
          <a:xfrm flipV="1">
            <a:off x="5023562" y="2619961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85E5F0-4375-4800-B551-A1B4FC1C7296}"/>
              </a:ext>
            </a:extLst>
          </p:cNvPr>
          <p:cNvCxnSpPr>
            <a:cxnSpLocks/>
          </p:cNvCxnSpPr>
          <p:nvPr/>
        </p:nvCxnSpPr>
        <p:spPr>
          <a:xfrm flipH="1">
            <a:off x="4240042" y="3425261"/>
            <a:ext cx="2557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DF83AE-B790-4D8D-ACCC-27E4AD35FB8A}"/>
              </a:ext>
            </a:extLst>
          </p:cNvPr>
          <p:cNvCxnSpPr>
            <a:cxnSpLocks/>
            <a:endCxn id="23" idx="3"/>
          </p:cNvCxnSpPr>
          <p:nvPr/>
        </p:nvCxnSpPr>
        <p:spPr>
          <a:xfrm>
            <a:off x="5471975" y="3426296"/>
            <a:ext cx="3113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BC7803B-E5E8-4C6B-929B-2648AF788A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26448" y="3997695"/>
            <a:ext cx="920" cy="22947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B34EDF88-4364-4AED-A566-4BA8453A51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33" y="2284347"/>
            <a:ext cx="2438400" cy="1242276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5950A078-BFF6-4CCB-BC19-EF2D5437CD39}"/>
              </a:ext>
            </a:extLst>
          </p:cNvPr>
          <p:cNvSpPr txBox="1"/>
          <p:nvPr/>
        </p:nvSpPr>
        <p:spPr>
          <a:xfrm>
            <a:off x="177465" y="126452"/>
            <a:ext cx="3200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57BA46"/>
                </a:solidFill>
                <a:latin typeface="Segoe UI Semibold"/>
                <a:ea typeface="+mj-ea"/>
                <a:cs typeface="+mj-cs"/>
              </a:rPr>
              <a:t>Community Health Improvement Process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8CC63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3D166ED-A5E0-4951-A5B6-CBA4937522E9}"/>
              </a:ext>
            </a:extLst>
          </p:cNvPr>
          <p:cNvSpPr txBox="1"/>
          <p:nvPr/>
        </p:nvSpPr>
        <p:spPr>
          <a:xfrm>
            <a:off x="3704835" y="786073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Collect &amp; Analyze Community Data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31992F6-0E4B-45E1-A5DD-C76ABBBD265C}"/>
              </a:ext>
            </a:extLst>
          </p:cNvPr>
          <p:cNvSpPr txBox="1"/>
          <p:nvPr/>
        </p:nvSpPr>
        <p:spPr>
          <a:xfrm>
            <a:off x="4780565" y="1403639"/>
            <a:ext cx="196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Decide What is Most Important to Act 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AB3B68F-E939-4363-A5D7-01F2026E22AD}"/>
              </a:ext>
            </a:extLst>
          </p:cNvPr>
          <p:cNvSpPr txBox="1"/>
          <p:nvPr/>
        </p:nvSpPr>
        <p:spPr>
          <a:xfrm>
            <a:off x="6119681" y="4126835"/>
            <a:ext cx="1745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Community Health Strategic Planning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65DEB0-6555-40E7-806E-882E95611936}"/>
              </a:ext>
            </a:extLst>
          </p:cNvPr>
          <p:cNvSpPr txBox="1"/>
          <p:nvPr/>
        </p:nvSpPr>
        <p:spPr>
          <a:xfrm>
            <a:off x="2363427" y="3813512"/>
            <a:ext cx="1595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Take Action &amp; Evaluate Health Improvement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5F4C06D-2C6E-431B-AFCA-C438B7D1D4A5}"/>
              </a:ext>
            </a:extLst>
          </p:cNvPr>
          <p:cNvSpPr txBox="1"/>
          <p:nvPr/>
        </p:nvSpPr>
        <p:spPr>
          <a:xfrm>
            <a:off x="4366032" y="5179916"/>
            <a:ext cx="12586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Phase 2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Apr. 2019 – Sep. 2019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08597E2-458A-4E9A-8CE9-A73E4FF49AA5}"/>
              </a:ext>
            </a:extLst>
          </p:cNvPr>
          <p:cNvSpPr txBox="1"/>
          <p:nvPr/>
        </p:nvSpPr>
        <p:spPr>
          <a:xfrm>
            <a:off x="2511764" y="1939205"/>
            <a:ext cx="12586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Phase 3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Oct. 2019 – Dec. 2020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6AF6B7D-6565-4689-9E99-9B69B7A7B6A4}"/>
              </a:ext>
            </a:extLst>
          </p:cNvPr>
          <p:cNvSpPr/>
          <p:nvPr/>
        </p:nvSpPr>
        <p:spPr>
          <a:xfrm>
            <a:off x="5796922" y="3791184"/>
            <a:ext cx="2151221" cy="12865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E464CA5-7EA4-4B54-9B78-A59E7E4C4DB7}"/>
              </a:ext>
            </a:extLst>
          </p:cNvPr>
          <p:cNvCxnSpPr>
            <a:cxnSpLocks/>
            <a:stCxn id="2" idx="6"/>
          </p:cNvCxnSpPr>
          <p:nvPr/>
        </p:nvCxnSpPr>
        <p:spPr>
          <a:xfrm>
            <a:off x="7948143" y="4434447"/>
            <a:ext cx="1341151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A610B80-3A6F-42C5-9E3D-65CB3EB911D1}"/>
              </a:ext>
            </a:extLst>
          </p:cNvPr>
          <p:cNvSpPr/>
          <p:nvPr/>
        </p:nvSpPr>
        <p:spPr>
          <a:xfrm>
            <a:off x="9372600" y="4194923"/>
            <a:ext cx="18661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Health Improvement Plan (CHIP)</a:t>
            </a:r>
          </a:p>
        </p:txBody>
      </p:sp>
    </p:spTree>
    <p:extLst>
      <p:ext uri="{BB962C8B-B14F-4D97-AF65-F5344CB8AC3E}">
        <p14:creationId xmlns:p14="http://schemas.microsoft.com/office/powerpoint/2010/main" val="346797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Scorecard for CHIP?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942666" cy="3880773"/>
          </a:xfrm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Easy-to-use, low cost, data tracking and display tool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Helps organize community health improvement efforts and tell the story behind the data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 time and interactive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Easy to connect &amp; share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FF2D26-1E34-4A4D-B61A-EBCC04E0F9BA}"/>
              </a:ext>
            </a:extLst>
          </p:cNvPr>
          <p:cNvSpPr txBox="1">
            <a:spLocks/>
          </p:cNvSpPr>
          <p:nvPr/>
        </p:nvSpPr>
        <p:spPr>
          <a:xfrm>
            <a:off x="7543800" y="2154034"/>
            <a:ext cx="429383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You could include a screenshot of your CHIP here, along with the link.</a:t>
            </a:r>
          </a:p>
        </p:txBody>
      </p:sp>
    </p:spTree>
    <p:extLst>
      <p:ext uri="{BB962C8B-B14F-4D97-AF65-F5344CB8AC3E}">
        <p14:creationId xmlns:p14="http://schemas.microsoft.com/office/powerpoint/2010/main" val="1959960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CHIP Scorecard Sections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4C34D8-B40F-47F7-B49B-2B70648807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435058"/>
            <a:ext cx="5914286" cy="49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841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905066" cy="1320800"/>
          </a:xfrm>
        </p:spPr>
        <p:txBody>
          <a:bodyPr/>
          <a:lstStyle/>
          <a:p>
            <a:r>
              <a:rPr lang="en-US" dirty="0"/>
              <a:t>Our Community’s Priority Health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i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 priorities here</a:t>
            </a:r>
            <a:endParaRPr lang="en-US" sz="2000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100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7C7459B-A3D7-4314-B3CE-D42BE534F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80209"/>
              </p:ext>
            </p:extLst>
          </p:nvPr>
        </p:nvGraphicFramePr>
        <p:xfrm>
          <a:off x="2438400" y="2955440"/>
          <a:ext cx="7296253" cy="27732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95828">
                  <a:extLst>
                    <a:ext uri="{9D8B030D-6E8A-4147-A177-3AD203B41FA5}">
                      <a16:colId xmlns:a16="http://schemas.microsoft.com/office/drawing/2014/main" val="3304298400"/>
                    </a:ext>
                  </a:extLst>
                </a:gridCol>
                <a:gridCol w="1191721">
                  <a:extLst>
                    <a:ext uri="{9D8B030D-6E8A-4147-A177-3AD203B41FA5}">
                      <a16:colId xmlns:a16="http://schemas.microsoft.com/office/drawing/2014/main" val="802413462"/>
                    </a:ext>
                  </a:extLst>
                </a:gridCol>
                <a:gridCol w="1113200">
                  <a:extLst>
                    <a:ext uri="{9D8B030D-6E8A-4147-A177-3AD203B41FA5}">
                      <a16:colId xmlns:a16="http://schemas.microsoft.com/office/drawing/2014/main" val="1828088780"/>
                    </a:ext>
                  </a:extLst>
                </a:gridCol>
                <a:gridCol w="1190332">
                  <a:extLst>
                    <a:ext uri="{9D8B030D-6E8A-4147-A177-3AD203B41FA5}">
                      <a16:colId xmlns:a16="http://schemas.microsoft.com/office/drawing/2014/main" val="996962407"/>
                    </a:ext>
                  </a:extLst>
                </a:gridCol>
                <a:gridCol w="1111810">
                  <a:extLst>
                    <a:ext uri="{9D8B030D-6E8A-4147-A177-3AD203B41FA5}">
                      <a16:colId xmlns:a16="http://schemas.microsoft.com/office/drawing/2014/main" val="575868805"/>
                    </a:ext>
                  </a:extLst>
                </a:gridCol>
                <a:gridCol w="1196585">
                  <a:extLst>
                    <a:ext uri="{9D8B030D-6E8A-4147-A177-3AD203B41FA5}">
                      <a16:colId xmlns:a16="http://schemas.microsoft.com/office/drawing/2014/main" val="2154102377"/>
                    </a:ext>
                  </a:extLst>
                </a:gridCol>
                <a:gridCol w="396777">
                  <a:extLst>
                    <a:ext uri="{9D8B030D-6E8A-4147-A177-3AD203B41FA5}">
                      <a16:colId xmlns:a16="http://schemas.microsoft.com/office/drawing/2014/main" val="961465904"/>
                    </a:ext>
                  </a:extLst>
                </a:gridCol>
              </a:tblGrid>
              <a:tr h="444840">
                <a:tc gridSpan="7">
                  <a:txBody>
                    <a:bodyPr/>
                    <a:lstStyle/>
                    <a:p>
                      <a:pPr marL="2840990" marR="2832100" algn="ctr">
                        <a:lnSpc>
                          <a:spcPct val="150000"/>
                        </a:lnSpc>
                        <a:spcBef>
                          <a:spcPts val="6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STRATEGY</a:t>
                      </a:r>
                      <a:endParaRPr lang="en-US" sz="16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598040"/>
                  </a:ext>
                </a:extLst>
              </a:tr>
              <a:tr h="431090">
                <a:tc gridSpan="2">
                  <a:txBody>
                    <a:bodyPr/>
                    <a:lstStyle/>
                    <a:p>
                      <a:pPr marL="8064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program/ strategy here</a:t>
                      </a:r>
                    </a:p>
                    <a:p>
                      <a:pPr marL="8064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302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second program/ strategy here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36220" marR="24765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third program/ strategy here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108585" marR="103505" indent="12065" algn="ctr">
                        <a:lnSpc>
                          <a:spcPct val="106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 R O G R A M 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15835787"/>
                  </a:ext>
                </a:extLst>
              </a:tr>
              <a:tr h="321902">
                <a:tc gridSpan="6">
                  <a:txBody>
                    <a:bodyPr/>
                    <a:lstStyle/>
                    <a:p>
                      <a:pPr marL="2261870" marR="2240280" algn="ctr">
                        <a:lnSpc>
                          <a:spcPct val="150000"/>
                        </a:lnSpc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PERFORMANCE MEASURES</a:t>
                      </a:r>
                      <a:endParaRPr lang="en-US" sz="14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B4560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133016"/>
                  </a:ext>
                </a:extLst>
              </a:tr>
              <a:tr h="511162">
                <a:tc>
                  <a:txBody>
                    <a:bodyPr/>
                    <a:lstStyle/>
                    <a:p>
                      <a:pPr marL="130175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7010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9540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8915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8905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5740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683627"/>
                  </a:ext>
                </a:extLst>
              </a:tr>
              <a:tr h="617599">
                <a:tc gridSpan="2">
                  <a:txBody>
                    <a:bodyPr/>
                    <a:lstStyle/>
                    <a:p>
                      <a:pPr marL="36258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31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31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424790"/>
                  </a:ext>
                </a:extLst>
              </a:tr>
            </a:tbl>
          </a:graphicData>
        </a:graphic>
      </p:graphicFrame>
      <p:sp>
        <p:nvSpPr>
          <p:cNvPr id="4" name="Freeform 1">
            <a:extLst>
              <a:ext uri="{FF2B5EF4-FFF2-40B4-BE49-F238E27FC236}">
                <a16:creationId xmlns:a16="http://schemas.microsoft.com/office/drawing/2014/main" id="{5C32961D-1D89-48F6-A09F-EEB70F3E1B37}"/>
              </a:ext>
            </a:extLst>
          </p:cNvPr>
          <p:cNvSpPr>
            <a:spLocks/>
          </p:cNvSpPr>
          <p:nvPr/>
        </p:nvSpPr>
        <p:spPr bwMode="auto">
          <a:xfrm>
            <a:off x="2443492" y="2674725"/>
            <a:ext cx="2066925" cy="625475"/>
          </a:xfrm>
          <a:custGeom>
            <a:avLst/>
            <a:gdLst>
              <a:gd name="T0" fmla="+- 0 5415 2162"/>
              <a:gd name="T1" fmla="*/ T0 w 3254"/>
              <a:gd name="T2" fmla="+- 0 4370 3904"/>
              <a:gd name="T3" fmla="*/ 4370 h 986"/>
              <a:gd name="T4" fmla="+- 0 5415 2162"/>
              <a:gd name="T5" fmla="*/ T4 w 3254"/>
              <a:gd name="T6" fmla="+- 0 4889 3904"/>
              <a:gd name="T7" fmla="*/ 4889 h 986"/>
              <a:gd name="T8" fmla="+- 0 2162 2162"/>
              <a:gd name="T9" fmla="*/ T8 w 3254"/>
              <a:gd name="T10" fmla="+- 0 4889 3904"/>
              <a:gd name="T11" fmla="*/ 4889 h 986"/>
              <a:gd name="T12" fmla="+- 0 2162 2162"/>
              <a:gd name="T13" fmla="*/ T12 w 3254"/>
              <a:gd name="T14" fmla="+- 0 4370 3904"/>
              <a:gd name="T15" fmla="*/ 4370 h 986"/>
              <a:gd name="T16" fmla="+- 0 3789 2162"/>
              <a:gd name="T17" fmla="*/ T16 w 3254"/>
              <a:gd name="T18" fmla="+- 0 3904 3904"/>
              <a:gd name="T19" fmla="*/ 3904 h 986"/>
              <a:gd name="T20" fmla="+- 0 5415 2162"/>
              <a:gd name="T21" fmla="*/ T20 w 3254"/>
              <a:gd name="T22" fmla="+- 0 4370 3904"/>
              <a:gd name="T23" fmla="*/ 4370 h 98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</a:cxnLst>
            <a:rect l="0" t="0" r="r" b="b"/>
            <a:pathLst>
              <a:path w="3254" h="986">
                <a:moveTo>
                  <a:pt x="3253" y="466"/>
                </a:moveTo>
                <a:lnTo>
                  <a:pt x="3253" y="985"/>
                </a:lnTo>
                <a:lnTo>
                  <a:pt x="0" y="985"/>
                </a:lnTo>
                <a:lnTo>
                  <a:pt x="0" y="466"/>
                </a:lnTo>
                <a:lnTo>
                  <a:pt x="1627" y="0"/>
                </a:lnTo>
                <a:lnTo>
                  <a:pt x="3253" y="4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DF69EED9-3D21-4C4B-83E3-F8F9FC767FC1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927187"/>
            <a:ext cx="2446974" cy="1560512"/>
            <a:chOff x="3046" y="994"/>
            <a:chExt cx="3854" cy="2457"/>
          </a:xfrm>
        </p:grpSpPr>
        <p:sp>
          <p:nvSpPr>
            <p:cNvPr id="6" name="Freeform 19">
              <a:extLst>
                <a:ext uri="{FF2B5EF4-FFF2-40B4-BE49-F238E27FC236}">
                  <a16:creationId xmlns:a16="http://schemas.microsoft.com/office/drawing/2014/main" id="{B000A67B-25AA-43DF-ABEE-590955EBE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4" y="1055"/>
              <a:ext cx="486" cy="2336"/>
            </a:xfrm>
            <a:custGeom>
              <a:avLst/>
              <a:gdLst>
                <a:gd name="T0" fmla="+- 0 6414 6414"/>
                <a:gd name="T1" fmla="*/ T0 w 486"/>
                <a:gd name="T2" fmla="+- 0 3391 1055"/>
                <a:gd name="T3" fmla="*/ 3391 h 2336"/>
                <a:gd name="T4" fmla="+- 0 6414 6414"/>
                <a:gd name="T5" fmla="*/ T4 w 486"/>
                <a:gd name="T6" fmla="+- 0 1055 1055"/>
                <a:gd name="T7" fmla="*/ 1055 h 2336"/>
                <a:gd name="T8" fmla="+- 0 6900 6414"/>
                <a:gd name="T9" fmla="*/ T8 w 486"/>
                <a:gd name="T10" fmla="+- 0 2223 1055"/>
                <a:gd name="T11" fmla="*/ 2223 h 2336"/>
                <a:gd name="T12" fmla="+- 0 6414 6414"/>
                <a:gd name="T13" fmla="*/ T12 w 486"/>
                <a:gd name="T14" fmla="+- 0 3391 1055"/>
                <a:gd name="T15" fmla="*/ 3391 h 23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6" h="2336">
                  <a:moveTo>
                    <a:pt x="0" y="2336"/>
                  </a:moveTo>
                  <a:lnTo>
                    <a:pt x="0" y="0"/>
                  </a:lnTo>
                  <a:lnTo>
                    <a:pt x="486" y="1168"/>
                  </a:lnTo>
                  <a:lnTo>
                    <a:pt x="0" y="2336"/>
                  </a:lnTo>
                  <a:close/>
                </a:path>
              </a:pathLst>
            </a:custGeom>
            <a:solidFill>
              <a:srgbClr val="4D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147829E4-C8DA-4FDE-82B9-3B3029F9D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4" y="1055"/>
              <a:ext cx="486" cy="2336"/>
            </a:xfrm>
            <a:custGeom>
              <a:avLst/>
              <a:gdLst>
                <a:gd name="T0" fmla="+- 0 6414 6414"/>
                <a:gd name="T1" fmla="*/ T0 w 486"/>
                <a:gd name="T2" fmla="+- 0 1055 1055"/>
                <a:gd name="T3" fmla="*/ 1055 h 2336"/>
                <a:gd name="T4" fmla="+- 0 6900 6414"/>
                <a:gd name="T5" fmla="*/ T4 w 486"/>
                <a:gd name="T6" fmla="+- 0 2223 1055"/>
                <a:gd name="T7" fmla="*/ 2223 h 2336"/>
                <a:gd name="T8" fmla="+- 0 6414 6414"/>
                <a:gd name="T9" fmla="*/ T8 w 486"/>
                <a:gd name="T10" fmla="+- 0 3391 1055"/>
                <a:gd name="T11" fmla="*/ 3391 h 2336"/>
                <a:gd name="T12" fmla="+- 0 6414 6414"/>
                <a:gd name="T13" fmla="*/ T12 w 486"/>
                <a:gd name="T14" fmla="+- 0 1055 1055"/>
                <a:gd name="T15" fmla="*/ 1055 h 23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6" h="2336">
                  <a:moveTo>
                    <a:pt x="0" y="0"/>
                  </a:moveTo>
                  <a:lnTo>
                    <a:pt x="486" y="1168"/>
                  </a:lnTo>
                  <a:lnTo>
                    <a:pt x="0" y="23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7143">
              <a:solidFill>
                <a:srgbClr val="4D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7">
              <a:extLst>
                <a:ext uri="{FF2B5EF4-FFF2-40B4-BE49-F238E27FC236}">
                  <a16:creationId xmlns:a16="http://schemas.microsoft.com/office/drawing/2014/main" id="{6DD5384C-14E1-4488-8ABD-E035DB5165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6" y="994"/>
              <a:ext cx="3368" cy="2457"/>
            </a:xfrm>
            <a:prstGeom prst="rect">
              <a:avLst/>
            </a:prstGeom>
            <a:solidFill>
              <a:srgbClr val="4D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400" b="1" dirty="0">
                  <a:solidFill>
                    <a:srgbClr val="FFFFFF"/>
                  </a:solidFill>
                  <a:latin typeface="Arial" panose="020B0604020202020204" pitchFamily="34" charset="0"/>
                </a:rPr>
                <a:t>[Name of One of Your Results Here]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">
            <a:extLst>
              <a:ext uri="{FF2B5EF4-FFF2-40B4-BE49-F238E27FC236}">
                <a16:creationId xmlns:a16="http://schemas.microsoft.com/office/drawing/2014/main" id="{8A46556D-8D3F-4C58-A943-50DEBA1DB98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340950"/>
            <a:ext cx="3429000" cy="1482725"/>
            <a:chOff x="7238" y="1622"/>
            <a:chExt cx="5400" cy="2336"/>
          </a:xfrm>
        </p:grpSpPr>
        <p:sp>
          <p:nvSpPr>
            <p:cNvPr id="10" name="Rectangle 14">
              <a:extLst>
                <a:ext uri="{FF2B5EF4-FFF2-40B4-BE49-F238E27FC236}">
                  <a16:creationId xmlns:a16="http://schemas.microsoft.com/office/drawing/2014/main" id="{65729362-F2BE-4190-B99E-D27DEAA6B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1635"/>
              <a:ext cx="5373" cy="459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96AA0C17-7053-414F-AF2A-DCD40780F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1635"/>
              <a:ext cx="5373" cy="527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9071B34D-6610-4E71-A32E-1DF2C9B2A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094"/>
              <a:ext cx="5373" cy="405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831DEDC1-278B-4074-9B4F-B8FF5DE4F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094"/>
              <a:ext cx="5373" cy="473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5E027A1E-2780-4D6B-90DD-2CFD3E680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499"/>
              <a:ext cx="5373" cy="473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7E715E7B-0DB6-4C69-806F-985715C30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499"/>
              <a:ext cx="5373" cy="540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FCA7E0BA-5A1E-4D88-B0E6-F7EA9CBBD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972"/>
              <a:ext cx="5373" cy="419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8F0D0246-B825-4F58-8409-408FD6BE3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972"/>
              <a:ext cx="5373" cy="419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765F910D-A036-4563-B45C-AAD34FE65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6" y="3363"/>
              <a:ext cx="4388" cy="581"/>
            </a:xfrm>
            <a:custGeom>
              <a:avLst/>
              <a:gdLst>
                <a:gd name="T0" fmla="+- 0 7737 7737"/>
                <a:gd name="T1" fmla="*/ T0 w 4388"/>
                <a:gd name="T2" fmla="+- 0 3364 3364"/>
                <a:gd name="T3" fmla="*/ 3364 h 581"/>
                <a:gd name="T4" fmla="+- 0 12124 7737"/>
                <a:gd name="T5" fmla="*/ T4 w 4388"/>
                <a:gd name="T6" fmla="+- 0 3364 3364"/>
                <a:gd name="T7" fmla="*/ 3364 h 581"/>
                <a:gd name="T8" fmla="+- 0 9930 7737"/>
                <a:gd name="T9" fmla="*/ T8 w 4388"/>
                <a:gd name="T10" fmla="+- 0 3944 3364"/>
                <a:gd name="T11" fmla="*/ 3944 h 581"/>
                <a:gd name="T12" fmla="+- 0 7737 7737"/>
                <a:gd name="T13" fmla="*/ T12 w 4388"/>
                <a:gd name="T14" fmla="+- 0 3364 3364"/>
                <a:gd name="T15" fmla="*/ 3364 h 5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388" h="581">
                  <a:moveTo>
                    <a:pt x="0" y="0"/>
                  </a:moveTo>
                  <a:lnTo>
                    <a:pt x="4387" y="0"/>
                  </a:lnTo>
                  <a:lnTo>
                    <a:pt x="2193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20FA7F58-1176-4C1F-B560-9119CC11C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6" y="3363"/>
              <a:ext cx="4388" cy="581"/>
            </a:xfrm>
            <a:custGeom>
              <a:avLst/>
              <a:gdLst>
                <a:gd name="T0" fmla="+- 0 12124 7737"/>
                <a:gd name="T1" fmla="*/ T0 w 4388"/>
                <a:gd name="T2" fmla="+- 0 3364 3364"/>
                <a:gd name="T3" fmla="*/ 3364 h 581"/>
                <a:gd name="T4" fmla="+- 0 9930 7737"/>
                <a:gd name="T5" fmla="*/ T4 w 4388"/>
                <a:gd name="T6" fmla="+- 0 3944 3364"/>
                <a:gd name="T7" fmla="*/ 3944 h 581"/>
                <a:gd name="T8" fmla="+- 0 7737 7737"/>
                <a:gd name="T9" fmla="*/ T8 w 4388"/>
                <a:gd name="T10" fmla="+- 0 3364 3364"/>
                <a:gd name="T11" fmla="*/ 3364 h 581"/>
                <a:gd name="T12" fmla="+- 0 12124 7737"/>
                <a:gd name="T13" fmla="*/ T12 w 4388"/>
                <a:gd name="T14" fmla="+- 0 3364 3364"/>
                <a:gd name="T15" fmla="*/ 3364 h 5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388" h="581">
                  <a:moveTo>
                    <a:pt x="4387" y="0"/>
                  </a:moveTo>
                  <a:lnTo>
                    <a:pt x="2193" y="580"/>
                  </a:lnTo>
                  <a:lnTo>
                    <a:pt x="0" y="0"/>
                  </a:lnTo>
                  <a:lnTo>
                    <a:pt x="4387" y="0"/>
                  </a:lnTo>
                  <a:close/>
                </a:path>
              </a:pathLst>
            </a:custGeom>
            <a:noFill/>
            <a:ln w="17143">
              <a:solidFill>
                <a:srgbClr val="FFC11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Text Box 4">
              <a:extLst>
                <a:ext uri="{FF2B5EF4-FFF2-40B4-BE49-F238E27FC236}">
                  <a16:creationId xmlns:a16="http://schemas.microsoft.com/office/drawing/2014/main" id="{D242B984-D8BF-4102-A9FF-2345CCE7E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7" y="1622"/>
              <a:ext cx="5400" cy="1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endPara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List indicator here</a:t>
              </a: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en-US" altLang="en-US" sz="1200" b="1" dirty="0">
                  <a:solidFill>
                    <a:srgbClr val="FFFFFF"/>
                  </a:solidFill>
                  <a:latin typeface="Arial" panose="020B0604020202020204" pitchFamily="34" charset="0"/>
                </a:rPr>
                <a:t>List indicator here</a:t>
              </a: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List indicator here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B589D3AD-2B19-4A96-9A68-2EF7DFCA5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710" y="964559"/>
            <a:ext cx="3429000" cy="325437"/>
          </a:xfrm>
          <a:prstGeom prst="rect">
            <a:avLst/>
          </a:prstGeom>
          <a:solidFill>
            <a:srgbClr val="F3AB0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INDICATORS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2BE8BBE8-F5C8-4196-B0B8-15C29CAC5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943928"/>
            <a:ext cx="533400" cy="1560512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R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U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Rectangle 21">
            <a:extLst>
              <a:ext uri="{FF2B5EF4-FFF2-40B4-BE49-F238E27FC236}">
                <a16:creationId xmlns:a16="http://schemas.microsoft.com/office/drawing/2014/main" id="{67D69D17-6BC6-41C4-8AF4-1B3FFBD57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971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AFABB9EF-A70F-49D5-96F5-FB6502BDF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429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7DC7808-3C4B-4922-9571-28249E3549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38" y="6183953"/>
            <a:ext cx="2464462" cy="52002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F23BAE4-CB01-4907-BFAC-830F76B863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538" y="912374"/>
            <a:ext cx="510584" cy="47248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B6DA3D8-AC33-426A-9F44-40C91E994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4710" y="927187"/>
            <a:ext cx="464860" cy="47248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4B3518-F175-4A7C-8A1F-6DD3307B25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434" y="3413413"/>
            <a:ext cx="548688" cy="50296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EC539A3-9637-4E9F-B9B5-1ECFC0EB28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1592" y="4223871"/>
            <a:ext cx="800169" cy="518205"/>
          </a:xfrm>
          <a:prstGeom prst="rect">
            <a:avLst/>
          </a:prstGeom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8CC75E84-7FC9-4957-B6C4-88BA0277E8A8}"/>
              </a:ext>
            </a:extLst>
          </p:cNvPr>
          <p:cNvSpPr txBox="1">
            <a:spLocks/>
          </p:cNvSpPr>
          <p:nvPr/>
        </p:nvSpPr>
        <p:spPr>
          <a:xfrm>
            <a:off x="322177" y="137644"/>
            <a:ext cx="10905066" cy="6981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57BA46"/>
                </a:solidFill>
                <a:effectLst/>
                <a:uLnTx/>
                <a:uFillTx/>
                <a:latin typeface="Segoe UI Semibold"/>
                <a:ea typeface="+mj-ea"/>
                <a:cs typeface="+mj-cs"/>
              </a:rPr>
              <a:t>Priority 1: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Semibold"/>
                <a:ea typeface="+mj-ea"/>
                <a:cs typeface="+mj-cs"/>
              </a:rPr>
              <a:t>List the Priority Here</a:t>
            </a:r>
          </a:p>
        </p:txBody>
      </p:sp>
    </p:spTree>
    <p:extLst>
      <p:ext uri="{BB962C8B-B14F-4D97-AF65-F5344CB8AC3E}">
        <p14:creationId xmlns:p14="http://schemas.microsoft.com/office/powerpoint/2010/main" val="1848892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C19E-7151-4FC7-9200-FCEF4992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Issue 1: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642C6-8221-4EF9-8240-D3A73510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104466" cy="3880773"/>
          </a:xfrm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en-US" sz="2000" i="1" dirty="0">
                <a:solidFill>
                  <a:srgbClr val="FF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 headline indicators</a:t>
            </a:r>
            <a:endParaRPr lang="en-US" sz="2000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418FD-CDBB-41FE-89C5-C0677686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ABE160-29FD-4D95-A832-2F43F2EBB249}"/>
              </a:ext>
            </a:extLst>
          </p:cNvPr>
          <p:cNvSpPr txBox="1">
            <a:spLocks/>
          </p:cNvSpPr>
          <p:nvPr/>
        </p:nvSpPr>
        <p:spPr>
          <a:xfrm>
            <a:off x="6553200" y="2164574"/>
            <a:ext cx="513203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Insert image of indicator chart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6D2682-D11E-4722-BC5C-BA6A172E2B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2236" y="373359"/>
            <a:ext cx="464860" cy="47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449494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Custom 4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7BA46"/>
      </a:accent1>
      <a:accent2>
        <a:srgbClr val="57BA46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egoe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4587</TotalTime>
  <Words>653</Words>
  <Application>Microsoft Office PowerPoint</Application>
  <PresentationFormat>Widescreen</PresentationFormat>
  <Paragraphs>172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Segoe Script</vt:lpstr>
      <vt:lpstr>Segoe UI</vt:lpstr>
      <vt:lpstr>Segoe UI Semibold</vt:lpstr>
      <vt:lpstr>Wingdings 2</vt:lpstr>
      <vt:lpstr>Wingdings 3</vt:lpstr>
      <vt:lpstr>9_Office Theme</vt:lpstr>
      <vt:lpstr>Facet</vt:lpstr>
      <vt:lpstr>County’s Community Health Improvement Plan</vt:lpstr>
      <vt:lpstr>What is a Community Health Improvement Plan (CHIP)?</vt:lpstr>
      <vt:lpstr>How did We Get Here?</vt:lpstr>
      <vt:lpstr>PowerPoint Presentation</vt:lpstr>
      <vt:lpstr>Why Scorecard for CHIP?</vt:lpstr>
      <vt:lpstr>CHIP Scorecard Sections</vt:lpstr>
      <vt:lpstr>Our Community’s Priority Health Issues</vt:lpstr>
      <vt:lpstr>PowerPoint Presentation</vt:lpstr>
      <vt:lpstr>Priority Issue 1: Indicators</vt:lpstr>
      <vt:lpstr>Priority Issue 1: Programs or Strategies</vt:lpstr>
      <vt:lpstr>PowerPoint Presentation</vt:lpstr>
      <vt:lpstr>Priority Issue 2: Indicators</vt:lpstr>
      <vt:lpstr>Priority Issue 2: Programs or Strategies</vt:lpstr>
      <vt:lpstr>Get Involved!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Steering Committee Retreat  December 2, 2015 NC Arboretum</dc:title>
  <dc:creator>Heather Gates</dc:creator>
  <cp:lastModifiedBy>Adrienne Ammerman</cp:lastModifiedBy>
  <cp:revision>179</cp:revision>
  <cp:lastPrinted>2017-09-19T19:20:21Z</cp:lastPrinted>
  <dcterms:created xsi:type="dcterms:W3CDTF">2015-12-01T13:55:50Z</dcterms:created>
  <dcterms:modified xsi:type="dcterms:W3CDTF">2019-08-19T13:32:45Z</dcterms:modified>
</cp:coreProperties>
</file>