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409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 Bradley" initials="JB" lastIdx="3" clrIdx="0">
    <p:extLst>
      <p:ext uri="{19B8F6BF-5375-455C-9EA6-DF929625EA0E}">
        <p15:presenceInfo xmlns:p15="http://schemas.microsoft.com/office/powerpoint/2012/main" userId="S-1-5-21-846523360-885595514-2269565856-1308" providerId="AD"/>
      </p:ext>
    </p:extLst>
  </p:cmAuthor>
  <p:cmAuthor id="2" name="Adrienne Ammerman" initials="AA" lastIdx="8" clrIdx="1">
    <p:extLst>
      <p:ext uri="{19B8F6BF-5375-455C-9EA6-DF929625EA0E}">
        <p15:presenceInfo xmlns:p15="http://schemas.microsoft.com/office/powerpoint/2012/main" userId="S-1-5-21-846523360-885595514-2269565856-13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994B"/>
    <a:srgbClr val="B45608"/>
    <a:srgbClr val="0066CC"/>
    <a:srgbClr val="57BA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79" autoAdjust="0"/>
    <p:restoredTop sz="71680" autoAdjust="0"/>
  </p:normalViewPr>
  <p:slideViewPr>
    <p:cSldViewPr showGuides="1">
      <p:cViewPr varScale="1">
        <p:scale>
          <a:sx n="61" d="100"/>
          <a:sy n="61" d="100"/>
        </p:scale>
        <p:origin x="1186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C36A52-B3EF-46B9-9FC5-A87FD04C6A63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A28CC-995C-453B-AF99-46BD35FD69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12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17BECCF-9CA6-429B-B811-E0FE0B113918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7626F0C-C5F4-4300-ADDA-EB9EEE5C43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7626F0C-C5F4-4300-ADDA-EB9EEE5C434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547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529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5678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82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78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2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602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5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565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81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81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2400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721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BA18F28-8303-45C0-B863-BCE6848D6A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6357" y="6253769"/>
            <a:ext cx="3269323" cy="352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01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3852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04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168BF-4551-4F41-916A-F349744F0EB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8/20/2019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7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7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3B9BF-A896-405C-AF66-4652DC82B90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5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7C7459B-A3D7-4314-B3CE-D42BE534F5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5980209"/>
              </p:ext>
            </p:extLst>
          </p:nvPr>
        </p:nvGraphicFramePr>
        <p:xfrm>
          <a:off x="2438400" y="2955440"/>
          <a:ext cx="7296253" cy="277326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095828">
                  <a:extLst>
                    <a:ext uri="{9D8B030D-6E8A-4147-A177-3AD203B41FA5}">
                      <a16:colId xmlns:a16="http://schemas.microsoft.com/office/drawing/2014/main" val="3304298400"/>
                    </a:ext>
                  </a:extLst>
                </a:gridCol>
                <a:gridCol w="1191721">
                  <a:extLst>
                    <a:ext uri="{9D8B030D-6E8A-4147-A177-3AD203B41FA5}">
                      <a16:colId xmlns:a16="http://schemas.microsoft.com/office/drawing/2014/main" val="802413462"/>
                    </a:ext>
                  </a:extLst>
                </a:gridCol>
                <a:gridCol w="1113200">
                  <a:extLst>
                    <a:ext uri="{9D8B030D-6E8A-4147-A177-3AD203B41FA5}">
                      <a16:colId xmlns:a16="http://schemas.microsoft.com/office/drawing/2014/main" val="1828088780"/>
                    </a:ext>
                  </a:extLst>
                </a:gridCol>
                <a:gridCol w="1190332">
                  <a:extLst>
                    <a:ext uri="{9D8B030D-6E8A-4147-A177-3AD203B41FA5}">
                      <a16:colId xmlns:a16="http://schemas.microsoft.com/office/drawing/2014/main" val="996962407"/>
                    </a:ext>
                  </a:extLst>
                </a:gridCol>
                <a:gridCol w="1111810">
                  <a:extLst>
                    <a:ext uri="{9D8B030D-6E8A-4147-A177-3AD203B41FA5}">
                      <a16:colId xmlns:a16="http://schemas.microsoft.com/office/drawing/2014/main" val="575868805"/>
                    </a:ext>
                  </a:extLst>
                </a:gridCol>
                <a:gridCol w="1196585">
                  <a:extLst>
                    <a:ext uri="{9D8B030D-6E8A-4147-A177-3AD203B41FA5}">
                      <a16:colId xmlns:a16="http://schemas.microsoft.com/office/drawing/2014/main" val="2154102377"/>
                    </a:ext>
                  </a:extLst>
                </a:gridCol>
                <a:gridCol w="396777">
                  <a:extLst>
                    <a:ext uri="{9D8B030D-6E8A-4147-A177-3AD203B41FA5}">
                      <a16:colId xmlns:a16="http://schemas.microsoft.com/office/drawing/2014/main" val="961465904"/>
                    </a:ext>
                  </a:extLst>
                </a:gridCol>
              </a:tblGrid>
              <a:tr h="444840">
                <a:tc gridSpan="7">
                  <a:txBody>
                    <a:bodyPr/>
                    <a:lstStyle/>
                    <a:p>
                      <a:pPr marL="2840990" marR="2832100" algn="ctr">
                        <a:lnSpc>
                          <a:spcPct val="150000"/>
                        </a:lnSpc>
                        <a:spcBef>
                          <a:spcPts val="645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STRATEGY</a:t>
                      </a:r>
                      <a:endParaRPr lang="en-US" sz="16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8598040"/>
                  </a:ext>
                </a:extLst>
              </a:tr>
              <a:tr h="431090">
                <a:tc gridSpan="2">
                  <a:txBody>
                    <a:bodyPr/>
                    <a:lstStyle/>
                    <a:p>
                      <a:pPr marL="80645" marR="0" algn="ctr">
                        <a:lnSpc>
                          <a:spcPct val="150000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Name a program/ strategy here</a:t>
                      </a:r>
                    </a:p>
                    <a:p>
                      <a:pPr marL="80645" marR="0" algn="ctr">
                        <a:lnSpc>
                          <a:spcPct val="150000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73025" marR="0" algn="ctr">
                        <a:lnSpc>
                          <a:spcPct val="150000"/>
                        </a:lnSpc>
                        <a:spcBef>
                          <a:spcPts val="68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Name a second program/ strategy here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236220" marR="247650" algn="ctr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Name a third program/ strategy here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108585" marR="103505" indent="12065" algn="ctr">
                        <a:lnSpc>
                          <a:spcPct val="106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P R O G R A M S</a:t>
                      </a:r>
                      <a:endParaRPr lang="en-US" sz="16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815835787"/>
                  </a:ext>
                </a:extLst>
              </a:tr>
              <a:tr h="321902">
                <a:tc gridSpan="6">
                  <a:txBody>
                    <a:bodyPr/>
                    <a:lstStyle/>
                    <a:p>
                      <a:pPr marL="2261870" marR="2240280" algn="ctr">
                        <a:lnSpc>
                          <a:spcPct val="150000"/>
                        </a:lnSpc>
                        <a:spcBef>
                          <a:spcPts val="465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PERFORMANCE MEASURES</a:t>
                      </a:r>
                      <a:endParaRPr lang="en-US" sz="14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B4560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133016"/>
                  </a:ext>
                </a:extLst>
              </a:tr>
              <a:tr h="511162">
                <a:tc>
                  <a:txBody>
                    <a:bodyPr/>
                    <a:lstStyle/>
                    <a:p>
                      <a:pPr marL="130175" marR="0" indent="107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much did we do?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7010" marR="0" indent="-996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well did we do it?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9540" marR="0" indent="107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much did we do?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8915" marR="0" indent="-996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well did we do it?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28905" marR="0" indent="107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much did we do?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05740" marR="0" indent="-99695" algn="ctr">
                        <a:lnSpc>
                          <a:spcPct val="150000"/>
                        </a:lnSpc>
                        <a:spcBef>
                          <a:spcPts val="35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How well did we do it?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8683627"/>
                  </a:ext>
                </a:extLst>
              </a:tr>
              <a:tr h="617599">
                <a:tc gridSpan="2">
                  <a:txBody>
                    <a:bodyPr/>
                    <a:lstStyle/>
                    <a:p>
                      <a:pPr marL="362585" marR="0" algn="ctr">
                        <a:lnSpc>
                          <a:spcPct val="150000"/>
                        </a:lnSpc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b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Is anyone better off?</a:t>
                      </a:r>
                      <a:endParaRPr lang="en-US" sz="11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F79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315" marR="0" algn="ctr">
                        <a:lnSpc>
                          <a:spcPct val="150000"/>
                        </a:lnSpc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b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Is anyone better off?</a:t>
                      </a:r>
                      <a:endParaRPr lang="en-US" sz="11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F79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61315" marR="0" algn="ctr">
                        <a:lnSpc>
                          <a:spcPct val="150000"/>
                        </a:lnSpc>
                        <a:spcBef>
                          <a:spcPts val="875"/>
                        </a:spcBef>
                        <a:spcAft>
                          <a:spcPts val="0"/>
                        </a:spcAft>
                      </a:pPr>
                      <a:b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</a:br>
                      <a:r>
                        <a:rPr lang="en-US" sz="1050" dirty="0">
                          <a:effectLst/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Is anyone better off?</a:t>
                      </a:r>
                      <a:endParaRPr lang="en-US" sz="1100" dirty="0">
                        <a:effectLst/>
                        <a:latin typeface="Segoe UI" panose="020B0502040204020203" pitchFamily="34" charset="0"/>
                        <a:ea typeface="Arial" panose="020B0604020202020204" pitchFamily="34" charset="0"/>
                        <a:cs typeface="Segoe UI" panose="020B0502040204020203" pitchFamily="34" charset="0"/>
                      </a:endParaRPr>
                    </a:p>
                  </a:txBody>
                  <a:tcPr marL="0" marR="0" marT="0" marB="0">
                    <a:solidFill>
                      <a:srgbClr val="F7994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6424790"/>
                  </a:ext>
                </a:extLst>
              </a:tr>
            </a:tbl>
          </a:graphicData>
        </a:graphic>
      </p:graphicFrame>
      <p:sp>
        <p:nvSpPr>
          <p:cNvPr id="4" name="Freeform 1">
            <a:extLst>
              <a:ext uri="{FF2B5EF4-FFF2-40B4-BE49-F238E27FC236}">
                <a16:creationId xmlns:a16="http://schemas.microsoft.com/office/drawing/2014/main" id="{5C32961D-1D89-48F6-A09F-EEB70F3E1B37}"/>
              </a:ext>
            </a:extLst>
          </p:cNvPr>
          <p:cNvSpPr>
            <a:spLocks/>
          </p:cNvSpPr>
          <p:nvPr/>
        </p:nvSpPr>
        <p:spPr bwMode="auto">
          <a:xfrm>
            <a:off x="2443492" y="2674725"/>
            <a:ext cx="2066925" cy="625475"/>
          </a:xfrm>
          <a:custGeom>
            <a:avLst/>
            <a:gdLst>
              <a:gd name="T0" fmla="+- 0 5415 2162"/>
              <a:gd name="T1" fmla="*/ T0 w 3254"/>
              <a:gd name="T2" fmla="+- 0 4370 3904"/>
              <a:gd name="T3" fmla="*/ 4370 h 986"/>
              <a:gd name="T4" fmla="+- 0 5415 2162"/>
              <a:gd name="T5" fmla="*/ T4 w 3254"/>
              <a:gd name="T6" fmla="+- 0 4889 3904"/>
              <a:gd name="T7" fmla="*/ 4889 h 986"/>
              <a:gd name="T8" fmla="+- 0 2162 2162"/>
              <a:gd name="T9" fmla="*/ T8 w 3254"/>
              <a:gd name="T10" fmla="+- 0 4889 3904"/>
              <a:gd name="T11" fmla="*/ 4889 h 986"/>
              <a:gd name="T12" fmla="+- 0 2162 2162"/>
              <a:gd name="T13" fmla="*/ T12 w 3254"/>
              <a:gd name="T14" fmla="+- 0 4370 3904"/>
              <a:gd name="T15" fmla="*/ 4370 h 986"/>
              <a:gd name="T16" fmla="+- 0 3789 2162"/>
              <a:gd name="T17" fmla="*/ T16 w 3254"/>
              <a:gd name="T18" fmla="+- 0 3904 3904"/>
              <a:gd name="T19" fmla="*/ 3904 h 986"/>
              <a:gd name="T20" fmla="+- 0 5415 2162"/>
              <a:gd name="T21" fmla="*/ T20 w 3254"/>
              <a:gd name="T22" fmla="+- 0 4370 3904"/>
              <a:gd name="T23" fmla="*/ 4370 h 986"/>
            </a:gdLst>
            <a:ahLst/>
            <a:cxnLst>
              <a:cxn ang="0">
                <a:pos x="T1" y="T3"/>
              </a:cxn>
              <a:cxn ang="0">
                <a:pos x="T5" y="T7"/>
              </a:cxn>
              <a:cxn ang="0">
                <a:pos x="T9" y="T11"/>
              </a:cxn>
              <a:cxn ang="0">
                <a:pos x="T13" y="T15"/>
              </a:cxn>
              <a:cxn ang="0">
                <a:pos x="T17" y="T19"/>
              </a:cxn>
              <a:cxn ang="0">
                <a:pos x="T21" y="T23"/>
              </a:cxn>
            </a:cxnLst>
            <a:rect l="0" t="0" r="r" b="b"/>
            <a:pathLst>
              <a:path w="3254" h="986">
                <a:moveTo>
                  <a:pt x="3253" y="466"/>
                </a:moveTo>
                <a:lnTo>
                  <a:pt x="3253" y="985"/>
                </a:lnTo>
                <a:lnTo>
                  <a:pt x="0" y="985"/>
                </a:lnTo>
                <a:lnTo>
                  <a:pt x="0" y="466"/>
                </a:lnTo>
                <a:lnTo>
                  <a:pt x="1627" y="0"/>
                </a:lnTo>
                <a:lnTo>
                  <a:pt x="3253" y="466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16">
            <a:extLst>
              <a:ext uri="{FF2B5EF4-FFF2-40B4-BE49-F238E27FC236}">
                <a16:creationId xmlns:a16="http://schemas.microsoft.com/office/drawing/2014/main" id="{DF69EED9-3D21-4C4B-83E3-F8F9FC767FC1}"/>
              </a:ext>
            </a:extLst>
          </p:cNvPr>
          <p:cNvGrpSpPr>
            <a:grpSpLocks/>
          </p:cNvGrpSpPr>
          <p:nvPr/>
        </p:nvGrpSpPr>
        <p:grpSpPr bwMode="auto">
          <a:xfrm>
            <a:off x="3048000" y="927187"/>
            <a:ext cx="2446974" cy="1560512"/>
            <a:chOff x="3046" y="994"/>
            <a:chExt cx="3854" cy="2457"/>
          </a:xfrm>
        </p:grpSpPr>
        <p:sp>
          <p:nvSpPr>
            <p:cNvPr id="6" name="Freeform 19">
              <a:extLst>
                <a:ext uri="{FF2B5EF4-FFF2-40B4-BE49-F238E27FC236}">
                  <a16:creationId xmlns:a16="http://schemas.microsoft.com/office/drawing/2014/main" id="{B000A67B-25AA-43DF-ABEE-590955EBE00A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4" y="1055"/>
              <a:ext cx="486" cy="2336"/>
            </a:xfrm>
            <a:custGeom>
              <a:avLst/>
              <a:gdLst>
                <a:gd name="T0" fmla="+- 0 6414 6414"/>
                <a:gd name="T1" fmla="*/ T0 w 486"/>
                <a:gd name="T2" fmla="+- 0 3391 1055"/>
                <a:gd name="T3" fmla="*/ 3391 h 2336"/>
                <a:gd name="T4" fmla="+- 0 6414 6414"/>
                <a:gd name="T5" fmla="*/ T4 w 486"/>
                <a:gd name="T6" fmla="+- 0 1055 1055"/>
                <a:gd name="T7" fmla="*/ 1055 h 2336"/>
                <a:gd name="T8" fmla="+- 0 6900 6414"/>
                <a:gd name="T9" fmla="*/ T8 w 486"/>
                <a:gd name="T10" fmla="+- 0 2223 1055"/>
                <a:gd name="T11" fmla="*/ 2223 h 2336"/>
                <a:gd name="T12" fmla="+- 0 6414 6414"/>
                <a:gd name="T13" fmla="*/ T12 w 486"/>
                <a:gd name="T14" fmla="+- 0 3391 1055"/>
                <a:gd name="T15" fmla="*/ 3391 h 23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86" h="2336">
                  <a:moveTo>
                    <a:pt x="0" y="2336"/>
                  </a:moveTo>
                  <a:lnTo>
                    <a:pt x="0" y="0"/>
                  </a:lnTo>
                  <a:lnTo>
                    <a:pt x="486" y="1168"/>
                  </a:lnTo>
                  <a:lnTo>
                    <a:pt x="0" y="2336"/>
                  </a:lnTo>
                  <a:close/>
                </a:path>
              </a:pathLst>
            </a:custGeom>
            <a:solidFill>
              <a:srgbClr val="4D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18">
              <a:extLst>
                <a:ext uri="{FF2B5EF4-FFF2-40B4-BE49-F238E27FC236}">
                  <a16:creationId xmlns:a16="http://schemas.microsoft.com/office/drawing/2014/main" id="{147829E4-C8DA-4FDE-82B9-3B3029F9DE0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4" y="1055"/>
              <a:ext cx="486" cy="2336"/>
            </a:xfrm>
            <a:custGeom>
              <a:avLst/>
              <a:gdLst>
                <a:gd name="T0" fmla="+- 0 6414 6414"/>
                <a:gd name="T1" fmla="*/ T0 w 486"/>
                <a:gd name="T2" fmla="+- 0 1055 1055"/>
                <a:gd name="T3" fmla="*/ 1055 h 2336"/>
                <a:gd name="T4" fmla="+- 0 6900 6414"/>
                <a:gd name="T5" fmla="*/ T4 w 486"/>
                <a:gd name="T6" fmla="+- 0 2223 1055"/>
                <a:gd name="T7" fmla="*/ 2223 h 2336"/>
                <a:gd name="T8" fmla="+- 0 6414 6414"/>
                <a:gd name="T9" fmla="*/ T8 w 486"/>
                <a:gd name="T10" fmla="+- 0 3391 1055"/>
                <a:gd name="T11" fmla="*/ 3391 h 2336"/>
                <a:gd name="T12" fmla="+- 0 6414 6414"/>
                <a:gd name="T13" fmla="*/ T12 w 486"/>
                <a:gd name="T14" fmla="+- 0 1055 1055"/>
                <a:gd name="T15" fmla="*/ 1055 h 2336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86" h="2336">
                  <a:moveTo>
                    <a:pt x="0" y="0"/>
                  </a:moveTo>
                  <a:lnTo>
                    <a:pt x="486" y="1168"/>
                  </a:lnTo>
                  <a:lnTo>
                    <a:pt x="0" y="2336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17143">
              <a:solidFill>
                <a:srgbClr val="4D99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17">
              <a:extLst>
                <a:ext uri="{FF2B5EF4-FFF2-40B4-BE49-F238E27FC236}">
                  <a16:creationId xmlns:a16="http://schemas.microsoft.com/office/drawing/2014/main" id="{6DD5384C-14E1-4488-8ABD-E035DB5165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46" y="994"/>
              <a:ext cx="3368" cy="2457"/>
            </a:xfrm>
            <a:prstGeom prst="rect">
              <a:avLst/>
            </a:prstGeom>
            <a:solidFill>
              <a:srgbClr val="4D99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244475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4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0" marR="0" lvl="0" indent="244475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altLang="en-US" sz="1400" b="1" dirty="0">
                <a:solidFill>
                  <a:srgbClr val="FFFFFF"/>
                </a:solidFill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0" marR="0" lvl="0" indent="244475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altLang="en-US" sz="1400" b="1" dirty="0">
                  <a:solidFill>
                    <a:srgbClr val="FFFFFF"/>
                  </a:solidFill>
                  <a:latin typeface="Arial" panose="020B0604020202020204" pitchFamily="34" charset="0"/>
                </a:rPr>
                <a:t>[Name of One of Your Results Here]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grpSp>
        <p:nvGrpSpPr>
          <p:cNvPr id="9" name="Group 3">
            <a:extLst>
              <a:ext uri="{FF2B5EF4-FFF2-40B4-BE49-F238E27FC236}">
                <a16:creationId xmlns:a16="http://schemas.microsoft.com/office/drawing/2014/main" id="{8A46556D-8D3F-4C58-A943-50DEBA1DB98A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340950"/>
            <a:ext cx="3429000" cy="1482725"/>
            <a:chOff x="7238" y="1622"/>
            <a:chExt cx="5400" cy="2336"/>
          </a:xfrm>
        </p:grpSpPr>
        <p:sp>
          <p:nvSpPr>
            <p:cNvPr id="10" name="Rectangle 14">
              <a:extLst>
                <a:ext uri="{FF2B5EF4-FFF2-40B4-BE49-F238E27FC236}">
                  <a16:creationId xmlns:a16="http://schemas.microsoft.com/office/drawing/2014/main" id="{65729362-F2BE-4190-B99E-D27DEAA6B5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1635"/>
              <a:ext cx="5373" cy="459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3">
              <a:extLst>
                <a:ext uri="{FF2B5EF4-FFF2-40B4-BE49-F238E27FC236}">
                  <a16:creationId xmlns:a16="http://schemas.microsoft.com/office/drawing/2014/main" id="{96AA0C17-7053-414F-AF2A-DCD40780FF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1635"/>
              <a:ext cx="5373" cy="527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2">
              <a:extLst>
                <a:ext uri="{FF2B5EF4-FFF2-40B4-BE49-F238E27FC236}">
                  <a16:creationId xmlns:a16="http://schemas.microsoft.com/office/drawing/2014/main" id="{9071B34D-6610-4E71-A32E-1DF2C9B2A1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094"/>
              <a:ext cx="5373" cy="405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831DEDC1-278B-4074-9B4F-B8FF5DE4F6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094"/>
              <a:ext cx="5373" cy="473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Rectangle 10">
              <a:extLst>
                <a:ext uri="{FF2B5EF4-FFF2-40B4-BE49-F238E27FC236}">
                  <a16:creationId xmlns:a16="http://schemas.microsoft.com/office/drawing/2014/main" id="{5E027A1E-2780-4D6B-90DD-2CFD3E6807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499"/>
              <a:ext cx="5373" cy="473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9">
              <a:extLst>
                <a:ext uri="{FF2B5EF4-FFF2-40B4-BE49-F238E27FC236}">
                  <a16:creationId xmlns:a16="http://schemas.microsoft.com/office/drawing/2014/main" id="{7E715E7B-0DB6-4C69-806F-985715C305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499"/>
              <a:ext cx="5373" cy="540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8">
              <a:extLst>
                <a:ext uri="{FF2B5EF4-FFF2-40B4-BE49-F238E27FC236}">
                  <a16:creationId xmlns:a16="http://schemas.microsoft.com/office/drawing/2014/main" id="{FCA7E0BA-5A1E-4D88-B0E6-F7EA9CBBDD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972"/>
              <a:ext cx="5373" cy="419"/>
            </a:xfrm>
            <a:prstGeom prst="rect">
              <a:avLst/>
            </a:pr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8F0D0246-B825-4F58-8409-408FD6BE3A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51" y="2972"/>
              <a:ext cx="5373" cy="419"/>
            </a:xfrm>
            <a:prstGeom prst="rect">
              <a:avLst/>
            </a:prstGeom>
            <a:noFill/>
            <a:ln w="17145">
              <a:solidFill>
                <a:srgbClr val="FFC11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id="{765F910D-A036-4563-B45C-AAD34FE65C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6" y="3363"/>
              <a:ext cx="4388" cy="581"/>
            </a:xfrm>
            <a:custGeom>
              <a:avLst/>
              <a:gdLst>
                <a:gd name="T0" fmla="+- 0 7737 7737"/>
                <a:gd name="T1" fmla="*/ T0 w 4388"/>
                <a:gd name="T2" fmla="+- 0 3364 3364"/>
                <a:gd name="T3" fmla="*/ 3364 h 581"/>
                <a:gd name="T4" fmla="+- 0 12124 7737"/>
                <a:gd name="T5" fmla="*/ T4 w 4388"/>
                <a:gd name="T6" fmla="+- 0 3364 3364"/>
                <a:gd name="T7" fmla="*/ 3364 h 581"/>
                <a:gd name="T8" fmla="+- 0 9930 7737"/>
                <a:gd name="T9" fmla="*/ T8 w 4388"/>
                <a:gd name="T10" fmla="+- 0 3944 3364"/>
                <a:gd name="T11" fmla="*/ 3944 h 581"/>
                <a:gd name="T12" fmla="+- 0 7737 7737"/>
                <a:gd name="T13" fmla="*/ T12 w 4388"/>
                <a:gd name="T14" fmla="+- 0 3364 3364"/>
                <a:gd name="T15" fmla="*/ 3364 h 58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388" h="581">
                  <a:moveTo>
                    <a:pt x="0" y="0"/>
                  </a:moveTo>
                  <a:lnTo>
                    <a:pt x="4387" y="0"/>
                  </a:lnTo>
                  <a:lnTo>
                    <a:pt x="2193" y="5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11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20FA7F58-1176-4C1F-B560-9119CC11C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6" y="3363"/>
              <a:ext cx="4388" cy="581"/>
            </a:xfrm>
            <a:custGeom>
              <a:avLst/>
              <a:gdLst>
                <a:gd name="T0" fmla="+- 0 12124 7737"/>
                <a:gd name="T1" fmla="*/ T0 w 4388"/>
                <a:gd name="T2" fmla="+- 0 3364 3364"/>
                <a:gd name="T3" fmla="*/ 3364 h 581"/>
                <a:gd name="T4" fmla="+- 0 9930 7737"/>
                <a:gd name="T5" fmla="*/ T4 w 4388"/>
                <a:gd name="T6" fmla="+- 0 3944 3364"/>
                <a:gd name="T7" fmla="*/ 3944 h 581"/>
                <a:gd name="T8" fmla="+- 0 7737 7737"/>
                <a:gd name="T9" fmla="*/ T8 w 4388"/>
                <a:gd name="T10" fmla="+- 0 3364 3364"/>
                <a:gd name="T11" fmla="*/ 3364 h 581"/>
                <a:gd name="T12" fmla="+- 0 12124 7737"/>
                <a:gd name="T13" fmla="*/ T12 w 4388"/>
                <a:gd name="T14" fmla="+- 0 3364 3364"/>
                <a:gd name="T15" fmla="*/ 3364 h 58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388" h="581">
                  <a:moveTo>
                    <a:pt x="4387" y="0"/>
                  </a:moveTo>
                  <a:lnTo>
                    <a:pt x="2193" y="580"/>
                  </a:lnTo>
                  <a:lnTo>
                    <a:pt x="0" y="0"/>
                  </a:lnTo>
                  <a:lnTo>
                    <a:pt x="4387" y="0"/>
                  </a:lnTo>
                  <a:close/>
                </a:path>
              </a:pathLst>
            </a:custGeom>
            <a:noFill/>
            <a:ln w="17143">
              <a:solidFill>
                <a:srgbClr val="FFC11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Text Box 4">
              <a:extLst>
                <a:ext uri="{FF2B5EF4-FFF2-40B4-BE49-F238E27FC236}">
                  <a16:creationId xmlns:a16="http://schemas.microsoft.com/office/drawing/2014/main" id="{D242B984-D8BF-4102-A9FF-2345CCE7E6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37" y="1622"/>
              <a:ext cx="5400" cy="1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endParaRPr kumimoji="0" lang="en-US" altLang="en-US" sz="12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endParaRPr>
            </a:p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List indicator here</a:t>
              </a:r>
            </a:p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lang="en-US" altLang="en-US" sz="1200" b="1" dirty="0">
                  <a:solidFill>
                    <a:srgbClr val="FFFFFF"/>
                  </a:solidFill>
                  <a:latin typeface="Arial" panose="020B0604020202020204" pitchFamily="34" charset="0"/>
                </a:rPr>
                <a:t>List indicator here</a:t>
              </a:r>
            </a:p>
            <a:p>
              <a:pPr marL="171450" marR="0" lvl="0" indent="-17145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</a:pPr>
              <a:r>
                <a:rPr kumimoji="0" lang="en-US" altLang="en-US" sz="1200" b="1" i="0" u="none" strike="noStrike" cap="none" normalizeH="0" baseline="0" dirty="0">
                  <a:ln>
                    <a:noFill/>
                  </a:ln>
                  <a:solidFill>
                    <a:srgbClr val="FFFFFF"/>
                  </a:solidFill>
                  <a:effectLst/>
                  <a:latin typeface="Arial" panose="020B0604020202020204" pitchFamily="34" charset="0"/>
                </a:rPr>
                <a:t>List indicator here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21" name="Text Box 2">
            <a:extLst>
              <a:ext uri="{FF2B5EF4-FFF2-40B4-BE49-F238E27FC236}">
                <a16:creationId xmlns:a16="http://schemas.microsoft.com/office/drawing/2014/main" id="{B589D3AD-2B19-4A96-9A68-2EF7DFCA54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710" y="964559"/>
            <a:ext cx="3429000" cy="325437"/>
          </a:xfrm>
          <a:prstGeom prst="rect">
            <a:avLst/>
          </a:prstGeom>
          <a:solidFill>
            <a:srgbClr val="F3AB0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INDICATORS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Text Box 15">
            <a:extLst>
              <a:ext uri="{FF2B5EF4-FFF2-40B4-BE49-F238E27FC236}">
                <a16:creationId xmlns:a16="http://schemas.microsoft.com/office/drawing/2014/main" id="{2BE8BBE8-F5C8-4196-B0B8-15C29CAC5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943928"/>
            <a:ext cx="533400" cy="1560512"/>
          </a:xfrm>
          <a:prstGeom prst="rect">
            <a:avLst/>
          </a:prstGeom>
          <a:solidFill>
            <a:srgbClr val="00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R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U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L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Segoe UI" panose="020B0502040204020203" pitchFamily="34" charset="0"/>
                <a:ea typeface="Arial" panose="020B0604020202020204" pitchFamily="34" charset="0"/>
                <a:cs typeface="Segoe UI" panose="020B0502040204020203" pitchFamily="34" charset="0"/>
              </a:rPr>
              <a:t>T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Rectangle 21">
            <a:extLst>
              <a:ext uri="{FF2B5EF4-FFF2-40B4-BE49-F238E27FC236}">
                <a16:creationId xmlns:a16="http://schemas.microsoft.com/office/drawing/2014/main" id="{67D69D17-6BC6-41C4-8AF4-1B3FFBD577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9718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" name="Rectangle 25">
            <a:extLst>
              <a:ext uri="{FF2B5EF4-FFF2-40B4-BE49-F238E27FC236}">
                <a16:creationId xmlns:a16="http://schemas.microsoft.com/office/drawing/2014/main" id="{AFABB9EF-A70F-49D5-96F5-FB6502BDF3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34290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27DC7808-3C4B-4922-9571-28249E3549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38" y="6183953"/>
            <a:ext cx="2464462" cy="52002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F23BAE4-CB01-4907-BFAC-830F76B8634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4538" y="912374"/>
            <a:ext cx="510584" cy="47248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AB6DA3D8-AC33-426A-9F44-40C91E9948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74710" y="927187"/>
            <a:ext cx="464860" cy="47248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54B3518-F175-4A7C-8A1F-6DD3307B25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36434" y="3413413"/>
            <a:ext cx="548688" cy="502964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EC539A3-9637-4E9F-B9B5-1ECFC0EB28E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11592" y="4223871"/>
            <a:ext cx="800169" cy="518205"/>
          </a:xfrm>
          <a:prstGeom prst="rect">
            <a:avLst/>
          </a:prstGeom>
        </p:spPr>
      </p:pic>
      <p:sp>
        <p:nvSpPr>
          <p:cNvPr id="31" name="Title 1">
            <a:extLst>
              <a:ext uri="{FF2B5EF4-FFF2-40B4-BE49-F238E27FC236}">
                <a16:creationId xmlns:a16="http://schemas.microsoft.com/office/drawing/2014/main" id="{8CC75E84-7FC9-4957-B6C4-88BA0277E8A8}"/>
              </a:ext>
            </a:extLst>
          </p:cNvPr>
          <p:cNvSpPr txBox="1">
            <a:spLocks/>
          </p:cNvSpPr>
          <p:nvPr/>
        </p:nvSpPr>
        <p:spPr>
          <a:xfrm>
            <a:off x="322177" y="137644"/>
            <a:ext cx="10905066" cy="6981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57BA46"/>
                </a:solidFill>
                <a:effectLst/>
                <a:uLnTx/>
                <a:uFillTx/>
                <a:latin typeface="Segoe UI Semibold"/>
                <a:ea typeface="+mj-ea"/>
                <a:cs typeface="+mj-cs"/>
              </a:rPr>
              <a:t>Priority 1: </a:t>
            </a:r>
            <a:r>
              <a:rPr kumimoji="0" lang="en-US" sz="36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 Semibold"/>
                <a:ea typeface="+mj-ea"/>
                <a:cs typeface="+mj-cs"/>
              </a:rPr>
              <a:t>List the Priority Here</a:t>
            </a:r>
          </a:p>
        </p:txBody>
      </p:sp>
    </p:spTree>
    <p:extLst>
      <p:ext uri="{BB962C8B-B14F-4D97-AF65-F5344CB8AC3E}">
        <p14:creationId xmlns:p14="http://schemas.microsoft.com/office/powerpoint/2010/main" val="1848892692"/>
      </p:ext>
    </p:extLst>
  </p:cSld>
  <p:clrMapOvr>
    <a:masterClrMapping/>
  </p:clrMapOvr>
</p:sld>
</file>

<file path=ppt/theme/theme1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4587</TotalTime>
  <Words>103</Words>
  <Application>Microsoft Office PowerPoint</Application>
  <PresentationFormat>Widescreen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Segoe UI</vt:lpstr>
      <vt:lpstr>Segoe UI Semibold</vt:lpstr>
      <vt:lpstr>9_Office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Steering Committee Retreat  December 2, 2015 NC Arboretum</dc:title>
  <dc:creator>Heather Gates</dc:creator>
  <cp:lastModifiedBy>Adrienne Ammerman</cp:lastModifiedBy>
  <cp:revision>180</cp:revision>
  <cp:lastPrinted>2017-09-19T19:20:21Z</cp:lastPrinted>
  <dcterms:created xsi:type="dcterms:W3CDTF">2015-12-01T13:55:50Z</dcterms:created>
  <dcterms:modified xsi:type="dcterms:W3CDTF">2019-08-20T18:14:45Z</dcterms:modified>
</cp:coreProperties>
</file>