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58" r:id="rId2"/>
  </p:sldMasterIdLst>
  <p:notesMasterIdLst>
    <p:notesMasterId r:id="rId41"/>
  </p:notesMasterIdLst>
  <p:handoutMasterIdLst>
    <p:handoutMasterId r:id="rId42"/>
  </p:handoutMasterIdLst>
  <p:sldIdLst>
    <p:sldId id="339" r:id="rId3"/>
    <p:sldId id="1129" r:id="rId4"/>
    <p:sldId id="1133" r:id="rId5"/>
    <p:sldId id="1130" r:id="rId6"/>
    <p:sldId id="1131" r:id="rId7"/>
    <p:sldId id="259" r:id="rId8"/>
    <p:sldId id="258" r:id="rId9"/>
    <p:sldId id="1134" r:id="rId10"/>
    <p:sldId id="1135" r:id="rId11"/>
    <p:sldId id="1132" r:id="rId12"/>
    <p:sldId id="1136" r:id="rId13"/>
    <p:sldId id="1147" r:id="rId14"/>
    <p:sldId id="1160" r:id="rId15"/>
    <p:sldId id="1146" r:id="rId16"/>
    <p:sldId id="1137" r:id="rId17"/>
    <p:sldId id="1139" r:id="rId18"/>
    <p:sldId id="1140" r:id="rId19"/>
    <p:sldId id="1141" r:id="rId20"/>
    <p:sldId id="1142" r:id="rId21"/>
    <p:sldId id="1159" r:id="rId22"/>
    <p:sldId id="1145" r:id="rId23"/>
    <p:sldId id="1144" r:id="rId24"/>
    <p:sldId id="1149" r:id="rId25"/>
    <p:sldId id="1161" r:id="rId26"/>
    <p:sldId id="1169" r:id="rId27"/>
    <p:sldId id="1162" r:id="rId28"/>
    <p:sldId id="1163" r:id="rId29"/>
    <p:sldId id="1164" r:id="rId30"/>
    <p:sldId id="1170" r:id="rId31"/>
    <p:sldId id="1166" r:id="rId32"/>
    <p:sldId id="1167" r:id="rId33"/>
    <p:sldId id="1168" r:id="rId34"/>
    <p:sldId id="1153" r:id="rId35"/>
    <p:sldId id="1154" r:id="rId36"/>
    <p:sldId id="1150" r:id="rId37"/>
    <p:sldId id="1151" r:id="rId38"/>
    <p:sldId id="1157" r:id="rId39"/>
    <p:sldId id="1156"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Bradley" initials="JB" lastIdx="3" clrIdx="0">
    <p:extLst>
      <p:ext uri="{19B8F6BF-5375-455C-9EA6-DF929625EA0E}">
        <p15:presenceInfo xmlns:p15="http://schemas.microsoft.com/office/powerpoint/2012/main" userId="S-1-5-21-846523360-885595514-2269565856-1308" providerId="AD"/>
      </p:ext>
    </p:extLst>
  </p:cmAuthor>
  <p:cmAuthor id="2" name="Adrienne Ammerman" initials="AA" lastIdx="8" clrIdx="1">
    <p:extLst>
      <p:ext uri="{19B8F6BF-5375-455C-9EA6-DF929625EA0E}">
        <p15:presenceInfo xmlns:p15="http://schemas.microsoft.com/office/powerpoint/2012/main" userId="S-1-5-21-846523360-885595514-2269565856-1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A4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9" autoAdjust="0"/>
    <p:restoredTop sz="69240" autoAdjust="0"/>
  </p:normalViewPr>
  <p:slideViewPr>
    <p:cSldViewPr showGuides="1">
      <p:cViewPr varScale="1">
        <p:scale>
          <a:sx n="75" d="100"/>
          <a:sy n="75" d="100"/>
        </p:scale>
        <p:origin x="14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CC36A52-B3EF-46B9-9FC5-A87FD04C6A63}" type="datetimeFigureOut">
              <a:rPr lang="en-US" smtClean="0"/>
              <a:t>11/20/2018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2FA28CC-995C-453B-AF99-46BD35FD6915}" type="slidenum">
              <a:rPr lang="en-US" smtClean="0"/>
              <a:t>‹#›</a:t>
            </a:fld>
            <a:endParaRPr lang="en-US"/>
          </a:p>
        </p:txBody>
      </p:sp>
    </p:spTree>
    <p:extLst>
      <p:ext uri="{BB962C8B-B14F-4D97-AF65-F5344CB8AC3E}">
        <p14:creationId xmlns:p14="http://schemas.microsoft.com/office/powerpoint/2010/main" val="92861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7BECCF-9CA6-429B-B811-E0FE0B113918}" type="datetimeFigureOut">
              <a:rPr lang="en-US" smtClean="0"/>
              <a:t>11/20/2018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626F0C-C5F4-4300-ADDA-EB9EEE5C434B}" type="slidenum">
              <a:rPr lang="en-US" smtClean="0"/>
              <a:t>‹#›</a:t>
            </a:fld>
            <a:endParaRPr lang="en-US"/>
          </a:p>
        </p:txBody>
      </p:sp>
    </p:spTree>
    <p:extLst>
      <p:ext uri="{BB962C8B-B14F-4D97-AF65-F5344CB8AC3E}">
        <p14:creationId xmlns:p14="http://schemas.microsoft.com/office/powerpoint/2010/main" val="33910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626F0C-C5F4-4300-ADDA-EB9EEE5C434B}" type="slidenum">
              <a:rPr lang="en-US" smtClean="0"/>
              <a:t>1</a:t>
            </a:fld>
            <a:endParaRPr lang="en-US"/>
          </a:p>
        </p:txBody>
      </p:sp>
    </p:spTree>
    <p:extLst>
      <p:ext uri="{BB962C8B-B14F-4D97-AF65-F5344CB8AC3E}">
        <p14:creationId xmlns:p14="http://schemas.microsoft.com/office/powerpoint/2010/main" val="43286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 – quick overview</a:t>
            </a:r>
          </a:p>
        </p:txBody>
      </p:sp>
      <p:sp>
        <p:nvSpPr>
          <p:cNvPr id="4" name="Slide Number Placeholder 3"/>
          <p:cNvSpPr>
            <a:spLocks noGrp="1"/>
          </p:cNvSpPr>
          <p:nvPr>
            <p:ph type="sldNum" sz="quarter" idx="10"/>
          </p:nvPr>
        </p:nvSpPr>
        <p:spPr/>
        <p:txBody>
          <a:bodyPr/>
          <a:lstStyle/>
          <a:p>
            <a:fld id="{27626F0C-C5F4-4300-ADDA-EB9EEE5C434B}" type="slidenum">
              <a:rPr lang="en-US" smtClean="0"/>
              <a:t>11</a:t>
            </a:fld>
            <a:endParaRPr lang="en-US"/>
          </a:p>
        </p:txBody>
      </p:sp>
    </p:spTree>
    <p:extLst>
      <p:ext uri="{BB962C8B-B14F-4D97-AF65-F5344CB8AC3E}">
        <p14:creationId xmlns:p14="http://schemas.microsoft.com/office/powerpoint/2010/main" val="12710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notes</a:t>
            </a:r>
          </a:p>
          <a:p>
            <a:r>
              <a:rPr lang="en-US" dirty="0"/>
              <a:t>Review audio recording</a:t>
            </a:r>
          </a:p>
          <a:p>
            <a:r>
              <a:rPr lang="en-US" dirty="0"/>
              <a:t>Transcribe audio recording?</a:t>
            </a:r>
          </a:p>
          <a:p>
            <a:r>
              <a:rPr lang="en-US" dirty="0"/>
              <a:t>Pull out key ideas (maybe more than one idea per statement)</a:t>
            </a:r>
          </a:p>
          <a:p>
            <a:r>
              <a:rPr lang="en-US" dirty="0"/>
              <a:t>Organize ideas but what question they are answering (at least, initially)</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12</a:t>
            </a:fld>
            <a:endParaRPr lang="en-US"/>
          </a:p>
        </p:txBody>
      </p:sp>
    </p:spTree>
    <p:extLst>
      <p:ext uri="{BB962C8B-B14F-4D97-AF65-F5344CB8AC3E}">
        <p14:creationId xmlns:p14="http://schemas.microsoft.com/office/powerpoint/2010/main" val="265888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notes</a:t>
            </a:r>
          </a:p>
          <a:p>
            <a:r>
              <a:rPr lang="en-US" dirty="0"/>
              <a:t>Review audio recording (work with your partner)</a:t>
            </a:r>
          </a:p>
          <a:p>
            <a:r>
              <a:rPr lang="en-US" dirty="0"/>
              <a:t>Transcribe audio recording? 45 minutes -&gt; 6 hours</a:t>
            </a:r>
          </a:p>
          <a:p>
            <a:r>
              <a:rPr lang="en-US" dirty="0"/>
              <a:t>Pull out key ideas (maybe more than one idea per statement)</a:t>
            </a:r>
          </a:p>
          <a:p>
            <a:r>
              <a:rPr lang="en-US" dirty="0"/>
              <a:t>Organize ideas but what question they are answering (at least, initially)</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13</a:t>
            </a:fld>
            <a:endParaRPr lang="en-US"/>
          </a:p>
        </p:txBody>
      </p:sp>
    </p:spTree>
    <p:extLst>
      <p:ext uri="{BB962C8B-B14F-4D97-AF65-F5344CB8AC3E}">
        <p14:creationId xmlns:p14="http://schemas.microsoft.com/office/powerpoint/2010/main" val="329636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  Let’s just dive in and do it!  </a:t>
            </a:r>
          </a:p>
          <a:p>
            <a:endParaRPr lang="en-US" dirty="0"/>
          </a:p>
          <a:p>
            <a:r>
              <a:rPr lang="en-US" dirty="0"/>
              <a:t>RR:  brief debrief</a:t>
            </a:r>
          </a:p>
        </p:txBody>
      </p:sp>
      <p:sp>
        <p:nvSpPr>
          <p:cNvPr id="4" name="Slide Number Placeholder 3"/>
          <p:cNvSpPr>
            <a:spLocks noGrp="1"/>
          </p:cNvSpPr>
          <p:nvPr>
            <p:ph type="sldNum" sz="quarter" idx="10"/>
          </p:nvPr>
        </p:nvSpPr>
        <p:spPr/>
        <p:txBody>
          <a:bodyPr/>
          <a:lstStyle/>
          <a:p>
            <a:fld id="{27626F0C-C5F4-4300-ADDA-EB9EEE5C434B}" type="slidenum">
              <a:rPr lang="en-US" smtClean="0"/>
              <a:t>14</a:t>
            </a:fld>
            <a:endParaRPr lang="en-US"/>
          </a:p>
        </p:txBody>
      </p:sp>
    </p:spTree>
    <p:extLst>
      <p:ext uri="{BB962C8B-B14F-4D97-AF65-F5344CB8AC3E}">
        <p14:creationId xmlns:p14="http://schemas.microsoft.com/office/powerpoint/2010/main" val="385548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Aiming for 11:45</a:t>
            </a:r>
          </a:p>
        </p:txBody>
      </p:sp>
      <p:sp>
        <p:nvSpPr>
          <p:cNvPr id="4" name="Slide Number Placeholder 3"/>
          <p:cNvSpPr>
            <a:spLocks noGrp="1"/>
          </p:cNvSpPr>
          <p:nvPr>
            <p:ph type="sldNum" sz="quarter" idx="10"/>
          </p:nvPr>
        </p:nvSpPr>
        <p:spPr/>
        <p:txBody>
          <a:bodyPr/>
          <a:lstStyle/>
          <a:p>
            <a:fld id="{27626F0C-C5F4-4300-ADDA-EB9EEE5C434B}" type="slidenum">
              <a:rPr lang="en-US" smtClean="0"/>
              <a:t>15</a:t>
            </a:fld>
            <a:endParaRPr lang="en-US"/>
          </a:p>
        </p:txBody>
      </p:sp>
    </p:spTree>
    <p:extLst>
      <p:ext uri="{BB962C8B-B14F-4D97-AF65-F5344CB8AC3E}">
        <p14:creationId xmlns:p14="http://schemas.microsoft.com/office/powerpoint/2010/main" val="18951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RR</a:t>
            </a:r>
          </a:p>
          <a:p>
            <a:pPr marL="228600" indent="-228600">
              <a:buAutoNum type="arabicPeriod"/>
            </a:pPr>
            <a:r>
              <a:rPr lang="en-US" dirty="0"/>
              <a:t>Turn and talk to the person next to you and share some ideas about how you could see using these skills.  (have some individuals report back, briefly)</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16</a:t>
            </a:fld>
            <a:endParaRPr lang="en-US"/>
          </a:p>
        </p:txBody>
      </p:sp>
    </p:spTree>
    <p:extLst>
      <p:ext uri="{BB962C8B-B14F-4D97-AF65-F5344CB8AC3E}">
        <p14:creationId xmlns:p14="http://schemas.microsoft.com/office/powerpoint/2010/main" val="24734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RR &amp; EB:  I feel like we could share this one.  Maybe I could provide the basic skeleton and you can add your expertise to flesh it out.</a:t>
            </a:r>
          </a:p>
          <a:p>
            <a:pPr lvl="0"/>
            <a:endParaRPr lang="en-US" dirty="0"/>
          </a:p>
          <a:p>
            <a:pPr lvl="0"/>
            <a:r>
              <a:rPr lang="en-US" dirty="0"/>
              <a:t>“Before you all head into practice, we want to help you think about your approach to making sense of your listening session data.”</a:t>
            </a:r>
          </a:p>
          <a:p>
            <a:pPr lvl="0"/>
            <a:endParaRPr lang="en-US" dirty="0"/>
          </a:p>
          <a:p>
            <a:pPr lvl="0"/>
            <a:r>
              <a:rPr lang="en-US" dirty="0"/>
              <a:t>You are the tool!</a:t>
            </a:r>
          </a:p>
          <a:p>
            <a:pPr lvl="0"/>
            <a:r>
              <a:rPr lang="en-US" dirty="0"/>
              <a:t>High quality qualitative data analysis is:</a:t>
            </a:r>
          </a:p>
          <a:p>
            <a:pPr lvl="1"/>
            <a:r>
              <a:rPr lang="en-US" dirty="0"/>
              <a:t>Systematic (deliberate and planned, not capricious, arbitrary, or spontaneous)</a:t>
            </a:r>
          </a:p>
          <a:p>
            <a:pPr marL="474254" lvl="1" defTabSz="948507">
              <a:defRPr/>
            </a:pPr>
            <a:r>
              <a:rPr lang="en-US" dirty="0"/>
              <a:t>Verifiable (someone else could look at the raw data and reach the same conclusions you do. To achieve this: minimize role that personal bias plays. </a:t>
            </a:r>
          </a:p>
          <a:p>
            <a:pPr marL="474254" lvl="1" defTabSz="948507">
              <a:defRPr/>
            </a:pPr>
            <a:endParaRPr lang="en-US" dirty="0"/>
          </a:p>
          <a:p>
            <a:pPr marL="474254" lvl="1" defTabSz="948507">
              <a:defRPr/>
            </a:pPr>
            <a:r>
              <a:rPr lang="en-US" dirty="0"/>
              <a:t>Being a “good” qualitative data analyst</a:t>
            </a:r>
            <a:r>
              <a:rPr lang="en-US" baseline="0" dirty="0"/>
              <a:t> requires you approach the data with an open mind, </a:t>
            </a:r>
            <a:r>
              <a:rPr lang="en-US" b="1" baseline="0" dirty="0"/>
              <a:t>without preconceived ideas of what it will say or what you WANT it to say</a:t>
            </a:r>
            <a:r>
              <a:rPr lang="en-US" baseline="0" dirty="0"/>
              <a:t>. Being aware of any bias you may bring in (e.g., if you manage the program that participants provide feedback on). You must have </a:t>
            </a:r>
            <a:r>
              <a:rPr lang="en-US" dirty="0"/>
              <a:t>true interest in seeing what the data is REALLY saying, not what is convenient or what you WANT it to say. Be aware of your own personal biases and pre-existing ideas or knowledge about the topic of your listening session. It’s easy to have hunches about what you might learn, and find any evidence confirming that hunch to leap to conclusions. </a:t>
            </a:r>
            <a:r>
              <a:rPr lang="en-US" b="1" dirty="0"/>
              <a:t>Challenge yourself to suspend what you know (or THINK you know) about the topic</a:t>
            </a:r>
            <a:r>
              <a:rPr lang="en-US" dirty="0"/>
              <a:t>! </a:t>
            </a:r>
            <a:r>
              <a:rPr lang="en-US" u="sng" dirty="0"/>
              <a:t>See if you find anything that surprises you</a:t>
            </a:r>
            <a:r>
              <a:rPr lang="en-US" dirty="0"/>
              <a:t>.</a:t>
            </a:r>
          </a:p>
          <a:p>
            <a:pPr marL="474254" lvl="1" defTabSz="948507">
              <a:defRPr/>
            </a:pPr>
            <a:endParaRPr lang="en-US" dirty="0"/>
          </a:p>
          <a:p>
            <a:pPr marL="474254" lvl="1" defTabSz="948507">
              <a:defRPr/>
            </a:pPr>
            <a:r>
              <a:rPr lang="en-US" dirty="0"/>
              <a:t>Your </a:t>
            </a:r>
            <a:r>
              <a:rPr lang="en-US" b="1" dirty="0"/>
              <a:t>curiosity</a:t>
            </a:r>
            <a:r>
              <a:rPr lang="en-US" dirty="0"/>
              <a:t> to find the unexpected will help you set aside your bias and be open to whatever insight emerge.</a:t>
            </a:r>
          </a:p>
          <a:p>
            <a:pPr marL="474254" lvl="1" defTabSz="948507">
              <a:defRPr/>
            </a:pPr>
            <a:endParaRPr lang="en-US" dirty="0"/>
          </a:p>
          <a:p>
            <a:pPr marL="474254" lvl="1" defTabSz="948507">
              <a:defRPr/>
            </a:pPr>
            <a:r>
              <a:rPr lang="en-US" dirty="0"/>
              <a:t>Remember: data analysis is an opportunity for you to be an </a:t>
            </a:r>
            <a:r>
              <a:rPr lang="en-US" b="1" dirty="0"/>
              <a:t>advocate</a:t>
            </a:r>
            <a:r>
              <a:rPr lang="en-US" dirty="0"/>
              <a:t> for your listening session participants: to accurately reflect their comments and feedback is you being an advocate and </a:t>
            </a:r>
            <a:r>
              <a:rPr lang="en-US" b="1" dirty="0"/>
              <a:t>elevating their voices</a:t>
            </a:r>
            <a:r>
              <a:rPr lang="en-US" dirty="0"/>
              <a:t>.</a:t>
            </a:r>
          </a:p>
          <a:p>
            <a:pPr marL="474254" lvl="1" defTabSz="948507">
              <a:defRPr/>
            </a:pPr>
            <a:endParaRPr lang="en-US" dirty="0"/>
          </a:p>
          <a:p>
            <a:pPr lvl="1"/>
            <a:endParaRPr lang="en-US" dirty="0"/>
          </a:p>
          <a:p>
            <a:endParaRPr lang="en-US" dirty="0"/>
          </a:p>
          <a:p>
            <a:pPr lvl="0"/>
            <a:r>
              <a:rPr lang="en-US" dirty="0"/>
              <a:t>The purpose for the data drives the type of analysis (why am I collecting this information?)</a:t>
            </a:r>
          </a:p>
          <a:p>
            <a:pPr lvl="1"/>
            <a:r>
              <a:rPr lang="en-US" dirty="0"/>
              <a:t>Think about how it will be used, who will it be shared with, etc.</a:t>
            </a:r>
          </a:p>
          <a:p>
            <a:pPr lvl="1"/>
            <a:r>
              <a:rPr lang="en-US" dirty="0"/>
              <a:t>It can be really helpful to revisit your purpose before you begin analyzing data, to remind yourself of the MOST important things to pay attention to (so you don’t get overwhelmed or bogged down with less important details).  </a:t>
            </a:r>
            <a:r>
              <a:rPr lang="en-US" b="1" dirty="0"/>
              <a:t>Good sense-making (analysis) starts with developing good questions before you collect data!</a:t>
            </a:r>
          </a:p>
          <a:p>
            <a:pPr lvl="2"/>
            <a:r>
              <a:rPr lang="en-US" dirty="0"/>
              <a:t>Examples of purposes:</a:t>
            </a:r>
          </a:p>
          <a:p>
            <a:pPr lvl="3"/>
            <a:r>
              <a:rPr lang="en-US" dirty="0"/>
              <a:t>I want to understand how parents of students in my school system perceive the services we are offering to low-income students.</a:t>
            </a:r>
          </a:p>
          <a:p>
            <a:pPr lvl="3"/>
            <a:r>
              <a:rPr lang="en-US" dirty="0"/>
              <a:t>I want to learn about the reasons why veterans in my community are, or are NOT, accessing services through the VA.</a:t>
            </a:r>
          </a:p>
          <a:p>
            <a:pPr lvl="3"/>
            <a:r>
              <a:rPr lang="en-US" dirty="0"/>
              <a:t>ASK THE GROUP TO NAME THEIR PRIMARY PURPOSE FOR DATA COLLECTION.</a:t>
            </a:r>
          </a:p>
          <a:p>
            <a:pPr lvl="3"/>
            <a:endParaRPr lang="en-US" dirty="0"/>
          </a:p>
          <a:p>
            <a:pPr lvl="3"/>
            <a:endParaRPr lang="en-US" dirty="0"/>
          </a:p>
          <a:p>
            <a:pPr lvl="0"/>
            <a:r>
              <a:rPr lang="en-US" dirty="0"/>
              <a:t>We talked about debriefing with the moderator and co-moderator after your session. Some helpful questions for you to discuss with each other include:</a:t>
            </a:r>
          </a:p>
          <a:p>
            <a:pPr lvl="1"/>
            <a:r>
              <a:rPr lang="en-US" dirty="0"/>
              <a:t>What were the themes we heard?</a:t>
            </a:r>
          </a:p>
          <a:p>
            <a:pPr lvl="1"/>
            <a:r>
              <a:rPr lang="en-US" dirty="0"/>
              <a:t>What are the most important points we’ve learned from this group?</a:t>
            </a:r>
          </a:p>
          <a:p>
            <a:pPr lvl="1"/>
            <a:r>
              <a:rPr lang="en-US" dirty="0"/>
              <a:t>What was surprising or unexpected?</a:t>
            </a:r>
          </a:p>
          <a:p>
            <a:pPr lvl="1"/>
            <a:r>
              <a:rPr lang="en-US" dirty="0"/>
              <a:t>What quotes were particularly helpful?</a:t>
            </a:r>
          </a:p>
          <a:p>
            <a:pPr lvl="1"/>
            <a:r>
              <a:rPr lang="en-US" dirty="0"/>
              <a:t>How was this group similar to or different from other groups we’ve done (if applicable)?</a:t>
            </a:r>
          </a:p>
          <a:p>
            <a:pPr lvl="1"/>
            <a:r>
              <a:rPr lang="en-US" dirty="0"/>
              <a:t>Does anything need to be changed before the next group (if applicable)?</a:t>
            </a:r>
            <a:endParaRPr lang="en-US" dirty="0">
              <a:solidFill>
                <a:srgbClr val="FF0000"/>
              </a:solidFill>
            </a:endParaRPr>
          </a:p>
          <a:p>
            <a:pPr marL="0" indent="0">
              <a:buNone/>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17</a:t>
            </a:fld>
            <a:endParaRPr lang="en-US"/>
          </a:p>
        </p:txBody>
      </p:sp>
    </p:spTree>
    <p:extLst>
      <p:ext uri="{BB962C8B-B14F-4D97-AF65-F5344CB8AC3E}">
        <p14:creationId xmlns:p14="http://schemas.microsoft.com/office/powerpoint/2010/main" val="398416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in pairs.</a:t>
            </a:r>
          </a:p>
          <a:p>
            <a:r>
              <a:rPr lang="en-US" dirty="0"/>
              <a:t>Hand out material packets.</a:t>
            </a:r>
          </a:p>
        </p:txBody>
      </p:sp>
      <p:sp>
        <p:nvSpPr>
          <p:cNvPr id="4" name="Slide Number Placeholder 3"/>
          <p:cNvSpPr>
            <a:spLocks noGrp="1"/>
          </p:cNvSpPr>
          <p:nvPr>
            <p:ph type="sldNum" sz="quarter" idx="10"/>
          </p:nvPr>
        </p:nvSpPr>
        <p:spPr/>
        <p:txBody>
          <a:bodyPr/>
          <a:lstStyle/>
          <a:p>
            <a:fld id="{27626F0C-C5F4-4300-ADDA-EB9EEE5C434B}" type="slidenum">
              <a:rPr lang="en-US" smtClean="0"/>
              <a:t>18</a:t>
            </a:fld>
            <a:endParaRPr lang="en-US"/>
          </a:p>
        </p:txBody>
      </p:sp>
    </p:spTree>
    <p:extLst>
      <p:ext uri="{BB962C8B-B14F-4D97-AF65-F5344CB8AC3E}">
        <p14:creationId xmlns:p14="http://schemas.microsoft.com/office/powerpoint/2010/main" val="368392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EB organize people and review instructions</a:t>
            </a:r>
          </a:p>
          <a:p>
            <a:pPr marL="171450" indent="-171450">
              <a:buFont typeface="Arial" panose="020B0604020202020204" pitchFamily="34" charset="0"/>
              <a:buChar char="•"/>
            </a:pPr>
            <a:r>
              <a:rPr lang="en-US" dirty="0"/>
              <a:t>Address</a:t>
            </a:r>
            <a:r>
              <a:rPr lang="en-US" baseline="0" dirty="0"/>
              <a:t> the possibility of uncovering “answers to unasked questions”</a:t>
            </a:r>
          </a:p>
          <a:p>
            <a:pPr marL="171450" indent="-171450">
              <a:buFont typeface="Arial" panose="020B0604020202020204" pitchFamily="34" charset="0"/>
              <a:buChar char="•"/>
            </a:pPr>
            <a:r>
              <a:rPr lang="en-US" baseline="0" dirty="0"/>
              <a:t>Address outliers (e.g., someone has a totally different experience than others in the group—how to cluster and analyze that data)</a:t>
            </a:r>
            <a:endParaRPr lang="en-US" dirty="0"/>
          </a:p>
          <a:p>
            <a:pPr marL="228600" indent="-228600">
              <a:buAutoNum type="arabicPeriod"/>
            </a:pPr>
            <a:endParaRPr lang="en-US" dirty="0"/>
          </a:p>
          <a:p>
            <a:pPr marL="0" indent="0">
              <a:buNone/>
            </a:pPr>
            <a:r>
              <a:rPr lang="en-US" dirty="0"/>
              <a:t>In real life, you would do this for every questions.  Often you’ll need to move information around  -  an “answer” during the Q2 section might actually answer Q4.  </a:t>
            </a:r>
          </a:p>
        </p:txBody>
      </p:sp>
      <p:sp>
        <p:nvSpPr>
          <p:cNvPr id="4" name="Slide Number Placeholder 3"/>
          <p:cNvSpPr>
            <a:spLocks noGrp="1"/>
          </p:cNvSpPr>
          <p:nvPr>
            <p:ph type="sldNum" sz="quarter" idx="10"/>
          </p:nvPr>
        </p:nvSpPr>
        <p:spPr/>
        <p:txBody>
          <a:bodyPr/>
          <a:lstStyle/>
          <a:p>
            <a:fld id="{27626F0C-C5F4-4300-ADDA-EB9EEE5C434B}" type="slidenum">
              <a:rPr lang="en-US" smtClean="0"/>
              <a:t>19</a:t>
            </a:fld>
            <a:endParaRPr lang="en-US"/>
          </a:p>
        </p:txBody>
      </p:sp>
    </p:spTree>
    <p:extLst>
      <p:ext uri="{BB962C8B-B14F-4D97-AF65-F5344CB8AC3E}">
        <p14:creationId xmlns:p14="http://schemas.microsoft.com/office/powerpoint/2010/main" val="1993806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  [we recap what we just did]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  Anyone have fun?  Any sticking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Any new insights into the value and making sense of story data in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P.S.  We’ve been calling this process “making sense of story data,”  but there’s actually an academic name for what you just did…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appears with the mouse click:  You just practiced analyzing local, primary, qualitative data via constant comparison analysis </a:t>
            </a:r>
            <a:r>
              <a:rPr lang="en-US" sz="1200" dirty="0">
                <a:sym typeface="Wingdings" panose="05000000000000000000" pitchFamily="2" charset="2"/>
              </a:rPr>
              <a:t>]</a:t>
            </a:r>
            <a:endParaRPr lang="en-US" sz="1200" dirty="0"/>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20</a:t>
            </a:fld>
            <a:endParaRPr lang="en-US"/>
          </a:p>
        </p:txBody>
      </p:sp>
    </p:spTree>
    <p:extLst>
      <p:ext uri="{BB962C8B-B14F-4D97-AF65-F5344CB8AC3E}">
        <p14:creationId xmlns:p14="http://schemas.microsoft.com/office/powerpoint/2010/main" val="102807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a:t>
            </a:r>
          </a:p>
        </p:txBody>
      </p:sp>
      <p:sp>
        <p:nvSpPr>
          <p:cNvPr id="4" name="Slide Number Placeholder 3"/>
          <p:cNvSpPr>
            <a:spLocks noGrp="1"/>
          </p:cNvSpPr>
          <p:nvPr>
            <p:ph type="sldNum" sz="quarter" idx="10"/>
          </p:nvPr>
        </p:nvSpPr>
        <p:spPr/>
        <p:txBody>
          <a:bodyPr/>
          <a:lstStyle/>
          <a:p>
            <a:fld id="{27626F0C-C5F4-4300-ADDA-EB9EEE5C434B}" type="slidenum">
              <a:rPr lang="en-US" smtClean="0"/>
              <a:t>2</a:t>
            </a:fld>
            <a:endParaRPr lang="en-US"/>
          </a:p>
        </p:txBody>
      </p:sp>
    </p:spTree>
    <p:extLst>
      <p:ext uri="{BB962C8B-B14F-4D97-AF65-F5344CB8AC3E}">
        <p14:creationId xmlns:p14="http://schemas.microsoft.com/office/powerpoint/2010/main" val="653314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based (alternative to printing/cutting paper): Word doc (highlight/color-code)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qual</a:t>
            </a:r>
            <a:r>
              <a:rPr lang="en-US" dirty="0"/>
              <a:t> analysis software (better for large volumes of data or very complex analysis, probably not ideal for this type of work (e.g. </a:t>
            </a:r>
            <a:r>
              <a:rPr lang="en-US" dirty="0" err="1"/>
              <a:t>Nvivo</a:t>
            </a:r>
            <a:r>
              <a:rPr lang="en-US" dirty="0"/>
              <a:t>)</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21</a:t>
            </a:fld>
            <a:endParaRPr lang="en-US"/>
          </a:p>
        </p:txBody>
      </p:sp>
    </p:spTree>
    <p:extLst>
      <p:ext uri="{BB962C8B-B14F-4D97-AF65-F5344CB8AC3E}">
        <p14:creationId xmlns:p14="http://schemas.microsoft.com/office/powerpoint/2010/main" val="4160370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clues to analyzing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informant quotes are currently organized into 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attitude conveyed an important part of answering the key question you have?  Then noticing patterns of body language could be helpful.</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22</a:t>
            </a:fld>
            <a:endParaRPr lang="en-US"/>
          </a:p>
        </p:txBody>
      </p:sp>
    </p:spTree>
    <p:extLst>
      <p:ext uri="{BB962C8B-B14F-4D97-AF65-F5344CB8AC3E}">
        <p14:creationId xmlns:p14="http://schemas.microsoft.com/office/powerpoint/2010/main" val="1357477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Adrienne kicks off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(or composite)</a:t>
            </a:r>
            <a:r>
              <a:rPr lang="en-US" dirty="0"/>
              <a:t> Creating composite character to illustrate insights that emerged (e.g. 20 year old farmer and 60 year old farmer)</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23</a:t>
            </a:fld>
            <a:endParaRPr lang="en-US"/>
          </a:p>
        </p:txBody>
      </p:sp>
    </p:spTree>
    <p:extLst>
      <p:ext uri="{BB962C8B-B14F-4D97-AF65-F5344CB8AC3E}">
        <p14:creationId xmlns:p14="http://schemas.microsoft.com/office/powerpoint/2010/main" val="3968813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want to share what we’ve learned through our story data?</a:t>
            </a:r>
          </a:p>
          <a:p>
            <a:r>
              <a:rPr lang="en-US" dirty="0"/>
              <a:t>What is the best way to communicate this data?</a:t>
            </a:r>
          </a:p>
          <a:p>
            <a:r>
              <a:rPr lang="en-US" dirty="0"/>
              <a:t>It’s important to start by thinking about some of the key imperatives of communications (adapted from a great webinar presented by Stanford Social Innovation Review – contact me if you want to access this webinar.)</a:t>
            </a:r>
          </a:p>
          <a:p>
            <a:endParaRPr lang="en-US" dirty="0"/>
          </a:p>
          <a:p>
            <a:r>
              <a:rPr lang="en-US" dirty="0"/>
              <a:t>We think that people fail to take action or join our cause because they lack information – but this isn’t the case. The reality is that people don’t act because they don’t care or they don’t know how. Our job is to figure out how to change that. </a:t>
            </a:r>
          </a:p>
          <a:p>
            <a:endParaRPr lang="en-US" dirty="0"/>
          </a:p>
          <a:p>
            <a:r>
              <a:rPr lang="en-US" dirty="0"/>
              <a:t>When we think about communicating our data, it comes back to the same question Erin always drives home – data for what? Who is our audience, how do we get them to care, and what do we want them to do with the information?</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24</a:t>
            </a:fld>
            <a:endParaRPr lang="en-US"/>
          </a:p>
        </p:txBody>
      </p:sp>
    </p:spTree>
    <p:extLst>
      <p:ext uri="{BB962C8B-B14F-4D97-AF65-F5344CB8AC3E}">
        <p14:creationId xmlns:p14="http://schemas.microsoft.com/office/powerpoint/2010/main" val="264936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INTO THE WORLD OF YOUR AUDIENCE</a:t>
            </a:r>
          </a:p>
          <a:p>
            <a:endParaRPr lang="en-US" dirty="0"/>
          </a:p>
          <a:p>
            <a:r>
              <a:rPr lang="en-US" dirty="0"/>
              <a:t>Who is your audience – what are their values, and where do their values intersect with your values? Put yourself in their shoes. What do they think about every day? What problem are they trying to solve? People are motivated to consume information that resonates with how they see themselves. How can our message help them solve their problem?</a:t>
            </a:r>
          </a:p>
          <a:p>
            <a:endParaRPr lang="en-US" dirty="0"/>
          </a:p>
          <a:p>
            <a:r>
              <a:rPr lang="en-US" dirty="0"/>
              <a:t>RBA – think about “communication power” criteria for selecting headline data</a:t>
            </a:r>
          </a:p>
        </p:txBody>
      </p:sp>
      <p:sp>
        <p:nvSpPr>
          <p:cNvPr id="4" name="Slide Number Placeholder 3"/>
          <p:cNvSpPr>
            <a:spLocks noGrp="1"/>
          </p:cNvSpPr>
          <p:nvPr>
            <p:ph type="sldNum" sz="quarter" idx="10"/>
          </p:nvPr>
        </p:nvSpPr>
        <p:spPr/>
        <p:txBody>
          <a:bodyPr/>
          <a:lstStyle/>
          <a:p>
            <a:fld id="{27626F0C-C5F4-4300-ADDA-EB9EEE5C434B}" type="slidenum">
              <a:rPr lang="en-US" smtClean="0"/>
              <a:t>25</a:t>
            </a:fld>
            <a:endParaRPr lang="en-US"/>
          </a:p>
        </p:txBody>
      </p:sp>
    </p:spTree>
    <p:extLst>
      <p:ext uri="{BB962C8B-B14F-4D97-AF65-F5344CB8AC3E}">
        <p14:creationId xmlns:p14="http://schemas.microsoft.com/office/powerpoint/2010/main" val="2285044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COMMUNICATE IN IMAGES</a:t>
            </a:r>
          </a:p>
          <a:p>
            <a:endParaRPr lang="en-US" dirty="0"/>
          </a:p>
          <a:p>
            <a:r>
              <a:rPr lang="en-US" dirty="0"/>
              <a:t>Look for opportunities to connect to image or specific experience if you want your audience to remember what you’re saying.</a:t>
            </a:r>
          </a:p>
          <a:p>
            <a:endParaRPr lang="en-US" dirty="0"/>
          </a:p>
          <a:p>
            <a:r>
              <a:rPr lang="en-US" dirty="0"/>
              <a:t>Help them connect to their own experiences.</a:t>
            </a:r>
          </a:p>
          <a:p>
            <a:endParaRPr lang="en-US" dirty="0"/>
          </a:p>
          <a:p>
            <a:r>
              <a:rPr lang="en-US" dirty="0"/>
              <a:t>Hand-brain model – charts = cortex, story data gets to the amygdala </a:t>
            </a:r>
          </a:p>
        </p:txBody>
      </p:sp>
      <p:sp>
        <p:nvSpPr>
          <p:cNvPr id="4" name="Slide Number Placeholder 3"/>
          <p:cNvSpPr>
            <a:spLocks noGrp="1"/>
          </p:cNvSpPr>
          <p:nvPr>
            <p:ph type="sldNum" sz="quarter" idx="10"/>
          </p:nvPr>
        </p:nvSpPr>
        <p:spPr/>
        <p:txBody>
          <a:bodyPr/>
          <a:lstStyle/>
          <a:p>
            <a:fld id="{27626F0C-C5F4-4300-ADDA-EB9EEE5C434B}" type="slidenum">
              <a:rPr lang="en-US" smtClean="0"/>
              <a:t>26</a:t>
            </a:fld>
            <a:endParaRPr lang="en-US"/>
          </a:p>
        </p:txBody>
      </p:sp>
    </p:spTree>
    <p:extLst>
      <p:ext uri="{BB962C8B-B14F-4D97-AF65-F5344CB8AC3E}">
        <p14:creationId xmlns:p14="http://schemas.microsoft.com/office/powerpoint/2010/main" val="592074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data does exactly that – it creates a story around our issues. </a:t>
            </a:r>
          </a:p>
          <a:p>
            <a:endParaRPr lang="en-US" dirty="0"/>
          </a:p>
          <a:p>
            <a:r>
              <a:rPr lang="en-US" dirty="0"/>
              <a:t>Stories connect to what our audience already knows – they are the building blocks of memory.</a:t>
            </a:r>
          </a:p>
          <a:p>
            <a:endParaRPr lang="en-US" dirty="0"/>
          </a:p>
          <a:p>
            <a:r>
              <a:rPr lang="en-US" dirty="0"/>
              <a:t>If we’re not telling stories people will create their own narrative.</a:t>
            </a:r>
          </a:p>
          <a:p>
            <a:endParaRPr lang="en-US" dirty="0"/>
          </a:p>
          <a:p>
            <a:r>
              <a:rPr lang="en-US" dirty="0"/>
              <a:t>Fill in gap –tell story behind data</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27</a:t>
            </a:fld>
            <a:endParaRPr lang="en-US"/>
          </a:p>
        </p:txBody>
      </p:sp>
    </p:spTree>
    <p:extLst>
      <p:ext uri="{BB962C8B-B14F-4D97-AF65-F5344CB8AC3E}">
        <p14:creationId xmlns:p14="http://schemas.microsoft.com/office/powerpoint/2010/main" val="2534810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great visual that demonstrates all of the ways charts can be created to share qualitative, or story data. We don’t expect you to run out and do this – although some of these we can help you create. </a:t>
            </a:r>
          </a:p>
          <a:p>
            <a:endParaRPr lang="en-US" dirty="0"/>
          </a:p>
          <a:p>
            <a:r>
              <a:rPr lang="en-US" dirty="0"/>
              <a:t>But we need to start by knowing our audience. What will work best for them? What will help you tell the story in a way that builds their curiosity?</a:t>
            </a:r>
          </a:p>
          <a:p>
            <a:endParaRPr lang="en-US" dirty="0"/>
          </a:p>
          <a:p>
            <a:r>
              <a:rPr lang="en-US" dirty="0"/>
              <a:t>And what do we have the technical capacity to create?</a:t>
            </a:r>
          </a:p>
          <a:p>
            <a:endParaRPr lang="en-US" dirty="0"/>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28</a:t>
            </a:fld>
            <a:endParaRPr lang="en-US"/>
          </a:p>
        </p:txBody>
      </p:sp>
    </p:spTree>
    <p:extLst>
      <p:ext uri="{BB962C8B-B14F-4D97-AF65-F5344CB8AC3E}">
        <p14:creationId xmlns:p14="http://schemas.microsoft.com/office/powerpoint/2010/main" val="1573124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be icons or photos from your community that represent</a:t>
            </a:r>
          </a:p>
        </p:txBody>
      </p:sp>
      <p:sp>
        <p:nvSpPr>
          <p:cNvPr id="4" name="Slide Number Placeholder 3"/>
          <p:cNvSpPr>
            <a:spLocks noGrp="1"/>
          </p:cNvSpPr>
          <p:nvPr>
            <p:ph type="sldNum" sz="quarter" idx="10"/>
          </p:nvPr>
        </p:nvSpPr>
        <p:spPr/>
        <p:txBody>
          <a:bodyPr/>
          <a:lstStyle/>
          <a:p>
            <a:fld id="{27626F0C-C5F4-4300-ADDA-EB9EEE5C434B}" type="slidenum">
              <a:rPr lang="en-US" smtClean="0"/>
              <a:t>29</a:t>
            </a:fld>
            <a:endParaRPr lang="en-US"/>
          </a:p>
        </p:txBody>
      </p:sp>
    </p:spTree>
    <p:extLst>
      <p:ext uri="{BB962C8B-B14F-4D97-AF65-F5344CB8AC3E}">
        <p14:creationId xmlns:p14="http://schemas.microsoft.com/office/powerpoint/2010/main" val="1450712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2018 Key Informant survey – characteristics of a healthy community:</a:t>
            </a:r>
          </a:p>
          <a:p>
            <a:endParaRPr lang="en-US" dirty="0"/>
          </a:p>
          <a:p>
            <a:r>
              <a:rPr lang="en-US" dirty="0"/>
              <a:t>You can create a word cloud to make a simple visual – or even include a photo from your process!</a:t>
            </a:r>
          </a:p>
          <a:p>
            <a:endParaRPr lang="en-US" dirty="0"/>
          </a:p>
          <a:p>
            <a:r>
              <a:rPr lang="en-US" dirty="0"/>
              <a:t>Jackson county did this</a:t>
            </a:r>
          </a:p>
        </p:txBody>
      </p:sp>
      <p:sp>
        <p:nvSpPr>
          <p:cNvPr id="4" name="Slide Number Placeholder 3"/>
          <p:cNvSpPr>
            <a:spLocks noGrp="1"/>
          </p:cNvSpPr>
          <p:nvPr>
            <p:ph type="sldNum" sz="quarter" idx="10"/>
          </p:nvPr>
        </p:nvSpPr>
        <p:spPr/>
        <p:txBody>
          <a:bodyPr/>
          <a:lstStyle/>
          <a:p>
            <a:fld id="{27626F0C-C5F4-4300-ADDA-EB9EEE5C434B}" type="slidenum">
              <a:rPr lang="en-US" smtClean="0"/>
              <a:t>30</a:t>
            </a:fld>
            <a:endParaRPr lang="en-US"/>
          </a:p>
        </p:txBody>
      </p:sp>
    </p:spTree>
    <p:extLst>
      <p:ext uri="{BB962C8B-B14F-4D97-AF65-F5344CB8AC3E}">
        <p14:creationId xmlns:p14="http://schemas.microsoft.com/office/powerpoint/2010/main" val="335796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a:t>
            </a:r>
          </a:p>
          <a:p>
            <a:r>
              <a:rPr lang="en-US" dirty="0"/>
              <a:t>Reflect on results we got, in advance from people via email </a:t>
            </a:r>
          </a:p>
          <a:p>
            <a:r>
              <a:rPr lang="en-US" dirty="0"/>
              <a:t>Reflect on results we got </a:t>
            </a:r>
          </a:p>
        </p:txBody>
      </p:sp>
      <p:sp>
        <p:nvSpPr>
          <p:cNvPr id="4" name="Slide Number Placeholder 3"/>
          <p:cNvSpPr>
            <a:spLocks noGrp="1"/>
          </p:cNvSpPr>
          <p:nvPr>
            <p:ph type="sldNum" sz="quarter" idx="10"/>
          </p:nvPr>
        </p:nvSpPr>
        <p:spPr/>
        <p:txBody>
          <a:bodyPr/>
          <a:lstStyle/>
          <a:p>
            <a:fld id="{27626F0C-C5F4-4300-ADDA-EB9EEE5C434B}" type="slidenum">
              <a:rPr lang="en-US" smtClean="0"/>
              <a:t>3</a:t>
            </a:fld>
            <a:endParaRPr lang="en-US"/>
          </a:p>
        </p:txBody>
      </p:sp>
    </p:spTree>
    <p:extLst>
      <p:ext uri="{BB962C8B-B14F-4D97-AF65-F5344CB8AC3E}">
        <p14:creationId xmlns:p14="http://schemas.microsoft.com/office/powerpoint/2010/main" val="2654645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2018 Key Informant survey – characteristics of a healthy community:</a:t>
            </a:r>
          </a:p>
          <a:p>
            <a:endParaRPr lang="en-US" dirty="0"/>
          </a:p>
          <a:p>
            <a:r>
              <a:rPr lang="en-US" dirty="0"/>
              <a:t>You can create a word cloud to make a simple visual – or even include a photo from your process!</a:t>
            </a:r>
          </a:p>
          <a:p>
            <a:endParaRPr lang="en-US" dirty="0"/>
          </a:p>
          <a:p>
            <a:r>
              <a:rPr lang="en-US" dirty="0"/>
              <a:t>Free tools – I can help with so that branding is consistent with your report etc.</a:t>
            </a:r>
          </a:p>
        </p:txBody>
      </p:sp>
      <p:sp>
        <p:nvSpPr>
          <p:cNvPr id="4" name="Slide Number Placeholder 3"/>
          <p:cNvSpPr>
            <a:spLocks noGrp="1"/>
          </p:cNvSpPr>
          <p:nvPr>
            <p:ph type="sldNum" sz="quarter" idx="10"/>
          </p:nvPr>
        </p:nvSpPr>
        <p:spPr/>
        <p:txBody>
          <a:bodyPr/>
          <a:lstStyle/>
          <a:p>
            <a:fld id="{27626F0C-C5F4-4300-ADDA-EB9EEE5C434B}" type="slidenum">
              <a:rPr lang="en-US" smtClean="0"/>
              <a:t>31</a:t>
            </a:fld>
            <a:endParaRPr lang="en-US"/>
          </a:p>
        </p:txBody>
      </p:sp>
    </p:spTree>
    <p:extLst>
      <p:ext uri="{BB962C8B-B14F-4D97-AF65-F5344CB8AC3E}">
        <p14:creationId xmlns:p14="http://schemas.microsoft.com/office/powerpoint/2010/main" val="1685452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2018 Key Informant survey – characteristics of a healthy community:</a:t>
            </a:r>
          </a:p>
          <a:p>
            <a:endParaRPr lang="en-US" dirty="0"/>
          </a:p>
          <a:p>
            <a:r>
              <a:rPr lang="en-US" dirty="0"/>
              <a:t>If in your listening session you asked what are you biggest health concerns – in analysis one of the themes that came up was issues that people have first-hand experience impacting their family – example of where a quote would be highly relevant in illustrating a key theme. </a:t>
            </a:r>
          </a:p>
        </p:txBody>
      </p:sp>
      <p:sp>
        <p:nvSpPr>
          <p:cNvPr id="4" name="Slide Number Placeholder 3"/>
          <p:cNvSpPr>
            <a:spLocks noGrp="1"/>
          </p:cNvSpPr>
          <p:nvPr>
            <p:ph type="sldNum" sz="quarter" idx="10"/>
          </p:nvPr>
        </p:nvSpPr>
        <p:spPr/>
        <p:txBody>
          <a:bodyPr/>
          <a:lstStyle/>
          <a:p>
            <a:fld id="{27626F0C-C5F4-4300-ADDA-EB9EEE5C434B}" type="slidenum">
              <a:rPr lang="en-US" smtClean="0"/>
              <a:t>32</a:t>
            </a:fld>
            <a:endParaRPr lang="en-US"/>
          </a:p>
        </p:txBody>
      </p:sp>
    </p:spTree>
    <p:extLst>
      <p:ext uri="{BB962C8B-B14F-4D97-AF65-F5344CB8AC3E}">
        <p14:creationId xmlns:p14="http://schemas.microsoft.com/office/powerpoint/2010/main" val="491537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Hand over to Erin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Mini Brainstorm:  where would you include story data insights?  What audience?  What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(or composite)</a:t>
            </a:r>
            <a:r>
              <a:rPr lang="en-US" dirty="0"/>
              <a:t> Creating composite character to illustrate insights that emerged (e.g. 20 year old farmer and 60 year old farmer)</a:t>
            </a:r>
          </a:p>
          <a:p>
            <a:endParaRPr lang="en-US" dirty="0"/>
          </a:p>
          <a:p>
            <a:endParaRPr lang="en-US" baseline="0" dirty="0"/>
          </a:p>
          <a:p>
            <a:pPr lvl="1"/>
            <a:r>
              <a:rPr lang="en-US" dirty="0"/>
              <a:t>REPORTING FORMATS:</a:t>
            </a:r>
          </a:p>
          <a:p>
            <a:pPr lvl="1"/>
            <a:endParaRPr lang="en-US" dirty="0"/>
          </a:p>
          <a:p>
            <a:pPr lvl="1"/>
            <a:r>
              <a:rPr lang="en-US" dirty="0"/>
              <a:t>When writing summary/report:</a:t>
            </a:r>
          </a:p>
          <a:p>
            <a:pPr lvl="2"/>
            <a:r>
              <a:rPr lang="en-US" dirty="0"/>
              <a:t>Structure it around the questions or cross-cutting themes</a:t>
            </a:r>
          </a:p>
          <a:p>
            <a:pPr lvl="2"/>
            <a:r>
              <a:rPr lang="en-US" dirty="0"/>
              <a:t>Include a brief summary of the comments</a:t>
            </a:r>
          </a:p>
          <a:p>
            <a:pPr lvl="2"/>
            <a:r>
              <a:rPr lang="en-US" dirty="0"/>
              <a:t>Illustrate with 1-3 quotes that are illustrative of the theme particularly well.</a:t>
            </a:r>
          </a:p>
          <a:p>
            <a:pPr lvl="2"/>
            <a:r>
              <a:rPr lang="en-US" dirty="0"/>
              <a:t>Do you want to include your own interpretations or recommendations/advocacy? May be useful if you are using the data to inform decision making. MAKE IT CLEAR what content in the report are your recommendations (vs data/observations)</a:t>
            </a:r>
          </a:p>
          <a:p>
            <a:pPr lvl="2"/>
            <a:r>
              <a:rPr lang="en-US" dirty="0"/>
              <a:t>Avoid trying to quantify comments/themes (e.g., “30% of listening session participants said access to transportation was a barrier to getting to doctor’s appointments”). Qualitative data collection is </a:t>
            </a:r>
            <a:r>
              <a:rPr lang="en-US" b="1" dirty="0"/>
              <a:t>not an attempt to generate data that is generalizable to a broader population</a:t>
            </a:r>
            <a:r>
              <a:rPr lang="en-US" dirty="0"/>
              <a:t>. If you do want to communicate frequency, use words like “no one, a few, many, most, or all”.</a:t>
            </a:r>
          </a:p>
          <a:p>
            <a:endParaRPr lang="en-US" dirty="0"/>
          </a:p>
          <a:p>
            <a:r>
              <a:rPr lang="en-US" dirty="0"/>
              <a:t>Examples:</a:t>
            </a:r>
          </a:p>
          <a:p>
            <a:endParaRPr lang="en-US" dirty="0"/>
          </a:p>
          <a:p>
            <a:r>
              <a:rPr lang="en-US" dirty="0"/>
              <a:t>Pairing quantitate &amp; qualitative</a:t>
            </a:r>
          </a:p>
          <a:p>
            <a:r>
              <a:rPr lang="en-US" dirty="0"/>
              <a:t>Quotes in the RBA Turn the Curve:  Results, Story, Partners, What Works</a:t>
            </a:r>
          </a:p>
          <a:p>
            <a:endParaRPr lang="en-US" dirty="0"/>
          </a:p>
          <a:p>
            <a:r>
              <a:rPr lang="en-US" sz="2000" dirty="0"/>
              <a:t>Who are </a:t>
            </a:r>
            <a:r>
              <a:rPr lang="en-US" sz="2000" b="1" dirty="0"/>
              <a:t>your key audiences</a:t>
            </a:r>
            <a:r>
              <a:rPr lang="en-US" sz="2000" dirty="0"/>
              <a:t>?</a:t>
            </a:r>
          </a:p>
          <a:p>
            <a:pPr lvl="1"/>
            <a:r>
              <a:rPr lang="en-US" sz="1800" dirty="0"/>
              <a:t>Community/Agency leadership</a:t>
            </a:r>
          </a:p>
          <a:p>
            <a:pPr lvl="1"/>
            <a:r>
              <a:rPr lang="en-US" sz="1800" dirty="0"/>
              <a:t>Program director</a:t>
            </a:r>
          </a:p>
          <a:p>
            <a:pPr lvl="1"/>
            <a:r>
              <a:rPr lang="en-US" sz="1800" dirty="0"/>
              <a:t>School administrators</a:t>
            </a:r>
          </a:p>
          <a:p>
            <a:pPr lvl="1"/>
            <a:r>
              <a:rPr lang="en-US" sz="1800" dirty="0"/>
              <a:t>Funders</a:t>
            </a:r>
          </a:p>
          <a:p>
            <a:pPr lvl="1"/>
            <a:r>
              <a:rPr lang="en-US" sz="1800" dirty="0"/>
              <a:t>Program participants</a:t>
            </a:r>
          </a:p>
          <a:p>
            <a:pPr lvl="1"/>
            <a:r>
              <a:rPr lang="en-US" sz="1800" dirty="0"/>
              <a:t>Listening session participants</a:t>
            </a:r>
          </a:p>
          <a:p>
            <a:pPr lvl="1"/>
            <a:r>
              <a:rPr lang="en-US" sz="1800" dirty="0"/>
              <a:t>The community</a:t>
            </a:r>
          </a:p>
          <a:p>
            <a:pPr lvl="1"/>
            <a:endParaRPr lang="en-US" sz="1800" dirty="0"/>
          </a:p>
          <a:p>
            <a:pPr lvl="1"/>
            <a:endParaRPr lang="en-US" sz="1800" dirty="0"/>
          </a:p>
          <a:p>
            <a:pPr lvl="1"/>
            <a:r>
              <a:rPr lang="en-US" dirty="0"/>
              <a:t>Other ways to report data:</a:t>
            </a:r>
          </a:p>
          <a:p>
            <a:pPr lvl="1"/>
            <a:r>
              <a:rPr lang="en-US" dirty="0"/>
              <a:t>	Annual report for agency/organization</a:t>
            </a:r>
          </a:p>
          <a:p>
            <a:pPr lvl="1"/>
            <a:r>
              <a:rPr lang="en-US" dirty="0"/>
              <a:t>	In reports/summaries to inform strategic planning</a:t>
            </a:r>
          </a:p>
          <a:p>
            <a:pPr lvl="2"/>
            <a:r>
              <a:rPr lang="en-US" dirty="0"/>
              <a:t>Other reporting methods:</a:t>
            </a:r>
          </a:p>
          <a:p>
            <a:pPr marL="948507" lvl="2" defTabSz="948507">
              <a:defRPr/>
            </a:pPr>
            <a:r>
              <a:rPr lang="en-US" dirty="0"/>
              <a:t>	Diagrams/sketches/other visuals?</a:t>
            </a:r>
          </a:p>
          <a:p>
            <a:pPr lvl="2"/>
            <a:endParaRPr lang="en-US" dirty="0"/>
          </a:p>
          <a:p>
            <a:endParaRPr lang="en-US" dirty="0"/>
          </a:p>
          <a:p>
            <a:r>
              <a:rPr lang="en-US" dirty="0"/>
              <a:t>Ask</a:t>
            </a:r>
            <a:r>
              <a:rPr lang="en-US" baseline="0" dirty="0"/>
              <a:t> the group: how else might you want to share or report your data?</a:t>
            </a:r>
            <a:endParaRPr lang="en-US" dirty="0"/>
          </a:p>
          <a:p>
            <a:pPr lvl="1"/>
            <a:endParaRPr lang="en-US" sz="18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33</a:t>
            </a:fld>
            <a:endParaRPr lang="en-US"/>
          </a:p>
        </p:txBody>
      </p:sp>
    </p:spTree>
    <p:extLst>
      <p:ext uri="{BB962C8B-B14F-4D97-AF65-F5344CB8AC3E}">
        <p14:creationId xmlns:p14="http://schemas.microsoft.com/office/powerpoint/2010/main" val="2738388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34</a:t>
            </a:fld>
            <a:endParaRPr lang="en-US"/>
          </a:p>
        </p:txBody>
      </p:sp>
    </p:spTree>
    <p:extLst>
      <p:ext uri="{BB962C8B-B14F-4D97-AF65-F5344CB8AC3E}">
        <p14:creationId xmlns:p14="http://schemas.microsoft.com/office/powerpoint/2010/main" val="1382596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“audit trail”</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35</a:t>
            </a:fld>
            <a:endParaRPr lang="en-US"/>
          </a:p>
        </p:txBody>
      </p:sp>
    </p:spTree>
    <p:extLst>
      <p:ext uri="{BB962C8B-B14F-4D97-AF65-F5344CB8AC3E}">
        <p14:creationId xmlns:p14="http://schemas.microsoft.com/office/powerpoint/2010/main" val="4117650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we include permission to use quotes anonymously? In first training*</a:t>
            </a:r>
          </a:p>
          <a:p>
            <a:endParaRPr lang="en-US" dirty="0"/>
          </a:p>
          <a:p>
            <a:r>
              <a:rPr lang="en-US" dirty="0"/>
              <a:t>Add some thoughts/comments about check-in with participants that what you elevate as their key themes resonate with them, before you elevate it up</a:t>
            </a:r>
          </a:p>
          <a:p>
            <a:endParaRPr lang="en-US" dirty="0"/>
          </a:p>
          <a:p>
            <a:r>
              <a:rPr lang="en-US" dirty="0"/>
              <a:t>Nothing that could be traced to an individual:</a:t>
            </a:r>
          </a:p>
          <a:p>
            <a:r>
              <a:rPr lang="en-US" dirty="0"/>
              <a:t>In very small populations, identifying</a:t>
            </a:r>
            <a:r>
              <a:rPr lang="en-US" baseline="0" dirty="0"/>
              <a:t> information (even within quotes) may also include location of residence, etc. Think carefully—if a community member were to read this information, could they tell who said it?</a:t>
            </a:r>
          </a:p>
          <a:p>
            <a:r>
              <a:rPr lang="en-US" baseline="0" dirty="0"/>
              <a:t>Within these small populations or communities, these identifiers may extend beyond typical identifiers (name, address, etc.) and may include occupation (“Coach”), health history, address, etc.</a:t>
            </a:r>
          </a:p>
          <a:p>
            <a:endParaRPr lang="en-US" baseline="0" dirty="0"/>
          </a:p>
          <a:p>
            <a:pPr lvl="1"/>
            <a:r>
              <a:rPr lang="en-US" dirty="0"/>
              <a:t>REPORTING FORMATS:</a:t>
            </a:r>
          </a:p>
          <a:p>
            <a:pPr lvl="1"/>
            <a:endParaRPr lang="en-US" dirty="0"/>
          </a:p>
          <a:p>
            <a:pPr lvl="1"/>
            <a:r>
              <a:rPr lang="en-US" dirty="0"/>
              <a:t>When writing summary/report:</a:t>
            </a:r>
          </a:p>
          <a:p>
            <a:pPr lvl="2"/>
            <a:r>
              <a:rPr lang="en-US" dirty="0"/>
              <a:t>Structure it around the questions or cross-cutting themes</a:t>
            </a:r>
          </a:p>
          <a:p>
            <a:pPr lvl="2"/>
            <a:r>
              <a:rPr lang="en-US" dirty="0"/>
              <a:t>Include a brief summary of the comments</a:t>
            </a:r>
          </a:p>
          <a:p>
            <a:pPr lvl="2"/>
            <a:r>
              <a:rPr lang="en-US" dirty="0"/>
              <a:t>Illustrate with 1-3 quotes that are illustrative of the theme particularly well.</a:t>
            </a:r>
          </a:p>
          <a:p>
            <a:pPr lvl="2"/>
            <a:r>
              <a:rPr lang="en-US" dirty="0"/>
              <a:t>Do you want to include your own interpretations or </a:t>
            </a:r>
            <a:r>
              <a:rPr lang="en-US" dirty="0" err="1"/>
              <a:t>recommndations</a:t>
            </a:r>
            <a:r>
              <a:rPr lang="en-US" dirty="0"/>
              <a:t>? May be useful if you are using the data to inform </a:t>
            </a:r>
            <a:r>
              <a:rPr lang="en-US" dirty="0" err="1"/>
              <a:t>decisionmaking</a:t>
            </a:r>
            <a:r>
              <a:rPr lang="en-US" dirty="0"/>
              <a:t>. MAKE IT CLEAR what content in the report are your recommendations (vs data/observations)</a:t>
            </a:r>
          </a:p>
          <a:p>
            <a:pPr lvl="2"/>
            <a:r>
              <a:rPr lang="en-US" dirty="0"/>
              <a:t>Avoid trying to quantify comments/themes (e.g., “30% of listening session participants said access to transportation was a barrier to getting to doctor’s appointments”). Qualitative data collection is not an attempt to generate data that is generalizable to a broader population. If you do want to communicate frequency, use words like “no one, a few, many, most, or all”.</a:t>
            </a:r>
          </a:p>
          <a:p>
            <a:endParaRPr lang="en-US" dirty="0"/>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36</a:t>
            </a:fld>
            <a:endParaRPr lang="en-US"/>
          </a:p>
        </p:txBody>
      </p:sp>
    </p:spTree>
    <p:extLst>
      <p:ext uri="{BB962C8B-B14F-4D97-AF65-F5344CB8AC3E}">
        <p14:creationId xmlns:p14="http://schemas.microsoft.com/office/powerpoint/2010/main" val="3422687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Nothing that could be traced to an individual:</a:t>
            </a:r>
          </a:p>
          <a:p>
            <a:r>
              <a:rPr lang="en-US" dirty="0"/>
              <a:t>In very small populations, identifying</a:t>
            </a:r>
            <a:r>
              <a:rPr lang="en-US" baseline="0" dirty="0"/>
              <a:t> information (even within quotes) may also include location of residence, etc. Think carefully—if a community member were to read this information, could they tell who said it?</a:t>
            </a:r>
          </a:p>
          <a:p>
            <a:r>
              <a:rPr lang="en-US" baseline="0" dirty="0"/>
              <a:t>Within these small populations or communities, these identifiers may extend beyond typical identifiers (name, address, etc.) and may include occupation (“Coach”), health history, address, etc.</a:t>
            </a:r>
          </a:p>
          <a:p>
            <a:endParaRPr lang="en-US" baseline="0" dirty="0"/>
          </a:p>
          <a:p>
            <a:pPr lvl="1"/>
            <a:r>
              <a:rPr lang="en-US" dirty="0"/>
              <a:t>REPORTING FORMATS:</a:t>
            </a:r>
          </a:p>
          <a:p>
            <a:pPr lvl="1"/>
            <a:endParaRPr lang="en-US" dirty="0"/>
          </a:p>
          <a:p>
            <a:pPr lvl="1"/>
            <a:r>
              <a:rPr lang="en-US" dirty="0"/>
              <a:t>When writing summary/report:</a:t>
            </a:r>
          </a:p>
          <a:p>
            <a:pPr lvl="2"/>
            <a:r>
              <a:rPr lang="en-US" dirty="0"/>
              <a:t>Structure it around the questions or cross-cutting themes</a:t>
            </a:r>
          </a:p>
          <a:p>
            <a:pPr lvl="2"/>
            <a:r>
              <a:rPr lang="en-US" dirty="0"/>
              <a:t>Include a brief summary of the comments</a:t>
            </a:r>
          </a:p>
          <a:p>
            <a:pPr lvl="2"/>
            <a:r>
              <a:rPr lang="en-US" dirty="0"/>
              <a:t>Illustrate with 1-3 quotes that are illustrative of the theme particularly well.</a:t>
            </a:r>
          </a:p>
          <a:p>
            <a:pPr lvl="2"/>
            <a:r>
              <a:rPr lang="en-US" dirty="0"/>
              <a:t>Do you want to include your own interpretations or </a:t>
            </a:r>
            <a:r>
              <a:rPr lang="en-US" dirty="0" err="1"/>
              <a:t>recommndations</a:t>
            </a:r>
            <a:r>
              <a:rPr lang="en-US" dirty="0"/>
              <a:t>? May be useful if you are using the data to inform </a:t>
            </a:r>
            <a:r>
              <a:rPr lang="en-US" dirty="0" err="1"/>
              <a:t>decisionmaking</a:t>
            </a:r>
            <a:r>
              <a:rPr lang="en-US" dirty="0"/>
              <a:t>. MAKE IT CLEAR what content in the report are your recommendations (vs data/observations)</a:t>
            </a:r>
          </a:p>
          <a:p>
            <a:pPr lvl="2"/>
            <a:r>
              <a:rPr lang="en-US" dirty="0"/>
              <a:t>Avoid trying to quantify comments/themes (e.g., “30% of listening session participants said access to transportation was a barrier to getting to doctor’s appointments”). Qualitative data collection is not an attempt to generate data that is generalizable to a broader population. If you do want to communicate frequency, use words like “no one, a few, many, most, or all”.</a:t>
            </a:r>
          </a:p>
          <a:p>
            <a:endParaRPr lang="en-US" dirty="0"/>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38</a:t>
            </a:fld>
            <a:endParaRPr lang="en-US"/>
          </a:p>
        </p:txBody>
      </p:sp>
    </p:spTree>
    <p:extLst>
      <p:ext uri="{BB962C8B-B14F-4D97-AF65-F5344CB8AC3E}">
        <p14:creationId xmlns:p14="http://schemas.microsoft.com/office/powerpoint/2010/main" val="295406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 start intro w/ ice breaker</a:t>
            </a:r>
          </a:p>
          <a:p>
            <a:r>
              <a:rPr lang="en-US" dirty="0"/>
              <a:t>RR scribe and last one to introduce</a:t>
            </a:r>
          </a:p>
        </p:txBody>
      </p:sp>
      <p:sp>
        <p:nvSpPr>
          <p:cNvPr id="4" name="Slide Number Placeholder 3"/>
          <p:cNvSpPr>
            <a:spLocks noGrp="1"/>
          </p:cNvSpPr>
          <p:nvPr>
            <p:ph type="sldNum" sz="quarter" idx="10"/>
          </p:nvPr>
        </p:nvSpPr>
        <p:spPr/>
        <p:txBody>
          <a:bodyPr/>
          <a:lstStyle/>
          <a:p>
            <a:fld id="{27626F0C-C5F4-4300-ADDA-EB9EEE5C434B}" type="slidenum">
              <a:rPr lang="en-US" smtClean="0"/>
              <a:t>4</a:t>
            </a:fld>
            <a:endParaRPr lang="en-US"/>
          </a:p>
        </p:txBody>
      </p:sp>
    </p:spTree>
    <p:extLst>
      <p:ext uri="{BB962C8B-B14F-4D97-AF65-F5344CB8AC3E}">
        <p14:creationId xmlns:p14="http://schemas.microsoft.com/office/powerpoint/2010/main" val="211097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a:t>
            </a:r>
          </a:p>
        </p:txBody>
      </p:sp>
      <p:sp>
        <p:nvSpPr>
          <p:cNvPr id="4" name="Slide Number Placeholder 3"/>
          <p:cNvSpPr>
            <a:spLocks noGrp="1"/>
          </p:cNvSpPr>
          <p:nvPr>
            <p:ph type="sldNum" sz="quarter" idx="10"/>
          </p:nvPr>
        </p:nvSpPr>
        <p:spPr/>
        <p:txBody>
          <a:bodyPr/>
          <a:lstStyle/>
          <a:p>
            <a:fld id="{27626F0C-C5F4-4300-ADDA-EB9EEE5C434B}" type="slidenum">
              <a:rPr lang="en-US" smtClean="0"/>
              <a:t>5</a:t>
            </a:fld>
            <a:endParaRPr lang="en-US"/>
          </a:p>
        </p:txBody>
      </p:sp>
    </p:spTree>
    <p:extLst>
      <p:ext uri="{BB962C8B-B14F-4D97-AF65-F5344CB8AC3E}">
        <p14:creationId xmlns:p14="http://schemas.microsoft.com/office/powerpoint/2010/main" val="21215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r>
              <a:rPr lang="en-US" dirty="0"/>
              <a:t>WNC Healthy Impact is a partnership and coordinated process between hospitals, public health agencies, and key regional partners in western North Carolina working towards a vision of improved community health. ALL OF THESE AGENCIES</a:t>
            </a:r>
            <a:r>
              <a:rPr lang="en-US" baseline="0" dirty="0"/>
              <a:t> ARE WNC HEALTHY IMPACT. </a:t>
            </a:r>
            <a:r>
              <a:rPr lang="en-US" dirty="0"/>
              <a:t>We are working together locally and regionally to assess health needs, develop collaborative plans, take action, and evaluate progress and impact. </a:t>
            </a:r>
          </a:p>
          <a:p>
            <a:endParaRPr lang="en-US" dirty="0"/>
          </a:p>
          <a:p>
            <a:r>
              <a:rPr lang="en-US" dirty="0"/>
              <a:t>This innovative regional effort is supported by financial and in-kind contributions from hospitals, public health agencies, and partners, and is housed and coordinated by WNC Health Network, Inc. Current efforts to infuse Results-Based Accountability throughout this process are supported by a grant from The Duke Endowment.</a:t>
            </a:r>
            <a:endParaRPr lang="en-US" baseline="0" dirty="0"/>
          </a:p>
          <a:p>
            <a:r>
              <a:rPr lang="en-US" dirty="0"/>
              <a:t>This</a:t>
            </a:r>
            <a:r>
              <a:rPr lang="en-US" baseline="0" dirty="0"/>
              <a:t> map represents the current partners in WNC Healthy Impact. It takes all of us to accomplish our work together.</a:t>
            </a:r>
          </a:p>
          <a:p>
            <a:pPr defTabSz="904109">
              <a:defRPr/>
            </a:pPr>
            <a:endParaRPr lang="en-US" b="1"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0964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lvl="0"/>
            <a:r>
              <a:rPr lang="en-US" dirty="0"/>
              <a:t>These are the goals that currently drive our work.  They</a:t>
            </a:r>
            <a:r>
              <a:rPr lang="en-US" baseline="0" dirty="0"/>
              <a:t> </a:t>
            </a:r>
            <a:r>
              <a:rPr lang="en-US" dirty="0"/>
              <a:t>have been tweaked over time as we get more clarity of purpose and destination.</a:t>
            </a:r>
            <a:r>
              <a:rPr lang="en-US" baseline="0" dirty="0"/>
              <a:t>  </a:t>
            </a: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40B0D6C-4BA2-412D-8091-543D52D7B41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4705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RR</a:t>
            </a:r>
          </a:p>
          <a:p>
            <a:endParaRPr lang="en-US" b="0" dirty="0"/>
          </a:p>
          <a:p>
            <a:r>
              <a:rPr lang="en-US" b="0" dirty="0"/>
              <a:t>Key Point:   Story data is useful and impactful at every phase of the cycle.  Many present are thinking about using story data with number data to present key health issues during prioritization.  Some want to include story data in their published CHA.  Remember that listening sessions and understanding that story data can help you understand the story behind the curve or what people most affected by a health issues think would work to do better when you are developing your community health improvement plan.  As you’re implementing your plans, this kind of data can help you understanding what’s working well and what’s not working well.</a:t>
            </a:r>
          </a:p>
          <a:p>
            <a:endParaRPr lang="en-US" b="0" dirty="0"/>
          </a:p>
          <a:p>
            <a:r>
              <a:rPr lang="en-US" b="0" dirty="0"/>
              <a:t>------------------------</a:t>
            </a:r>
          </a:p>
          <a:p>
            <a:r>
              <a:rPr lang="en-US" b="0" dirty="0"/>
              <a:t>Generic text that goes with cycle image:</a:t>
            </a:r>
          </a:p>
          <a:p>
            <a:endParaRPr lang="en-US" b="0" dirty="0"/>
          </a:p>
          <a:p>
            <a:r>
              <a:rPr lang="en-US" b="0" dirty="0"/>
              <a:t>At</a:t>
            </a:r>
            <a:r>
              <a:rPr lang="en-US" b="0" baseline="0" dirty="0"/>
              <a:t> it’s core, WNC Healthy Impact is about supporting local public health agencies and hospitals to achieve excellence in collaborative community health improvement. </a:t>
            </a:r>
          </a:p>
          <a:p>
            <a:endParaRPr lang="en-US" b="0" baseline="0" dirty="0"/>
          </a:p>
          <a:p>
            <a:r>
              <a:rPr lang="en-US" b="0" dirty="0"/>
              <a:t>This modified version of the RWJF Take Action Cycle summarizes what we</a:t>
            </a:r>
            <a:r>
              <a:rPr lang="en-US" b="0" baseline="0" dirty="0"/>
              <a:t> are doing together. This is a continuous improvement cycle – 3 years – that we now support regionally. The first three steps (compile data, analyze and prioritize need) comprise the Community Health (Needs) Assessment. </a:t>
            </a:r>
          </a:p>
          <a:p>
            <a:endParaRPr lang="en-US" baseline="0" dirty="0"/>
          </a:p>
          <a:p>
            <a:r>
              <a:rPr lang="en-US" baseline="0" dirty="0"/>
              <a:t>To improve health across the region, we follow the cyclical 3-year community health improvement process, which is considered national best practice and is required for many agencies for accreditation, including health depts. in NC. It’s required for non-profit hospitals, although it’s considered best practice for all hospitals regardless of tax status. </a:t>
            </a:r>
          </a:p>
          <a:p>
            <a:endParaRPr lang="en-US" baseline="0" dirty="0"/>
          </a:p>
          <a:p>
            <a:r>
              <a:rPr lang="en-US" baseline="0" dirty="0"/>
              <a:t>The first three steps make up the CHA. These are happening in 2018 for all western NC counties. In 2019, action plans will be due. From then until the next cycle, you’re implementing the things in your action plan and seeing if they’re helping, except in reality you’re already doing that all the time and never stop.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priorities are set, the cycle moves to creating a community-wide shared action plan, which represents the efforts of local of agencies and individuals. The bulk of the work during the three year cycle is really on this last step, “doing the work and knowing if the it’s making any difference.” So that’s where we’ve shifted most of our support in recent years. We now use RBA to help us do that. </a:t>
            </a:r>
          </a:p>
          <a:p>
            <a:endParaRPr lang="en-US" baseline="0" dirty="0"/>
          </a:p>
          <a:p>
            <a:r>
              <a:rPr lang="en-US" dirty="0"/>
              <a:t>Community health assessment is a </a:t>
            </a:r>
            <a:r>
              <a:rPr lang="en-US" b="1" dirty="0"/>
              <a:t>systematic</a:t>
            </a:r>
            <a:r>
              <a:rPr lang="en-US" dirty="0"/>
              <a:t> examination of the </a:t>
            </a:r>
            <a:r>
              <a:rPr lang="en-US" b="1" dirty="0"/>
              <a:t>health status indicators </a:t>
            </a:r>
            <a:r>
              <a:rPr lang="en-US" dirty="0"/>
              <a:t>for a given </a:t>
            </a:r>
            <a:r>
              <a:rPr lang="en-US" b="1" dirty="0"/>
              <a:t>population</a:t>
            </a:r>
            <a:r>
              <a:rPr lang="en-US" dirty="0"/>
              <a:t> that is used to identify key problems and assets in a community. </a:t>
            </a:r>
          </a:p>
          <a:p>
            <a:r>
              <a:rPr lang="en-US" dirty="0"/>
              <a:t>The ultimate goal of a community health assessment is to develop strategies to address the community’s health needs and identified issues. </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9</a:t>
            </a:fld>
            <a:endParaRPr lang="en-US"/>
          </a:p>
        </p:txBody>
      </p:sp>
    </p:spTree>
    <p:extLst>
      <p:ext uri="{BB962C8B-B14F-4D97-AF65-F5344CB8AC3E}">
        <p14:creationId xmlns:p14="http://schemas.microsoft.com/office/powerpoint/2010/main" val="401953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 </a:t>
            </a:r>
          </a:p>
          <a:p>
            <a:endParaRPr lang="en-US" dirty="0"/>
          </a:p>
          <a:p>
            <a:r>
              <a:rPr lang="en-US" dirty="0"/>
              <a:t>Lead a debrief about their experience conducting listening sessions.</a:t>
            </a:r>
          </a:p>
          <a:p>
            <a:endParaRPr lang="en-US" dirty="0"/>
          </a:p>
          <a:p>
            <a:r>
              <a:rPr lang="en-US" dirty="0"/>
              <a:t>O:  Show of hand of who has conducted listening sessions since the last training.  What types of audiences and locations?</a:t>
            </a:r>
          </a:p>
          <a:p>
            <a:endParaRPr lang="en-US" dirty="0"/>
          </a:p>
          <a:p>
            <a:r>
              <a:rPr lang="en-US" dirty="0"/>
              <a:t>R:  Let’s here some of the fun you had.  What was exciting or surprising about your sessions?  So, any tough moments or tough crowd?  Challenges?</a:t>
            </a:r>
          </a:p>
          <a:p>
            <a:endParaRPr lang="en-US" dirty="0"/>
          </a:p>
          <a:p>
            <a:r>
              <a:rPr lang="en-US" dirty="0"/>
              <a:t>I:  As you put this to work, what are you learning?  What seems important about this type of data?</a:t>
            </a:r>
          </a:p>
        </p:txBody>
      </p:sp>
      <p:sp>
        <p:nvSpPr>
          <p:cNvPr id="4" name="Slide Number Placeholder 3"/>
          <p:cNvSpPr>
            <a:spLocks noGrp="1"/>
          </p:cNvSpPr>
          <p:nvPr>
            <p:ph type="sldNum" sz="quarter" idx="10"/>
          </p:nvPr>
        </p:nvSpPr>
        <p:spPr/>
        <p:txBody>
          <a:bodyPr/>
          <a:lstStyle/>
          <a:p>
            <a:fld id="{27626F0C-C5F4-4300-ADDA-EB9EEE5C434B}" type="slidenum">
              <a:rPr lang="en-US" smtClean="0"/>
              <a:t>10</a:t>
            </a:fld>
            <a:endParaRPr lang="en-US"/>
          </a:p>
        </p:txBody>
      </p:sp>
    </p:spTree>
    <p:extLst>
      <p:ext uri="{BB962C8B-B14F-4D97-AF65-F5344CB8AC3E}">
        <p14:creationId xmlns:p14="http://schemas.microsoft.com/office/powerpoint/2010/main" val="162493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52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7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82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161988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pic>
        <p:nvPicPr>
          <p:cNvPr id="10" name="Picture 9">
            <a:extLst>
              <a:ext uri="{FF2B5EF4-FFF2-40B4-BE49-F238E27FC236}">
                <a16:creationId xmlns:a16="http://schemas.microsoft.com/office/drawing/2014/main" id="{B0747018-B449-4B2E-8D86-7D2D33C1DF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1600" y="6172200"/>
            <a:ext cx="3096052" cy="333421"/>
          </a:xfrm>
          <a:prstGeom prst="rect">
            <a:avLst/>
          </a:prstGeom>
        </p:spPr>
      </p:pic>
    </p:spTree>
    <p:extLst>
      <p:ext uri="{BB962C8B-B14F-4D97-AF65-F5344CB8AC3E}">
        <p14:creationId xmlns:p14="http://schemas.microsoft.com/office/powerpoint/2010/main" val="2498357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D6ECFF"/>
                </a:solidFill>
              </a:rPr>
              <a:pPr/>
              <a:t>11/20/2018</a:t>
            </a:fld>
            <a:endParaRPr lang="en-US" dirty="0">
              <a:solidFill>
                <a:srgbClr val="D6ECFF"/>
              </a:solidFill>
            </a:endParaRPr>
          </a:p>
        </p:txBody>
      </p:sp>
      <p:sp>
        <p:nvSpPr>
          <p:cNvPr id="5" name="Footer Placeholder 4"/>
          <p:cNvSpPr>
            <a:spLocks noGrp="1"/>
          </p:cNvSpPr>
          <p:nvPr>
            <p:ph type="ftr" sz="quarter" idx="11"/>
          </p:nvPr>
        </p:nvSpPr>
        <p:spPr/>
        <p:txBody>
          <a:bodyPr/>
          <a:lstStyle/>
          <a:p>
            <a:endParaRPr lang="en-US" dirty="0">
              <a:solidFill>
                <a:srgbClr val="D6ECF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653925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6" name="Footer Placeholder 5"/>
          <p:cNvSpPr>
            <a:spLocks noGrp="1"/>
          </p:cNvSpPr>
          <p:nvPr>
            <p:ph type="ftr" sz="quarter" idx="11"/>
          </p:nvPr>
        </p:nvSpPr>
        <p:spPr/>
        <p:txBody>
          <a:bodyPr/>
          <a:lstStyle/>
          <a:p>
            <a:endParaRPr lang="en-US" dirty="0">
              <a:solidFill>
                <a:srgbClr val="4E5B6F"/>
              </a:solidFill>
            </a:endParaRPr>
          </a:p>
        </p:txBody>
      </p:sp>
      <p:sp>
        <p:nvSpPr>
          <p:cNvPr id="7" name="Slide Number Placeholder 6"/>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46362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8" name="Footer Placeholder 7"/>
          <p:cNvSpPr>
            <a:spLocks noGrp="1"/>
          </p:cNvSpPr>
          <p:nvPr>
            <p:ph type="ftr" sz="quarter" idx="11"/>
          </p:nvPr>
        </p:nvSpPr>
        <p:spPr/>
        <p:txBody>
          <a:bodyPr/>
          <a:lstStyle/>
          <a:p>
            <a:endParaRPr lang="en-US" dirty="0">
              <a:solidFill>
                <a:srgbClr val="4E5B6F"/>
              </a:solidFill>
            </a:endParaRPr>
          </a:p>
        </p:txBody>
      </p:sp>
      <p:sp>
        <p:nvSpPr>
          <p:cNvPr id="9" name="Slide Number Placeholder 8"/>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366981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4" name="Footer Placeholder 3"/>
          <p:cNvSpPr>
            <a:spLocks noGrp="1"/>
          </p:cNvSpPr>
          <p:nvPr>
            <p:ph type="ftr" sz="quarter" idx="11"/>
          </p:nvPr>
        </p:nvSpPr>
        <p:spPr/>
        <p:txBody>
          <a:bodyPr/>
          <a:lstStyle/>
          <a:p>
            <a:endParaRPr lang="en-US" dirty="0">
              <a:solidFill>
                <a:srgbClr val="4E5B6F"/>
              </a:solidFill>
            </a:endParaRPr>
          </a:p>
        </p:txBody>
      </p:sp>
      <p:sp>
        <p:nvSpPr>
          <p:cNvPr id="5" name="Slide Number Placeholder 4"/>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126971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3" name="Footer Placeholder 2"/>
          <p:cNvSpPr>
            <a:spLocks noGrp="1"/>
          </p:cNvSpPr>
          <p:nvPr>
            <p:ph type="ftr" sz="quarter" idx="11"/>
          </p:nvPr>
        </p:nvSpPr>
        <p:spPr/>
        <p:txBody>
          <a:bodyPr/>
          <a:lstStyle/>
          <a:p>
            <a:endParaRPr lang="en-US" dirty="0">
              <a:solidFill>
                <a:srgbClr val="4E5B6F"/>
              </a:solidFill>
            </a:endParaRPr>
          </a:p>
        </p:txBody>
      </p:sp>
      <p:sp>
        <p:nvSpPr>
          <p:cNvPr id="4" name="Slide Number Placeholder 3"/>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3302878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6" name="Footer Placeholder 5"/>
          <p:cNvSpPr>
            <a:spLocks noGrp="1"/>
          </p:cNvSpPr>
          <p:nvPr>
            <p:ph type="ftr" sz="quarter" idx="11"/>
          </p:nvPr>
        </p:nvSpPr>
        <p:spPr/>
        <p:txBody>
          <a:bodyPr/>
          <a:lstStyle/>
          <a:p>
            <a:endParaRPr lang="en-US" dirty="0">
              <a:solidFill>
                <a:srgbClr val="4E5B6F"/>
              </a:solidFill>
            </a:endParaRPr>
          </a:p>
        </p:txBody>
      </p:sp>
      <p:sp>
        <p:nvSpPr>
          <p:cNvPr id="7" name="Slide Number Placeholder 6"/>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59505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78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6" name="Footer Placeholder 5"/>
          <p:cNvSpPr>
            <a:spLocks noGrp="1"/>
          </p:cNvSpPr>
          <p:nvPr>
            <p:ph type="ftr" sz="quarter" idx="11"/>
          </p:nvPr>
        </p:nvSpPr>
        <p:spPr/>
        <p:txBody>
          <a:bodyPr/>
          <a:lstStyle/>
          <a:p>
            <a:endParaRPr lang="en-US" dirty="0">
              <a:solidFill>
                <a:srgbClr val="4E5B6F"/>
              </a:solidFill>
            </a:endParaRPr>
          </a:p>
        </p:txBody>
      </p:sp>
      <p:sp>
        <p:nvSpPr>
          <p:cNvPr id="7" name="Slide Number Placeholder 6"/>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4203399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1060824561"/>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92041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210756669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2716901"/>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2473678309"/>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937953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365694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0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56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40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2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BBA18F28-8303-45C0-B863-BCE6848D6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6357" y="6253769"/>
            <a:ext cx="3269323" cy="352081"/>
          </a:xfrm>
          <a:prstGeom prst="rect">
            <a:avLst/>
          </a:prstGeom>
        </p:spPr>
      </p:pic>
    </p:spTree>
    <p:extLst>
      <p:ext uri="{BB962C8B-B14F-4D97-AF65-F5344CB8AC3E}">
        <p14:creationId xmlns:p14="http://schemas.microsoft.com/office/powerpoint/2010/main" val="12300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5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04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168BF-4551-4F41-916A-F349744F0EB3}"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754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F9B8CD-342D-4579-98EC-A8FD6B7370E1}" type="datetimeFigureOut">
              <a:rPr lang="en-US" smtClean="0">
                <a:solidFill>
                  <a:srgbClr val="4E5B6F"/>
                </a:solidFill>
              </a:rPr>
              <a:pPr/>
              <a:t>11/20/2018</a:t>
            </a:fld>
            <a:endParaRPr lang="en-US" dirty="0">
              <a:solidFill>
                <a:srgbClr val="4E5B6F"/>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352509641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punto-informatico.it/4262990/PI/News/windows-10-update-freemium.aspx"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mailto:Erin.Braasch@wnchn.or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hyperlink" Target="mailto:Adrienne.Ammerman@wnchn.org" TargetMode="External"/><Relationship Id="rId4" Type="http://schemas.openxmlformats.org/officeDocument/2006/relationships/hyperlink" Target="mailto:rreeve@unca.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t="25000" b="25000"/>
          <a:stretch>
            <a:fillRect/>
          </a:stretch>
        </p:blipFill>
        <p:spPr bwMode="auto">
          <a:xfrm>
            <a:off x="304800" y="152400"/>
            <a:ext cx="5985672" cy="862585"/>
          </a:xfrm>
          <a:prstGeom prst="rect">
            <a:avLst/>
          </a:prstGeom>
          <a:noFill/>
          <a:ln w="9525">
            <a:noFill/>
            <a:miter lim="800000"/>
            <a:headEnd/>
            <a:tailEnd/>
          </a:ln>
          <a:effectLst/>
        </p:spPr>
      </p:pic>
      <p:sp>
        <p:nvSpPr>
          <p:cNvPr id="6" name="TextBox 5"/>
          <p:cNvSpPr txBox="1"/>
          <p:nvPr/>
        </p:nvSpPr>
        <p:spPr>
          <a:xfrm>
            <a:off x="9643054" y="2283283"/>
            <a:ext cx="1090261" cy="369332"/>
          </a:xfrm>
          <a:prstGeom prst="rect">
            <a:avLst/>
          </a:prstGeom>
          <a:noFill/>
        </p:spPr>
        <p:txBody>
          <a:bodyPr wrap="square" rtlCol="0">
            <a:spAutoFit/>
          </a:bodyPr>
          <a:lstStyle/>
          <a:p>
            <a:r>
              <a:rPr lang="en-US" dirty="0">
                <a:solidFill>
                  <a:prstClr val="black"/>
                </a:solidFill>
                <a:latin typeface="Segoe Script" panose="020B0504020000000003" pitchFamily="34" charset="0"/>
              </a:rPr>
              <a:t> </a:t>
            </a:r>
          </a:p>
        </p:txBody>
      </p:sp>
      <p:sp>
        <p:nvSpPr>
          <p:cNvPr id="4" name="Title 3"/>
          <p:cNvSpPr>
            <a:spLocks noGrp="1"/>
          </p:cNvSpPr>
          <p:nvPr>
            <p:ph type="ctrTitle"/>
          </p:nvPr>
        </p:nvSpPr>
        <p:spPr>
          <a:xfrm>
            <a:off x="205984" y="2475932"/>
            <a:ext cx="9982200" cy="990600"/>
          </a:xfrm>
        </p:spPr>
        <p:txBody>
          <a:bodyPr/>
          <a:lstStyle/>
          <a:p>
            <a:pPr algn="ctr"/>
            <a:r>
              <a:rPr lang="en-US" dirty="0">
                <a:ea typeface="Segoe UI" panose="020B0502040204020203" pitchFamily="34" charset="0"/>
                <a:cs typeface="Segoe UI" panose="020B0502040204020203" pitchFamily="34" charset="0"/>
              </a:rPr>
              <a:t>Making Sense of Story Data </a:t>
            </a:r>
          </a:p>
        </p:txBody>
      </p:sp>
      <p:sp>
        <p:nvSpPr>
          <p:cNvPr id="3" name="TextBox 2">
            <a:extLst>
              <a:ext uri="{FF2B5EF4-FFF2-40B4-BE49-F238E27FC236}">
                <a16:creationId xmlns:a16="http://schemas.microsoft.com/office/drawing/2014/main" id="{4A5C02E5-0275-4489-B210-3C6B5B4B4757}"/>
              </a:ext>
            </a:extLst>
          </p:cNvPr>
          <p:cNvSpPr txBox="1"/>
          <p:nvPr/>
        </p:nvSpPr>
        <p:spPr>
          <a:xfrm>
            <a:off x="762000" y="3466532"/>
            <a:ext cx="8881054" cy="523220"/>
          </a:xfrm>
          <a:prstGeom prst="rect">
            <a:avLst/>
          </a:prstGeom>
          <a:noFill/>
        </p:spPr>
        <p:txBody>
          <a:bodyPr wrap="square" rtlCol="0">
            <a:spAutoFit/>
          </a:bodyPr>
          <a:lstStyle/>
          <a:p>
            <a:pPr algn="r"/>
            <a:r>
              <a:rPr lang="en-US" sz="2800" dirty="0">
                <a:solidFill>
                  <a:schemeClr val="bg1">
                    <a:lumMod val="50000"/>
                  </a:schemeClr>
                </a:solidFill>
              </a:rPr>
              <a:t>Follow-up from Listening Session Training</a:t>
            </a:r>
          </a:p>
        </p:txBody>
      </p:sp>
    </p:spTree>
    <p:extLst>
      <p:ext uri="{BB962C8B-B14F-4D97-AF65-F5344CB8AC3E}">
        <p14:creationId xmlns:p14="http://schemas.microsoft.com/office/powerpoint/2010/main" val="323243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684D-4353-4FE8-A7EF-069B393E4586}"/>
              </a:ext>
            </a:extLst>
          </p:cNvPr>
          <p:cNvSpPr>
            <a:spLocks noGrp="1"/>
          </p:cNvSpPr>
          <p:nvPr>
            <p:ph type="ctrTitle"/>
          </p:nvPr>
        </p:nvSpPr>
        <p:spPr/>
        <p:txBody>
          <a:bodyPr/>
          <a:lstStyle/>
          <a:p>
            <a:pPr algn="l"/>
            <a:r>
              <a:rPr lang="en-US" dirty="0"/>
              <a:t>How Did it Go?</a:t>
            </a:r>
          </a:p>
        </p:txBody>
      </p:sp>
      <p:sp>
        <p:nvSpPr>
          <p:cNvPr id="3" name="Subtitle 2">
            <a:extLst>
              <a:ext uri="{FF2B5EF4-FFF2-40B4-BE49-F238E27FC236}">
                <a16:creationId xmlns:a16="http://schemas.microsoft.com/office/drawing/2014/main" id="{C161E6C2-BE64-47A3-868B-C78659DAC3E2}"/>
              </a:ext>
            </a:extLst>
          </p:cNvPr>
          <p:cNvSpPr>
            <a:spLocks noGrp="1"/>
          </p:cNvSpPr>
          <p:nvPr>
            <p:ph type="subTitle" idx="1"/>
          </p:nvPr>
        </p:nvSpPr>
        <p:spPr/>
        <p:txBody>
          <a:bodyPr/>
          <a:lstStyle/>
          <a:p>
            <a:pPr algn="l"/>
            <a:r>
              <a:rPr lang="en-US" dirty="0"/>
              <a:t>Sharing experiences in planning and/or conducting Listening Sessions</a:t>
            </a:r>
          </a:p>
        </p:txBody>
      </p:sp>
      <p:sp>
        <p:nvSpPr>
          <p:cNvPr id="4" name="Footer Placeholder 3">
            <a:extLst>
              <a:ext uri="{FF2B5EF4-FFF2-40B4-BE49-F238E27FC236}">
                <a16:creationId xmlns:a16="http://schemas.microsoft.com/office/drawing/2014/main" id="{4F401412-EEC3-405D-83AC-41D0E399B062}"/>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228209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A2AB-EEF4-4897-A121-B5DF15587C6B}"/>
              </a:ext>
            </a:extLst>
          </p:cNvPr>
          <p:cNvSpPr>
            <a:spLocks noGrp="1"/>
          </p:cNvSpPr>
          <p:nvPr>
            <p:ph type="ctrTitle"/>
          </p:nvPr>
        </p:nvSpPr>
        <p:spPr>
          <a:xfrm>
            <a:off x="677334" y="2404534"/>
            <a:ext cx="9533466" cy="1646302"/>
          </a:xfrm>
        </p:spPr>
        <p:txBody>
          <a:bodyPr/>
          <a:lstStyle/>
          <a:p>
            <a:pPr algn="l"/>
            <a:r>
              <a:rPr lang="en-US" dirty="0"/>
              <a:t>Making Sense of Story Data</a:t>
            </a:r>
          </a:p>
        </p:txBody>
      </p:sp>
      <p:sp>
        <p:nvSpPr>
          <p:cNvPr id="3" name="Subtitle 2">
            <a:extLst>
              <a:ext uri="{FF2B5EF4-FFF2-40B4-BE49-F238E27FC236}">
                <a16:creationId xmlns:a16="http://schemas.microsoft.com/office/drawing/2014/main" id="{C812A999-6102-4159-B3C4-C4C33325BFE5}"/>
              </a:ext>
            </a:extLst>
          </p:cNvPr>
          <p:cNvSpPr>
            <a:spLocks noGrp="1"/>
          </p:cNvSpPr>
          <p:nvPr>
            <p:ph type="subTitle" idx="1"/>
          </p:nvPr>
        </p:nvSpPr>
        <p:spPr>
          <a:xfrm>
            <a:off x="1507067" y="4050833"/>
            <a:ext cx="7766936" cy="1740367"/>
          </a:xfrm>
        </p:spPr>
        <p:txBody>
          <a:bodyPr>
            <a:normAutofit/>
          </a:bodyPr>
          <a:lstStyle/>
          <a:p>
            <a:pPr marL="285750" indent="-285750" algn="l">
              <a:buFont typeface="Arial" panose="020B0604020202020204" pitchFamily="34" charset="0"/>
              <a:buChar char="•"/>
            </a:pPr>
            <a:r>
              <a:rPr lang="en-US" sz="2400" dirty="0"/>
              <a:t>Getting familiar with your data</a:t>
            </a:r>
          </a:p>
          <a:p>
            <a:pPr marL="285750" indent="-285750" algn="l">
              <a:buFont typeface="Arial" panose="020B0604020202020204" pitchFamily="34" charset="0"/>
              <a:buChar char="•"/>
            </a:pPr>
            <a:r>
              <a:rPr lang="en-US" sz="2400" dirty="0"/>
              <a:t>Discovering clusters &amp; themes</a:t>
            </a:r>
          </a:p>
          <a:p>
            <a:pPr marL="285750" indent="-285750" algn="l">
              <a:buFont typeface="Arial" panose="020B0604020202020204" pitchFamily="34" charset="0"/>
              <a:buChar char="•"/>
            </a:pPr>
            <a:r>
              <a:rPr lang="en-US" sz="2400" dirty="0"/>
              <a:t>Displaying &amp; communicating your discoveries</a:t>
            </a:r>
          </a:p>
          <a:p>
            <a:pPr marL="285750" indent="-285750" algn="l">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801D364C-636F-47A2-8C47-3586B17460D8}"/>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229354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A2AB-EEF4-4897-A121-B5DF15587C6B}"/>
              </a:ext>
            </a:extLst>
          </p:cNvPr>
          <p:cNvSpPr>
            <a:spLocks noGrp="1"/>
          </p:cNvSpPr>
          <p:nvPr>
            <p:ph type="ctrTitle"/>
          </p:nvPr>
        </p:nvSpPr>
        <p:spPr>
          <a:xfrm>
            <a:off x="677333" y="2404534"/>
            <a:ext cx="10007599" cy="1646302"/>
          </a:xfrm>
        </p:spPr>
        <p:txBody>
          <a:bodyPr/>
          <a:lstStyle/>
          <a:p>
            <a:pPr algn="l"/>
            <a:r>
              <a:rPr lang="en-US" dirty="0"/>
              <a:t>Getting Familiar with Your Data</a:t>
            </a:r>
          </a:p>
        </p:txBody>
      </p:sp>
      <p:sp>
        <p:nvSpPr>
          <p:cNvPr id="3" name="Subtitle 2">
            <a:extLst>
              <a:ext uri="{FF2B5EF4-FFF2-40B4-BE49-F238E27FC236}">
                <a16:creationId xmlns:a16="http://schemas.microsoft.com/office/drawing/2014/main" id="{C812A999-6102-4159-B3C4-C4C33325BFE5}"/>
              </a:ext>
            </a:extLst>
          </p:cNvPr>
          <p:cNvSpPr>
            <a:spLocks noGrp="1"/>
          </p:cNvSpPr>
          <p:nvPr>
            <p:ph type="subTitle" idx="1"/>
          </p:nvPr>
        </p:nvSpPr>
        <p:spPr>
          <a:xfrm>
            <a:off x="1507067" y="4050833"/>
            <a:ext cx="7766936" cy="1740367"/>
          </a:xfrm>
        </p:spPr>
        <p:txBody>
          <a:bodyPr>
            <a:normAutofit/>
          </a:bodyPr>
          <a:lstStyle/>
          <a:p>
            <a:pPr marL="285750" indent="-285750" algn="l">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801D364C-636F-47A2-8C47-3586B17460D8}"/>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198735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8CF2-60AD-46E0-BE2D-04D1011D91AC}"/>
              </a:ext>
            </a:extLst>
          </p:cNvPr>
          <p:cNvSpPr>
            <a:spLocks noGrp="1"/>
          </p:cNvSpPr>
          <p:nvPr>
            <p:ph type="title"/>
          </p:nvPr>
        </p:nvSpPr>
        <p:spPr>
          <a:xfrm>
            <a:off x="677334" y="609600"/>
            <a:ext cx="10676466" cy="1320800"/>
          </a:xfrm>
        </p:spPr>
        <p:txBody>
          <a:bodyPr/>
          <a:lstStyle/>
          <a:p>
            <a:r>
              <a:rPr lang="en-US" dirty="0"/>
              <a:t>How We “Got Familiar” with Our Data </a:t>
            </a:r>
          </a:p>
        </p:txBody>
      </p:sp>
      <p:pic>
        <p:nvPicPr>
          <p:cNvPr id="6" name="Content Placeholder 5">
            <a:extLst>
              <a:ext uri="{FF2B5EF4-FFF2-40B4-BE49-F238E27FC236}">
                <a16:creationId xmlns:a16="http://schemas.microsoft.com/office/drawing/2014/main" id="{6D4B923D-9804-4526-B999-9DC55253266D}"/>
              </a:ext>
            </a:extLst>
          </p:cNvPr>
          <p:cNvPicPr>
            <a:picLocks noGrp="1" noChangeAspect="1"/>
          </p:cNvPicPr>
          <p:nvPr>
            <p:ph idx="1"/>
          </p:nvPr>
        </p:nvPicPr>
        <p:blipFill rotWithShape="1">
          <a:blip r:embed="rId3"/>
          <a:srcRect l="51219" t="18142" r="29487" b="6598"/>
          <a:stretch/>
        </p:blipFill>
        <p:spPr>
          <a:xfrm>
            <a:off x="2319458" y="1848184"/>
            <a:ext cx="2971800" cy="3810000"/>
          </a:xfrm>
          <a:prstGeom prst="rect">
            <a:avLst/>
          </a:prstGeom>
          <a:effectLst>
            <a:outerShdw blurRad="50800" dist="38100" dir="8100000" algn="tr" rotWithShape="0">
              <a:prstClr val="black">
                <a:alpha val="40000"/>
              </a:prstClr>
            </a:outerShdw>
          </a:effectLst>
        </p:spPr>
      </p:pic>
      <p:sp>
        <p:nvSpPr>
          <p:cNvPr id="4" name="Footer Placeholder 3">
            <a:extLst>
              <a:ext uri="{FF2B5EF4-FFF2-40B4-BE49-F238E27FC236}">
                <a16:creationId xmlns:a16="http://schemas.microsoft.com/office/drawing/2014/main" id="{CC5E8086-68C8-40B6-819C-480A820954AC}"/>
              </a:ext>
            </a:extLst>
          </p:cNvPr>
          <p:cNvSpPr>
            <a:spLocks noGrp="1"/>
          </p:cNvSpPr>
          <p:nvPr>
            <p:ph type="ftr" sz="quarter" idx="11"/>
          </p:nvPr>
        </p:nvSpPr>
        <p:spPr/>
        <p:txBody>
          <a:bodyPr/>
          <a:lstStyle/>
          <a:p>
            <a:endParaRPr lang="en-US" dirty="0">
              <a:solidFill>
                <a:srgbClr val="4E5B6F"/>
              </a:solidFill>
            </a:endParaRPr>
          </a:p>
        </p:txBody>
      </p:sp>
      <p:pic>
        <p:nvPicPr>
          <p:cNvPr id="8" name="Picture 7">
            <a:extLst>
              <a:ext uri="{FF2B5EF4-FFF2-40B4-BE49-F238E27FC236}">
                <a16:creationId xmlns:a16="http://schemas.microsoft.com/office/drawing/2014/main" id="{3E4DA7D4-C62A-4232-A1EF-85514D59BA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333" r="14444" b="11908"/>
          <a:stretch/>
        </p:blipFill>
        <p:spPr>
          <a:xfrm>
            <a:off x="6974946" y="1930400"/>
            <a:ext cx="3129047" cy="3645568"/>
          </a:xfrm>
          <a:prstGeom prst="rect">
            <a:avLst/>
          </a:prstGeom>
        </p:spPr>
      </p:pic>
    </p:spTree>
    <p:extLst>
      <p:ext uri="{BB962C8B-B14F-4D97-AF65-F5344CB8AC3E}">
        <p14:creationId xmlns:p14="http://schemas.microsoft.com/office/powerpoint/2010/main" val="78319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A2AB-EEF4-4897-A121-B5DF15587C6B}"/>
              </a:ext>
            </a:extLst>
          </p:cNvPr>
          <p:cNvSpPr>
            <a:spLocks noGrp="1"/>
          </p:cNvSpPr>
          <p:nvPr>
            <p:ph type="ctrTitle"/>
          </p:nvPr>
        </p:nvSpPr>
        <p:spPr>
          <a:xfrm>
            <a:off x="677334" y="2404534"/>
            <a:ext cx="10371666" cy="1646302"/>
          </a:xfrm>
        </p:spPr>
        <p:txBody>
          <a:bodyPr/>
          <a:lstStyle/>
          <a:p>
            <a:pPr algn="l"/>
            <a:r>
              <a:rPr lang="en-US" dirty="0"/>
              <a:t>Discovering Clusters &amp; Themes</a:t>
            </a:r>
          </a:p>
        </p:txBody>
      </p:sp>
      <p:sp>
        <p:nvSpPr>
          <p:cNvPr id="3" name="Subtitle 2">
            <a:extLst>
              <a:ext uri="{FF2B5EF4-FFF2-40B4-BE49-F238E27FC236}">
                <a16:creationId xmlns:a16="http://schemas.microsoft.com/office/drawing/2014/main" id="{C812A999-6102-4159-B3C4-C4C33325BFE5}"/>
              </a:ext>
            </a:extLst>
          </p:cNvPr>
          <p:cNvSpPr>
            <a:spLocks noGrp="1"/>
          </p:cNvSpPr>
          <p:nvPr>
            <p:ph type="subTitle" idx="1"/>
          </p:nvPr>
        </p:nvSpPr>
        <p:spPr>
          <a:xfrm>
            <a:off x="1224664" y="4050832"/>
            <a:ext cx="7766936" cy="1096899"/>
          </a:xfrm>
        </p:spPr>
        <p:txBody>
          <a:bodyPr>
            <a:normAutofit/>
          </a:bodyPr>
          <a:lstStyle/>
          <a:p>
            <a:pPr marL="285750" indent="-285750" algn="l">
              <a:buFont typeface="Arial" panose="020B0604020202020204" pitchFamily="34" charset="0"/>
              <a:buChar char="•"/>
            </a:pPr>
            <a:r>
              <a:rPr lang="en-US" sz="2400" dirty="0"/>
              <a:t>Activity/Experience</a:t>
            </a:r>
          </a:p>
          <a:p>
            <a:pPr marL="285750" indent="-285750" algn="l">
              <a:buFont typeface="Arial" panose="020B0604020202020204" pitchFamily="34" charset="0"/>
              <a:buChar char="•"/>
            </a:pPr>
            <a:r>
              <a:rPr lang="en-US" sz="2400" dirty="0"/>
              <a:t>Debrief from activity</a:t>
            </a:r>
          </a:p>
        </p:txBody>
      </p:sp>
      <p:sp>
        <p:nvSpPr>
          <p:cNvPr id="4" name="Footer Placeholder 3">
            <a:extLst>
              <a:ext uri="{FF2B5EF4-FFF2-40B4-BE49-F238E27FC236}">
                <a16:creationId xmlns:a16="http://schemas.microsoft.com/office/drawing/2014/main" id="{801D364C-636F-47A2-8C47-3586B17460D8}"/>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64711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07DD-7D25-4A2C-A058-DFCA7E8B2748}"/>
              </a:ext>
            </a:extLst>
          </p:cNvPr>
          <p:cNvSpPr>
            <a:spLocks noGrp="1"/>
          </p:cNvSpPr>
          <p:nvPr>
            <p:ph type="ctrTitle"/>
          </p:nvPr>
        </p:nvSpPr>
        <p:spPr/>
        <p:txBody>
          <a:bodyPr/>
          <a:lstStyle/>
          <a:p>
            <a:pPr algn="l"/>
            <a:r>
              <a:rPr lang="en-US" dirty="0"/>
              <a:t>Lunch!</a:t>
            </a:r>
          </a:p>
        </p:txBody>
      </p:sp>
      <p:sp>
        <p:nvSpPr>
          <p:cNvPr id="3" name="Subtitle 2">
            <a:extLst>
              <a:ext uri="{FF2B5EF4-FFF2-40B4-BE49-F238E27FC236}">
                <a16:creationId xmlns:a16="http://schemas.microsoft.com/office/drawing/2014/main" id="{C702A943-B576-486B-A3BA-09EF3A1B240D}"/>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id="{558B1C74-27E9-4B64-9097-9414F1542F21}"/>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337416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461E-4727-4FE6-A549-CD83FE94FC7A}"/>
              </a:ext>
            </a:extLst>
          </p:cNvPr>
          <p:cNvSpPr>
            <a:spLocks noGrp="1"/>
          </p:cNvSpPr>
          <p:nvPr>
            <p:ph type="title"/>
          </p:nvPr>
        </p:nvSpPr>
        <p:spPr/>
        <p:txBody>
          <a:bodyPr/>
          <a:lstStyle/>
          <a:p>
            <a:r>
              <a:rPr lang="en-US" cap="small" dirty="0"/>
              <a:t>How can you use your “sense-making” superpowers?</a:t>
            </a:r>
          </a:p>
        </p:txBody>
      </p:sp>
      <p:sp>
        <p:nvSpPr>
          <p:cNvPr id="3" name="Content Placeholder 2">
            <a:extLst>
              <a:ext uri="{FF2B5EF4-FFF2-40B4-BE49-F238E27FC236}">
                <a16:creationId xmlns:a16="http://schemas.microsoft.com/office/drawing/2014/main" id="{3D20AB76-E171-4597-8A07-DCF8608E400D}"/>
              </a:ext>
            </a:extLst>
          </p:cNvPr>
          <p:cNvSpPr>
            <a:spLocks noGrp="1"/>
          </p:cNvSpPr>
          <p:nvPr>
            <p:ph idx="1"/>
          </p:nvPr>
        </p:nvSpPr>
        <p:spPr/>
        <p:txBody>
          <a:bodyPr/>
          <a:lstStyle/>
          <a:p>
            <a:r>
              <a:rPr lang="en-US" sz="2200" dirty="0"/>
              <a:t>To analyze data from:</a:t>
            </a:r>
          </a:p>
          <a:p>
            <a:pPr lvl="1"/>
            <a:r>
              <a:rPr lang="en-US" sz="1800" dirty="0"/>
              <a:t>Key informant interviews</a:t>
            </a:r>
          </a:p>
          <a:p>
            <a:pPr lvl="1"/>
            <a:r>
              <a:rPr lang="en-US" sz="1800" dirty="0"/>
              <a:t>Listening sessions/focus groups</a:t>
            </a:r>
          </a:p>
          <a:p>
            <a:r>
              <a:rPr lang="en-US" sz="2200" dirty="0"/>
              <a:t>To understand and describe what works </a:t>
            </a:r>
          </a:p>
          <a:p>
            <a:r>
              <a:rPr lang="en-US" sz="2200" dirty="0"/>
              <a:t>To support quality improvement</a:t>
            </a:r>
          </a:p>
          <a:p>
            <a:pPr lvl="1"/>
            <a:r>
              <a:rPr lang="en-US" sz="1800" dirty="0"/>
              <a:t>Meeting feedback</a:t>
            </a:r>
          </a:p>
          <a:p>
            <a:pPr lvl="1"/>
            <a:r>
              <a:rPr lang="en-US" sz="1800" dirty="0"/>
              <a:t>Message testing</a:t>
            </a:r>
          </a:p>
          <a:p>
            <a:pPr lvl="1"/>
            <a:r>
              <a:rPr lang="en-US" sz="1800" dirty="0"/>
              <a:t>Program improvement</a:t>
            </a:r>
          </a:p>
          <a:p>
            <a:pPr lvl="1"/>
            <a:r>
              <a:rPr lang="en-US" sz="1800" dirty="0"/>
              <a:t>Strategic planning</a:t>
            </a:r>
          </a:p>
        </p:txBody>
      </p:sp>
      <p:sp>
        <p:nvSpPr>
          <p:cNvPr id="4" name="Footer Placeholder 3">
            <a:extLst>
              <a:ext uri="{FF2B5EF4-FFF2-40B4-BE49-F238E27FC236}">
                <a16:creationId xmlns:a16="http://schemas.microsoft.com/office/drawing/2014/main" id="{27E35F29-6EF7-4158-81C0-8280FF3F15F3}"/>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372536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461E-4727-4FE6-A549-CD83FE94FC7A}"/>
              </a:ext>
            </a:extLst>
          </p:cNvPr>
          <p:cNvSpPr>
            <a:spLocks noGrp="1"/>
          </p:cNvSpPr>
          <p:nvPr>
            <p:ph type="title"/>
          </p:nvPr>
        </p:nvSpPr>
        <p:spPr/>
        <p:txBody>
          <a:bodyPr/>
          <a:lstStyle/>
          <a:p>
            <a:r>
              <a:rPr lang="en-US" cap="small" dirty="0"/>
              <a:t>Tips for better &amp; easier “sense-making”</a:t>
            </a:r>
          </a:p>
        </p:txBody>
      </p:sp>
      <p:sp>
        <p:nvSpPr>
          <p:cNvPr id="3" name="Content Placeholder 2">
            <a:extLst>
              <a:ext uri="{FF2B5EF4-FFF2-40B4-BE49-F238E27FC236}">
                <a16:creationId xmlns:a16="http://schemas.microsoft.com/office/drawing/2014/main" id="{3D20AB76-E171-4597-8A07-DCF8608E400D}"/>
              </a:ext>
            </a:extLst>
          </p:cNvPr>
          <p:cNvSpPr>
            <a:spLocks noGrp="1"/>
          </p:cNvSpPr>
          <p:nvPr>
            <p:ph idx="1"/>
          </p:nvPr>
        </p:nvSpPr>
        <p:spPr>
          <a:xfrm>
            <a:off x="677334" y="2160589"/>
            <a:ext cx="8596668" cy="4468811"/>
          </a:xfrm>
        </p:spPr>
        <p:txBody>
          <a:bodyPr>
            <a:normAutofit lnSpcReduction="10000"/>
          </a:bodyPr>
          <a:lstStyle/>
          <a:p>
            <a:r>
              <a:rPr lang="en-US" sz="2200" dirty="0"/>
              <a:t>Mindset is important</a:t>
            </a:r>
          </a:p>
          <a:p>
            <a:pPr lvl="1"/>
            <a:r>
              <a:rPr lang="en-US" sz="1900" dirty="0"/>
              <a:t>Impartiality</a:t>
            </a:r>
          </a:p>
          <a:p>
            <a:pPr lvl="1"/>
            <a:r>
              <a:rPr lang="en-US" sz="1900" dirty="0"/>
              <a:t>Curiosity</a:t>
            </a:r>
          </a:p>
          <a:p>
            <a:pPr lvl="1"/>
            <a:r>
              <a:rPr lang="en-US" sz="1900" dirty="0"/>
              <a:t>Advocate/Amplify</a:t>
            </a:r>
          </a:p>
          <a:p>
            <a:r>
              <a:rPr lang="en-US" sz="2200" dirty="0"/>
              <a:t>Keep your end goal in mind</a:t>
            </a:r>
          </a:p>
          <a:p>
            <a:pPr lvl="1"/>
            <a:r>
              <a:rPr lang="en-US" sz="1900" dirty="0"/>
              <a:t>Consider the many ways to pair/theme your data</a:t>
            </a:r>
          </a:p>
          <a:p>
            <a:r>
              <a:rPr lang="en-US" sz="2200" dirty="0"/>
              <a:t>Make the process work for you</a:t>
            </a:r>
          </a:p>
          <a:p>
            <a:pPr lvl="1"/>
            <a:r>
              <a:rPr lang="en-US" sz="1800" dirty="0"/>
              <a:t>Moderator and co-moderator both involved</a:t>
            </a:r>
          </a:p>
          <a:p>
            <a:pPr lvl="1"/>
            <a:r>
              <a:rPr lang="en-US" sz="1800" dirty="0"/>
              <a:t>Create a block of dedicated, uninterrupted time</a:t>
            </a:r>
          </a:p>
          <a:p>
            <a:pPr lvl="1"/>
            <a:r>
              <a:rPr lang="en-US" sz="1800" dirty="0"/>
              <a:t>Spread out!</a:t>
            </a:r>
          </a:p>
          <a:p>
            <a:pPr lvl="1"/>
            <a:r>
              <a:rPr lang="en-US" sz="1800" dirty="0"/>
              <a:t>Highlight/underline key words</a:t>
            </a:r>
          </a:p>
        </p:txBody>
      </p:sp>
    </p:spTree>
    <p:extLst>
      <p:ext uri="{BB962C8B-B14F-4D97-AF65-F5344CB8AC3E}">
        <p14:creationId xmlns:p14="http://schemas.microsoft.com/office/powerpoint/2010/main" val="206005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3C46-8498-40D4-A821-427466CC6399}"/>
              </a:ext>
            </a:extLst>
          </p:cNvPr>
          <p:cNvSpPr>
            <a:spLocks noGrp="1"/>
          </p:cNvSpPr>
          <p:nvPr>
            <p:ph type="ctrTitle"/>
          </p:nvPr>
        </p:nvSpPr>
        <p:spPr/>
        <p:txBody>
          <a:bodyPr/>
          <a:lstStyle/>
          <a:p>
            <a:pPr algn="l"/>
            <a:r>
              <a:rPr lang="en-US" dirty="0"/>
              <a:t>Practice Time!</a:t>
            </a:r>
          </a:p>
        </p:txBody>
      </p:sp>
      <p:sp>
        <p:nvSpPr>
          <p:cNvPr id="3" name="Subtitle 2">
            <a:extLst>
              <a:ext uri="{FF2B5EF4-FFF2-40B4-BE49-F238E27FC236}">
                <a16:creationId xmlns:a16="http://schemas.microsoft.com/office/drawing/2014/main" id="{28C55577-C26A-47ED-8953-7AE8243EEAA1}"/>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id="{7EE44244-F890-4E1A-B87A-98F0E7D26972}"/>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24598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461E-4727-4FE6-A549-CD83FE94FC7A}"/>
              </a:ext>
            </a:extLst>
          </p:cNvPr>
          <p:cNvSpPr>
            <a:spLocks noGrp="1"/>
          </p:cNvSpPr>
          <p:nvPr>
            <p:ph type="title"/>
          </p:nvPr>
        </p:nvSpPr>
        <p:spPr/>
        <p:txBody>
          <a:bodyPr/>
          <a:lstStyle/>
          <a:p>
            <a:r>
              <a:rPr lang="en-US" cap="small" dirty="0"/>
              <a:t>Instructions for Practice:</a:t>
            </a:r>
          </a:p>
        </p:txBody>
      </p:sp>
      <p:sp>
        <p:nvSpPr>
          <p:cNvPr id="3" name="Content Placeholder 2">
            <a:extLst>
              <a:ext uri="{FF2B5EF4-FFF2-40B4-BE49-F238E27FC236}">
                <a16:creationId xmlns:a16="http://schemas.microsoft.com/office/drawing/2014/main" id="{3D20AB76-E171-4597-8A07-DCF8608E400D}"/>
              </a:ext>
            </a:extLst>
          </p:cNvPr>
          <p:cNvSpPr>
            <a:spLocks noGrp="1"/>
          </p:cNvSpPr>
          <p:nvPr>
            <p:ph idx="1"/>
          </p:nvPr>
        </p:nvSpPr>
        <p:spPr>
          <a:xfrm>
            <a:off x="677334" y="1676400"/>
            <a:ext cx="8596668" cy="5181600"/>
          </a:xfrm>
        </p:spPr>
        <p:txBody>
          <a:bodyPr>
            <a:normAutofit/>
          </a:bodyPr>
          <a:lstStyle/>
          <a:p>
            <a:pPr marL="457200" indent="-457200">
              <a:buFont typeface="+mj-lt"/>
              <a:buAutoNum type="arabicPeriod"/>
            </a:pPr>
            <a:r>
              <a:rPr lang="en-US" sz="2400" dirty="0"/>
              <a:t>Select 5-7 paper strips</a:t>
            </a:r>
          </a:p>
          <a:p>
            <a:pPr marL="457200" indent="-457200">
              <a:buFont typeface="+mj-lt"/>
              <a:buAutoNum type="arabicPeriod"/>
            </a:pPr>
            <a:r>
              <a:rPr lang="en-US" sz="2400" dirty="0"/>
              <a:t>One idea per strip of paper</a:t>
            </a:r>
          </a:p>
          <a:p>
            <a:pPr marL="457200" indent="-457200">
              <a:buFont typeface="+mj-lt"/>
              <a:buAutoNum type="arabicPeriod"/>
            </a:pPr>
            <a:r>
              <a:rPr lang="en-US" sz="2400" dirty="0"/>
              <a:t>Make pairs</a:t>
            </a:r>
          </a:p>
          <a:p>
            <a:pPr marL="457200" indent="-457200">
              <a:buFont typeface="+mj-lt"/>
              <a:buAutoNum type="arabicPeriod"/>
            </a:pPr>
            <a:r>
              <a:rPr lang="en-US" sz="2400" dirty="0"/>
              <a:t>Add strips until 4-6 pairs</a:t>
            </a:r>
          </a:p>
          <a:p>
            <a:pPr marL="457200" indent="-457200">
              <a:buFont typeface="+mj-lt"/>
              <a:buAutoNum type="arabicPeriod"/>
            </a:pPr>
            <a:r>
              <a:rPr lang="en-US" sz="2400" dirty="0"/>
              <a:t>“Cluster” the pairs</a:t>
            </a:r>
          </a:p>
          <a:p>
            <a:pPr marL="457200" indent="-457200">
              <a:buFont typeface="+mj-lt"/>
              <a:buAutoNum type="arabicPeriod"/>
            </a:pPr>
            <a:r>
              <a:rPr lang="en-US" sz="2400" dirty="0"/>
              <a:t> Add “lone” ideas to clusters</a:t>
            </a:r>
          </a:p>
          <a:p>
            <a:pPr marL="457200" indent="-457200">
              <a:buFont typeface="+mj-lt"/>
              <a:buAutoNum type="arabicPeriod"/>
            </a:pPr>
            <a:r>
              <a:rPr lang="en-US" sz="2400" dirty="0"/>
              <a:t>“What’s happening” in cluster? [highlight key words]</a:t>
            </a:r>
          </a:p>
          <a:p>
            <a:pPr marL="457200" indent="-457200">
              <a:buFont typeface="+mj-lt"/>
              <a:buAutoNum type="arabicPeriod"/>
            </a:pPr>
            <a:r>
              <a:rPr lang="en-US" sz="2400" dirty="0"/>
              <a:t>Label the cluster</a:t>
            </a:r>
          </a:p>
          <a:p>
            <a:pPr marL="457200" indent="-457200">
              <a:buFont typeface="+mj-lt"/>
              <a:buAutoNum type="arabicPeriod"/>
            </a:pPr>
            <a:r>
              <a:rPr lang="en-US" sz="2400" dirty="0"/>
              <a:t>Save your work</a:t>
            </a:r>
          </a:p>
          <a:p>
            <a:pPr marL="457200" indent="-457200">
              <a:buFont typeface="+mj-lt"/>
              <a:buAutoNum type="arabicPeriod"/>
            </a:pPr>
            <a:r>
              <a:rPr lang="en-US" sz="2400" dirty="0"/>
              <a:t>Complete Data Reporting Form</a:t>
            </a:r>
          </a:p>
          <a:p>
            <a:pPr lvl="1"/>
            <a:endParaRPr lang="en-US" sz="1800" dirty="0"/>
          </a:p>
        </p:txBody>
      </p:sp>
    </p:spTree>
    <p:extLst>
      <p:ext uri="{BB962C8B-B14F-4D97-AF65-F5344CB8AC3E}">
        <p14:creationId xmlns:p14="http://schemas.microsoft.com/office/powerpoint/2010/main" val="372344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38879-8099-442B-AB66-DB3CAA709BFA}"/>
              </a:ext>
            </a:extLst>
          </p:cNvPr>
          <p:cNvSpPr>
            <a:spLocks noGrp="1"/>
          </p:cNvSpPr>
          <p:nvPr>
            <p:ph idx="1"/>
          </p:nvPr>
        </p:nvSpPr>
        <p:spPr/>
        <p:txBody>
          <a:bodyPr>
            <a:normAutofit/>
          </a:bodyPr>
          <a:lstStyle/>
          <a:p>
            <a:r>
              <a:rPr lang="en-US" sz="2800" dirty="0"/>
              <a:t>Welcome</a:t>
            </a:r>
          </a:p>
          <a:p>
            <a:r>
              <a:rPr lang="en-US" sz="2800" dirty="0"/>
              <a:t>Housekeeping</a:t>
            </a:r>
          </a:p>
          <a:p>
            <a:r>
              <a:rPr lang="en-US" sz="2800" dirty="0"/>
              <a:t>Packet orientation</a:t>
            </a:r>
          </a:p>
          <a:p>
            <a:r>
              <a:rPr lang="en-US" sz="2800" dirty="0"/>
              <a:t>Introductions</a:t>
            </a:r>
          </a:p>
          <a:p>
            <a:r>
              <a:rPr lang="en-US" sz="2800" dirty="0"/>
              <a:t>Results for the day</a:t>
            </a:r>
          </a:p>
        </p:txBody>
      </p:sp>
      <p:sp>
        <p:nvSpPr>
          <p:cNvPr id="4" name="Footer Placeholder 3">
            <a:extLst>
              <a:ext uri="{FF2B5EF4-FFF2-40B4-BE49-F238E27FC236}">
                <a16:creationId xmlns:a16="http://schemas.microsoft.com/office/drawing/2014/main" id="{EEC6D7EE-46DB-4479-B534-CB3A25B4260C}"/>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341099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3C46-8498-40D4-A821-427466CC6399}"/>
              </a:ext>
            </a:extLst>
          </p:cNvPr>
          <p:cNvSpPr>
            <a:spLocks noGrp="1"/>
          </p:cNvSpPr>
          <p:nvPr>
            <p:ph type="ctrTitle"/>
          </p:nvPr>
        </p:nvSpPr>
        <p:spPr/>
        <p:txBody>
          <a:bodyPr/>
          <a:lstStyle/>
          <a:p>
            <a:pPr algn="l"/>
            <a:r>
              <a:rPr lang="en-US" dirty="0"/>
              <a:t>Reflection</a:t>
            </a:r>
          </a:p>
        </p:txBody>
      </p:sp>
      <p:sp>
        <p:nvSpPr>
          <p:cNvPr id="3" name="Subtitle 2">
            <a:extLst>
              <a:ext uri="{FF2B5EF4-FFF2-40B4-BE49-F238E27FC236}">
                <a16:creationId xmlns:a16="http://schemas.microsoft.com/office/drawing/2014/main" id="{28C55577-C26A-47ED-8953-7AE8243EEAA1}"/>
              </a:ext>
            </a:extLst>
          </p:cNvPr>
          <p:cNvSpPr>
            <a:spLocks noGrp="1"/>
          </p:cNvSpPr>
          <p:nvPr>
            <p:ph type="subTitle" idx="1"/>
          </p:nvPr>
        </p:nvSpPr>
        <p:spPr/>
        <p:txBody>
          <a:bodyPr/>
          <a:lstStyle/>
          <a:p>
            <a:pPr algn="l"/>
            <a:r>
              <a:rPr lang="en-US" sz="2600" dirty="0"/>
              <a:t>You just practiced analyzing local, primary, qualitative data via constant comparison analysis </a:t>
            </a:r>
            <a:r>
              <a:rPr lang="en-US" sz="2600" dirty="0">
                <a:sym typeface="Wingdings" panose="05000000000000000000" pitchFamily="2" charset="2"/>
              </a:rPr>
              <a:t></a:t>
            </a:r>
            <a:endParaRPr lang="en-US" sz="2600" dirty="0"/>
          </a:p>
          <a:p>
            <a:endParaRPr lang="en-US" dirty="0"/>
          </a:p>
        </p:txBody>
      </p:sp>
      <p:sp>
        <p:nvSpPr>
          <p:cNvPr id="4" name="Footer Placeholder 3">
            <a:extLst>
              <a:ext uri="{FF2B5EF4-FFF2-40B4-BE49-F238E27FC236}">
                <a16:creationId xmlns:a16="http://schemas.microsoft.com/office/drawing/2014/main" id="{7EE44244-F890-4E1A-B87A-98F0E7D26972}"/>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23866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14EA-4FFF-4F71-92BF-BDD947C9336F}"/>
              </a:ext>
            </a:extLst>
          </p:cNvPr>
          <p:cNvSpPr>
            <a:spLocks noGrp="1"/>
          </p:cNvSpPr>
          <p:nvPr>
            <p:ph type="title"/>
          </p:nvPr>
        </p:nvSpPr>
        <p:spPr>
          <a:xfrm>
            <a:off x="381000" y="609600"/>
            <a:ext cx="11353800" cy="1320800"/>
          </a:xfrm>
        </p:spPr>
        <p:txBody>
          <a:bodyPr/>
          <a:lstStyle/>
          <a:p>
            <a:r>
              <a:rPr lang="en-US" dirty="0"/>
              <a:t>Other Techniques for Discovering Clusters &amp; Themes</a:t>
            </a:r>
          </a:p>
        </p:txBody>
      </p:sp>
      <p:sp>
        <p:nvSpPr>
          <p:cNvPr id="3" name="Content Placeholder 2">
            <a:extLst>
              <a:ext uri="{FF2B5EF4-FFF2-40B4-BE49-F238E27FC236}">
                <a16:creationId xmlns:a16="http://schemas.microsoft.com/office/drawing/2014/main" id="{E69A4048-9609-41C5-964D-E2F34CE66E8B}"/>
              </a:ext>
            </a:extLst>
          </p:cNvPr>
          <p:cNvSpPr>
            <a:spLocks noGrp="1"/>
          </p:cNvSpPr>
          <p:nvPr>
            <p:ph sz="half" idx="1"/>
          </p:nvPr>
        </p:nvSpPr>
        <p:spPr/>
        <p:txBody>
          <a:bodyPr/>
          <a:lstStyle/>
          <a:p>
            <a:r>
              <a:rPr lang="en-US" sz="3200" dirty="0"/>
              <a:t>Electronic</a:t>
            </a:r>
          </a:p>
          <a:p>
            <a:r>
              <a:rPr lang="en-US" sz="3200" dirty="0"/>
              <a:t>Software </a:t>
            </a:r>
          </a:p>
          <a:p>
            <a:pPr lvl="1"/>
            <a:r>
              <a:rPr lang="en-US" sz="2800" dirty="0"/>
              <a:t>e.g. NVivo </a:t>
            </a:r>
          </a:p>
          <a:p>
            <a:pPr marL="0" indent="0">
              <a:buNone/>
            </a:pPr>
            <a:endParaRPr lang="en-US" dirty="0"/>
          </a:p>
        </p:txBody>
      </p:sp>
      <p:sp>
        <p:nvSpPr>
          <p:cNvPr id="5" name="Footer Placeholder 4">
            <a:extLst>
              <a:ext uri="{FF2B5EF4-FFF2-40B4-BE49-F238E27FC236}">
                <a16:creationId xmlns:a16="http://schemas.microsoft.com/office/drawing/2014/main" id="{04BDC6A2-A5A3-4CBB-B973-61852D76B1DB}"/>
              </a:ext>
            </a:extLst>
          </p:cNvPr>
          <p:cNvSpPr>
            <a:spLocks noGrp="1"/>
          </p:cNvSpPr>
          <p:nvPr>
            <p:ph type="ftr" sz="quarter" idx="11"/>
          </p:nvPr>
        </p:nvSpPr>
        <p:spPr/>
        <p:txBody>
          <a:bodyPr/>
          <a:lstStyle/>
          <a:p>
            <a:endParaRPr lang="en-US" dirty="0">
              <a:solidFill>
                <a:srgbClr val="4E5B6F"/>
              </a:solidFill>
            </a:endParaRPr>
          </a:p>
        </p:txBody>
      </p:sp>
      <p:sp>
        <p:nvSpPr>
          <p:cNvPr id="7" name="TextBox 6">
            <a:extLst>
              <a:ext uri="{FF2B5EF4-FFF2-40B4-BE49-F238E27FC236}">
                <a16:creationId xmlns:a16="http://schemas.microsoft.com/office/drawing/2014/main" id="{22F297B6-1BC2-4820-8851-D3C5A9F392AE}"/>
              </a:ext>
            </a:extLst>
          </p:cNvPr>
          <p:cNvSpPr txBox="1"/>
          <p:nvPr/>
        </p:nvSpPr>
        <p:spPr>
          <a:xfrm>
            <a:off x="1857434" y="6858000"/>
            <a:ext cx="8477132" cy="230832"/>
          </a:xfrm>
          <a:prstGeom prst="rect">
            <a:avLst/>
          </a:prstGeom>
          <a:noFill/>
        </p:spPr>
        <p:txBody>
          <a:bodyPr wrap="square" rtlCol="0">
            <a:spAutoFit/>
          </a:bodyPr>
          <a:lstStyle/>
          <a:p>
            <a:r>
              <a:rPr lang="en-US" sz="900">
                <a:hlinkClick r:id="rId3" tooltip="http://punto-informatico.it/4262990/PI/News/windows-10-update-freemium.aspx"/>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94755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14EA-4FFF-4F71-92BF-BDD947C9336F}"/>
              </a:ext>
            </a:extLst>
          </p:cNvPr>
          <p:cNvSpPr>
            <a:spLocks noGrp="1"/>
          </p:cNvSpPr>
          <p:nvPr>
            <p:ph type="title"/>
          </p:nvPr>
        </p:nvSpPr>
        <p:spPr/>
        <p:txBody>
          <a:bodyPr/>
          <a:lstStyle/>
          <a:p>
            <a:r>
              <a:rPr lang="en-US" dirty="0"/>
              <a:t>What Else Do You Know?</a:t>
            </a:r>
          </a:p>
        </p:txBody>
      </p:sp>
      <p:sp>
        <p:nvSpPr>
          <p:cNvPr id="3" name="Content Placeholder 2">
            <a:extLst>
              <a:ext uri="{FF2B5EF4-FFF2-40B4-BE49-F238E27FC236}">
                <a16:creationId xmlns:a16="http://schemas.microsoft.com/office/drawing/2014/main" id="{E69A4048-9609-41C5-964D-E2F34CE66E8B}"/>
              </a:ext>
            </a:extLst>
          </p:cNvPr>
          <p:cNvSpPr>
            <a:spLocks noGrp="1"/>
          </p:cNvSpPr>
          <p:nvPr>
            <p:ph sz="half" idx="1"/>
          </p:nvPr>
        </p:nvSpPr>
        <p:spPr>
          <a:xfrm>
            <a:off x="677334" y="1676400"/>
            <a:ext cx="8771466" cy="4364961"/>
          </a:xfrm>
        </p:spPr>
        <p:txBody>
          <a:bodyPr>
            <a:normAutofit/>
          </a:bodyPr>
          <a:lstStyle/>
          <a:p>
            <a:r>
              <a:rPr lang="en-US" sz="3200" dirty="0"/>
              <a:t>Quotes</a:t>
            </a:r>
          </a:p>
          <a:p>
            <a:r>
              <a:rPr lang="en-US" sz="3200" dirty="0"/>
              <a:t>Body language/non-verbal communication</a:t>
            </a:r>
          </a:p>
          <a:p>
            <a:r>
              <a:rPr lang="en-US" sz="3200" dirty="0"/>
              <a:t>Note taker observations</a:t>
            </a:r>
          </a:p>
          <a:p>
            <a:r>
              <a:rPr lang="en-US" sz="3200" dirty="0"/>
              <a:t>Outliers</a:t>
            </a:r>
          </a:p>
          <a:p>
            <a:pPr marL="0" indent="0">
              <a:buNone/>
            </a:pPr>
            <a:endParaRPr lang="en-US" dirty="0"/>
          </a:p>
        </p:txBody>
      </p:sp>
      <p:sp>
        <p:nvSpPr>
          <p:cNvPr id="5" name="Footer Placeholder 4">
            <a:extLst>
              <a:ext uri="{FF2B5EF4-FFF2-40B4-BE49-F238E27FC236}">
                <a16:creationId xmlns:a16="http://schemas.microsoft.com/office/drawing/2014/main" id="{04BDC6A2-A5A3-4CBB-B973-61852D76B1DB}"/>
              </a:ext>
            </a:extLst>
          </p:cNvPr>
          <p:cNvSpPr>
            <a:spLocks noGrp="1"/>
          </p:cNvSpPr>
          <p:nvPr>
            <p:ph type="ftr" sz="quarter" idx="11"/>
          </p:nvPr>
        </p:nvSpPr>
        <p:spPr/>
        <p:txBody>
          <a:bodyPr/>
          <a:lstStyle/>
          <a:p>
            <a:endParaRPr lang="en-US" dirty="0">
              <a:solidFill>
                <a:srgbClr val="4E5B6F"/>
              </a:solidFill>
            </a:endParaRPr>
          </a:p>
        </p:txBody>
      </p:sp>
      <p:pic>
        <p:nvPicPr>
          <p:cNvPr id="6146" name="Picture 2" descr="https://cdn.whole-dog-journal.com/media/newspics/288/croppedDSC_0055.jpg">
            <a:extLst>
              <a:ext uri="{FF2B5EF4-FFF2-40B4-BE49-F238E27FC236}">
                <a16:creationId xmlns:a16="http://schemas.microsoft.com/office/drawing/2014/main" id="{8123625C-D1D5-43CC-A0F7-A8464CC11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066" y="3144704"/>
            <a:ext cx="3276600" cy="318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A2AB-EEF4-4897-A121-B5DF15587C6B}"/>
              </a:ext>
            </a:extLst>
          </p:cNvPr>
          <p:cNvSpPr>
            <a:spLocks noGrp="1"/>
          </p:cNvSpPr>
          <p:nvPr>
            <p:ph type="ctrTitle"/>
          </p:nvPr>
        </p:nvSpPr>
        <p:spPr>
          <a:xfrm>
            <a:off x="677333" y="2404534"/>
            <a:ext cx="10007599" cy="1646302"/>
          </a:xfrm>
        </p:spPr>
        <p:txBody>
          <a:bodyPr/>
          <a:lstStyle/>
          <a:p>
            <a:pPr algn="l"/>
            <a:r>
              <a:rPr lang="en-US" dirty="0"/>
              <a:t>Displaying &amp; Communicating Your Discoveries</a:t>
            </a:r>
          </a:p>
        </p:txBody>
      </p:sp>
      <p:sp>
        <p:nvSpPr>
          <p:cNvPr id="3" name="Subtitle 2">
            <a:extLst>
              <a:ext uri="{FF2B5EF4-FFF2-40B4-BE49-F238E27FC236}">
                <a16:creationId xmlns:a16="http://schemas.microsoft.com/office/drawing/2014/main" id="{C812A999-6102-4159-B3C4-C4C33325BFE5}"/>
              </a:ext>
            </a:extLst>
          </p:cNvPr>
          <p:cNvSpPr>
            <a:spLocks noGrp="1"/>
          </p:cNvSpPr>
          <p:nvPr>
            <p:ph type="subTitle" idx="1"/>
          </p:nvPr>
        </p:nvSpPr>
        <p:spPr>
          <a:xfrm>
            <a:off x="1507067" y="4050833"/>
            <a:ext cx="7766936" cy="1740367"/>
          </a:xfrm>
        </p:spPr>
        <p:txBody>
          <a:bodyPr>
            <a:normAutofit/>
          </a:bodyPr>
          <a:lstStyle/>
          <a:p>
            <a:pPr marL="285750" indent="-285750" algn="l">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801D364C-636F-47A2-8C47-3586B17460D8}"/>
              </a:ext>
            </a:extLst>
          </p:cNvPr>
          <p:cNvSpPr>
            <a:spLocks noGrp="1"/>
          </p:cNvSpPr>
          <p:nvPr>
            <p:ph type="ftr" sz="quarter" idx="11"/>
          </p:nvPr>
        </p:nvSpPr>
        <p:spPr/>
        <p:txBody>
          <a:bodyPr/>
          <a:lstStyle/>
          <a:p>
            <a:endParaRPr lang="en-US" dirty="0">
              <a:solidFill>
                <a:srgbClr val="4E5B6F"/>
              </a:solidFill>
            </a:endParaRPr>
          </a:p>
        </p:txBody>
      </p:sp>
      <p:pic>
        <p:nvPicPr>
          <p:cNvPr id="7170" name="Picture 2" descr="http://doginfo.co.in/wp-content/uploads/2018/05/DogQuestion2-850x555.jpg">
            <a:extLst>
              <a:ext uri="{FF2B5EF4-FFF2-40B4-BE49-F238E27FC236}">
                <a16:creationId xmlns:a16="http://schemas.microsoft.com/office/drawing/2014/main" id="{209A652D-1DAF-45AC-973C-F7C036C3B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886200"/>
            <a:ext cx="466810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27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527B-04B0-4E68-9784-B1E3EFA59AA7}"/>
              </a:ext>
            </a:extLst>
          </p:cNvPr>
          <p:cNvSpPr>
            <a:spLocks noGrp="1"/>
          </p:cNvSpPr>
          <p:nvPr>
            <p:ph type="title"/>
          </p:nvPr>
        </p:nvSpPr>
        <p:spPr>
          <a:xfrm>
            <a:off x="677334" y="609600"/>
            <a:ext cx="10828866" cy="1320800"/>
          </a:xfrm>
        </p:spPr>
        <p:txBody>
          <a:bodyPr/>
          <a:lstStyle/>
          <a:p>
            <a:r>
              <a:rPr lang="en-US" dirty="0"/>
              <a:t>Communication Imperatives</a:t>
            </a:r>
          </a:p>
        </p:txBody>
      </p:sp>
      <p:sp>
        <p:nvSpPr>
          <p:cNvPr id="3" name="Content Placeholder 2">
            <a:extLst>
              <a:ext uri="{FF2B5EF4-FFF2-40B4-BE49-F238E27FC236}">
                <a16:creationId xmlns:a16="http://schemas.microsoft.com/office/drawing/2014/main" id="{D4AB8E0E-00E6-4015-96A1-4DF1CF2B66B0}"/>
              </a:ext>
            </a:extLst>
          </p:cNvPr>
          <p:cNvSpPr>
            <a:spLocks noGrp="1"/>
          </p:cNvSpPr>
          <p:nvPr>
            <p:ph sz="half" idx="1"/>
          </p:nvPr>
        </p:nvSpPr>
        <p:spPr>
          <a:xfrm>
            <a:off x="677334" y="2160588"/>
            <a:ext cx="10828866" cy="4240211"/>
          </a:xfrm>
        </p:spPr>
        <p:txBody>
          <a:bodyPr>
            <a:normAutofit/>
          </a:bodyPr>
          <a:lstStyle/>
          <a:p>
            <a:pPr marL="0" indent="0">
              <a:buNone/>
            </a:pPr>
            <a:r>
              <a:rPr lang="en-US" sz="2400" b="1" dirty="0"/>
              <a:t>Story data can help us achieve some of the most critical communication imperatives for engaging stakeholders:</a:t>
            </a:r>
          </a:p>
          <a:p>
            <a:r>
              <a:rPr lang="en-US" sz="2400" dirty="0"/>
              <a:t>Step into the world of your audience.</a:t>
            </a:r>
          </a:p>
          <a:p>
            <a:r>
              <a:rPr lang="en-US" sz="2400" dirty="0"/>
              <a:t>Communicate in images.</a:t>
            </a:r>
          </a:p>
          <a:p>
            <a:r>
              <a:rPr lang="en-US" sz="2400" dirty="0"/>
              <a:t>Tell stories.</a:t>
            </a:r>
          </a:p>
        </p:txBody>
      </p:sp>
    </p:spTree>
    <p:extLst>
      <p:ext uri="{BB962C8B-B14F-4D97-AF65-F5344CB8AC3E}">
        <p14:creationId xmlns:p14="http://schemas.microsoft.com/office/powerpoint/2010/main" val="963895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358580-F7EB-4C90-A275-D21595F9A7B4}"/>
              </a:ext>
            </a:extLst>
          </p:cNvPr>
          <p:cNvSpPr txBox="1"/>
          <p:nvPr/>
        </p:nvSpPr>
        <p:spPr>
          <a:xfrm>
            <a:off x="1943100" y="1166842"/>
            <a:ext cx="8305800" cy="4524315"/>
          </a:xfrm>
          <a:prstGeom prst="rect">
            <a:avLst/>
          </a:prstGeom>
          <a:noFill/>
        </p:spPr>
        <p:txBody>
          <a:bodyPr wrap="square" rtlCol="0">
            <a:spAutoFit/>
          </a:bodyPr>
          <a:lstStyle/>
          <a:p>
            <a:pPr algn="ctr"/>
            <a:r>
              <a:rPr lang="en-US" sz="4800" b="1" dirty="0"/>
              <a:t>County Commissioners?</a:t>
            </a:r>
          </a:p>
          <a:p>
            <a:pPr algn="ctr"/>
            <a:r>
              <a:rPr lang="en-US" sz="4800" b="1" dirty="0"/>
              <a:t>Concerned Citizens?</a:t>
            </a:r>
          </a:p>
          <a:p>
            <a:pPr algn="ctr"/>
            <a:r>
              <a:rPr lang="en-US" sz="4800" b="1" dirty="0"/>
              <a:t>School Administrators?</a:t>
            </a:r>
          </a:p>
          <a:p>
            <a:pPr algn="ctr"/>
            <a:r>
              <a:rPr lang="en-US" sz="4800" b="1" dirty="0"/>
              <a:t>Tribal Council?</a:t>
            </a:r>
          </a:p>
          <a:p>
            <a:pPr algn="ctr"/>
            <a:r>
              <a:rPr lang="en-US" sz="4800" b="1" dirty="0"/>
              <a:t>Boards of Health?</a:t>
            </a:r>
          </a:p>
          <a:p>
            <a:pPr algn="ctr"/>
            <a:r>
              <a:rPr lang="en-US" sz="4800" b="1" dirty="0"/>
              <a:t>Agency Leaders?</a:t>
            </a:r>
          </a:p>
        </p:txBody>
      </p:sp>
    </p:spTree>
    <p:extLst>
      <p:ext uri="{BB962C8B-B14F-4D97-AF65-F5344CB8AC3E}">
        <p14:creationId xmlns:p14="http://schemas.microsoft.com/office/powerpoint/2010/main" val="987259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6FFE75-1F83-4C74-88AE-061337EE06CD}"/>
              </a:ext>
            </a:extLst>
          </p:cNvPr>
          <p:cNvPicPr>
            <a:picLocks noChangeAspect="1"/>
          </p:cNvPicPr>
          <p:nvPr/>
        </p:nvPicPr>
        <p:blipFill>
          <a:blip r:embed="rId3"/>
          <a:stretch>
            <a:fillRect/>
          </a:stretch>
        </p:blipFill>
        <p:spPr>
          <a:xfrm>
            <a:off x="1814512" y="252412"/>
            <a:ext cx="8562975" cy="6353175"/>
          </a:xfrm>
          <a:prstGeom prst="rect">
            <a:avLst/>
          </a:prstGeom>
        </p:spPr>
      </p:pic>
    </p:spTree>
    <p:extLst>
      <p:ext uri="{BB962C8B-B14F-4D97-AF65-F5344CB8AC3E}">
        <p14:creationId xmlns:p14="http://schemas.microsoft.com/office/powerpoint/2010/main" val="1893425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9FFC2-5A12-4CA2-8F87-B91EDF465285}"/>
              </a:ext>
            </a:extLst>
          </p:cNvPr>
          <p:cNvPicPr>
            <a:picLocks noChangeAspect="1"/>
          </p:cNvPicPr>
          <p:nvPr/>
        </p:nvPicPr>
        <p:blipFill>
          <a:blip r:embed="rId3"/>
          <a:stretch>
            <a:fillRect/>
          </a:stretch>
        </p:blipFill>
        <p:spPr>
          <a:xfrm>
            <a:off x="5029200" y="3733800"/>
            <a:ext cx="6667500" cy="2771775"/>
          </a:xfrm>
          <a:prstGeom prst="rect">
            <a:avLst/>
          </a:prstGeom>
        </p:spPr>
      </p:pic>
      <p:pic>
        <p:nvPicPr>
          <p:cNvPr id="5" name="Picture 4">
            <a:extLst>
              <a:ext uri="{FF2B5EF4-FFF2-40B4-BE49-F238E27FC236}">
                <a16:creationId xmlns:a16="http://schemas.microsoft.com/office/drawing/2014/main" id="{C42FC0A5-B8B8-4867-961B-E490D4E781DC}"/>
              </a:ext>
            </a:extLst>
          </p:cNvPr>
          <p:cNvPicPr>
            <a:picLocks noChangeAspect="1"/>
          </p:cNvPicPr>
          <p:nvPr/>
        </p:nvPicPr>
        <p:blipFill>
          <a:blip r:embed="rId4"/>
          <a:stretch>
            <a:fillRect/>
          </a:stretch>
        </p:blipFill>
        <p:spPr>
          <a:xfrm>
            <a:off x="457200" y="352425"/>
            <a:ext cx="6667500" cy="3238500"/>
          </a:xfrm>
          <a:prstGeom prst="rect">
            <a:avLst/>
          </a:prstGeom>
        </p:spPr>
      </p:pic>
    </p:spTree>
    <p:extLst>
      <p:ext uri="{BB962C8B-B14F-4D97-AF65-F5344CB8AC3E}">
        <p14:creationId xmlns:p14="http://schemas.microsoft.com/office/powerpoint/2010/main" val="889951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A07914-4060-4AB8-AD2E-7A1703056201}"/>
              </a:ext>
            </a:extLst>
          </p:cNvPr>
          <p:cNvPicPr>
            <a:picLocks noChangeAspect="1"/>
          </p:cNvPicPr>
          <p:nvPr/>
        </p:nvPicPr>
        <p:blipFill>
          <a:blip r:embed="rId3"/>
          <a:stretch>
            <a:fillRect/>
          </a:stretch>
        </p:blipFill>
        <p:spPr>
          <a:xfrm>
            <a:off x="76200" y="76200"/>
            <a:ext cx="6938584" cy="4267200"/>
          </a:xfrm>
          <a:prstGeom prst="rect">
            <a:avLst/>
          </a:prstGeom>
        </p:spPr>
      </p:pic>
      <p:pic>
        <p:nvPicPr>
          <p:cNvPr id="6" name="Picture 5">
            <a:extLst>
              <a:ext uri="{FF2B5EF4-FFF2-40B4-BE49-F238E27FC236}">
                <a16:creationId xmlns:a16="http://schemas.microsoft.com/office/drawing/2014/main" id="{BC5D525E-D31B-4D20-B196-54F30D676BC2}"/>
              </a:ext>
            </a:extLst>
          </p:cNvPr>
          <p:cNvPicPr>
            <a:picLocks noChangeAspect="1"/>
          </p:cNvPicPr>
          <p:nvPr/>
        </p:nvPicPr>
        <p:blipFill>
          <a:blip r:embed="rId4"/>
          <a:stretch>
            <a:fillRect/>
          </a:stretch>
        </p:blipFill>
        <p:spPr>
          <a:xfrm>
            <a:off x="6353458" y="3048000"/>
            <a:ext cx="5762342" cy="3548759"/>
          </a:xfrm>
          <a:prstGeom prst="rect">
            <a:avLst/>
          </a:prstGeom>
        </p:spPr>
      </p:pic>
    </p:spTree>
    <p:extLst>
      <p:ext uri="{BB962C8B-B14F-4D97-AF65-F5344CB8AC3E}">
        <p14:creationId xmlns:p14="http://schemas.microsoft.com/office/powerpoint/2010/main" val="1771669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92F35DF-8EE2-49F2-9442-69CB5AA0DC20}"/>
              </a:ext>
            </a:extLst>
          </p:cNvPr>
          <p:cNvGraphicFramePr>
            <a:graphicFrameLocks noGrp="1"/>
          </p:cNvGraphicFramePr>
          <p:nvPr>
            <p:extLst>
              <p:ext uri="{D42A27DB-BD31-4B8C-83A1-F6EECF244321}">
                <p14:modId xmlns:p14="http://schemas.microsoft.com/office/powerpoint/2010/main" val="36881193"/>
              </p:ext>
            </p:extLst>
          </p:nvPr>
        </p:nvGraphicFramePr>
        <p:xfrm>
          <a:off x="1600200" y="1066800"/>
          <a:ext cx="9448800" cy="4845435"/>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474185796"/>
                    </a:ext>
                  </a:extLst>
                </a:gridCol>
                <a:gridCol w="6248400">
                  <a:extLst>
                    <a:ext uri="{9D8B030D-6E8A-4147-A177-3AD203B41FA5}">
                      <a16:colId xmlns:a16="http://schemas.microsoft.com/office/drawing/2014/main" val="3113376442"/>
                    </a:ext>
                  </a:extLst>
                </a:gridCol>
              </a:tblGrid>
              <a:tr h="704743">
                <a:tc gridSpan="2">
                  <a:txBody>
                    <a:bodyPr/>
                    <a:lstStyle/>
                    <a:p>
                      <a:pPr algn="ctr"/>
                      <a:endParaRPr lang="en-US" dirty="0"/>
                    </a:p>
                    <a:p>
                      <a:pPr algn="ctr"/>
                      <a:r>
                        <a:rPr lang="en-US" sz="2400" dirty="0"/>
                        <a:t>Barriers to Accessing Health Care</a:t>
                      </a:r>
                    </a:p>
                    <a:p>
                      <a:pPr algn="ctr"/>
                      <a:endParaRPr lang="en-US" dirty="0"/>
                    </a:p>
                  </a:txBody>
                  <a:tcPr/>
                </a:tc>
                <a:tc hMerge="1">
                  <a:txBody>
                    <a:bodyPr/>
                    <a:lstStyle/>
                    <a:p>
                      <a:endParaRPr lang="en-US" dirty="0"/>
                    </a:p>
                  </a:txBody>
                  <a:tcPr/>
                </a:tc>
                <a:extLst>
                  <a:ext uri="{0D108BD9-81ED-4DB2-BD59-A6C34878D82A}">
                    <a16:rowId xmlns:a16="http://schemas.microsoft.com/office/drawing/2014/main" val="3032586071"/>
                  </a:ext>
                </a:extLst>
              </a:tr>
              <a:tr h="1187835">
                <a:tc>
                  <a:txBody>
                    <a:bodyPr/>
                    <a:lstStyle/>
                    <a:p>
                      <a:endParaRPr lang="en-US" dirty="0"/>
                    </a:p>
                  </a:txBody>
                  <a:tcPr/>
                </a:tc>
                <a:tc>
                  <a:txBody>
                    <a:bodyPr/>
                    <a:lstStyle/>
                    <a:p>
                      <a:pPr algn="ctr"/>
                      <a:endParaRPr lang="en-US" b="1" dirty="0"/>
                    </a:p>
                    <a:p>
                      <a:pPr algn="ctr"/>
                      <a:r>
                        <a:rPr lang="en-US" b="1" dirty="0"/>
                        <a:t>No reliable personal transportation</a:t>
                      </a:r>
                    </a:p>
                  </a:txBody>
                  <a:tcPr/>
                </a:tc>
                <a:extLst>
                  <a:ext uri="{0D108BD9-81ED-4DB2-BD59-A6C34878D82A}">
                    <a16:rowId xmlns:a16="http://schemas.microsoft.com/office/drawing/2014/main" val="73053338"/>
                  </a:ext>
                </a:extLst>
              </a:tr>
              <a:tr h="1187835">
                <a:tc>
                  <a:txBody>
                    <a:bodyPr/>
                    <a:lstStyle/>
                    <a:p>
                      <a:endParaRPr lang="en-US" dirty="0"/>
                    </a:p>
                    <a:p>
                      <a:endParaRPr lang="en-US" dirty="0"/>
                    </a:p>
                    <a:p>
                      <a:endParaRPr lang="en-US" dirty="0"/>
                    </a:p>
                    <a:p>
                      <a:endParaRPr lang="en-US" dirty="0"/>
                    </a:p>
                    <a:p>
                      <a:endParaRPr lang="en-US" dirty="0"/>
                    </a:p>
                  </a:txBody>
                  <a:tcPr/>
                </a:tc>
                <a:tc>
                  <a:txBody>
                    <a:bodyPr/>
                    <a:lstStyle/>
                    <a:p>
                      <a:pPr algn="ctr"/>
                      <a:endParaRPr lang="en-US" b="1" dirty="0"/>
                    </a:p>
                    <a:p>
                      <a:pPr algn="ctr"/>
                      <a:r>
                        <a:rPr lang="en-US" b="1" dirty="0"/>
                        <a:t>Community lacks specific types of providers</a:t>
                      </a:r>
                    </a:p>
                  </a:txBody>
                  <a:tcPr/>
                </a:tc>
                <a:extLst>
                  <a:ext uri="{0D108BD9-81ED-4DB2-BD59-A6C34878D82A}">
                    <a16:rowId xmlns:a16="http://schemas.microsoft.com/office/drawing/2014/main" val="3310674873"/>
                  </a:ext>
                </a:extLst>
              </a:tr>
              <a:tr h="1072014">
                <a:tc>
                  <a:txBody>
                    <a:bodyPr/>
                    <a:lstStyle/>
                    <a:p>
                      <a:endParaRPr lang="en-US" dirty="0"/>
                    </a:p>
                    <a:p>
                      <a:endParaRPr lang="en-US" dirty="0"/>
                    </a:p>
                    <a:p>
                      <a:endParaRPr lang="en-US" dirty="0"/>
                    </a:p>
                    <a:p>
                      <a:endParaRPr lang="en-US" dirty="0"/>
                    </a:p>
                  </a:txBody>
                  <a:tcPr/>
                </a:tc>
                <a:tc>
                  <a:txBody>
                    <a:bodyPr/>
                    <a:lstStyle/>
                    <a:p>
                      <a:pPr algn="ctr"/>
                      <a:endParaRPr lang="en-US" b="1" dirty="0"/>
                    </a:p>
                    <a:p>
                      <a:pPr algn="ctr"/>
                      <a:r>
                        <a:rPr lang="en-US" b="1" dirty="0"/>
                        <a:t>Can’t afford medication</a:t>
                      </a:r>
                    </a:p>
                  </a:txBody>
                  <a:tcPr/>
                </a:tc>
                <a:extLst>
                  <a:ext uri="{0D108BD9-81ED-4DB2-BD59-A6C34878D82A}">
                    <a16:rowId xmlns:a16="http://schemas.microsoft.com/office/drawing/2014/main" val="2413360794"/>
                  </a:ext>
                </a:extLst>
              </a:tr>
            </a:tbl>
          </a:graphicData>
        </a:graphic>
      </p:graphicFrame>
      <p:pic>
        <p:nvPicPr>
          <p:cNvPr id="4" name="Graphic 3" descr="Car">
            <a:extLst>
              <a:ext uri="{FF2B5EF4-FFF2-40B4-BE49-F238E27FC236}">
                <a16:creationId xmlns:a16="http://schemas.microsoft.com/office/drawing/2014/main" id="{26394B6B-14DE-4A3E-B9B8-50E22CA2F0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813304" y="2121802"/>
            <a:ext cx="914400" cy="914400"/>
          </a:xfrm>
          <a:prstGeom prst="rect">
            <a:avLst/>
          </a:prstGeom>
        </p:spPr>
      </p:pic>
      <p:pic>
        <p:nvPicPr>
          <p:cNvPr id="6" name="Graphic 5" descr="Stethoscope">
            <a:extLst>
              <a:ext uri="{FF2B5EF4-FFF2-40B4-BE49-F238E27FC236}">
                <a16:creationId xmlns:a16="http://schemas.microsoft.com/office/drawing/2014/main" id="{BDF4DC47-4C92-4FFF-9F5C-C9422E498C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3304" y="3443797"/>
            <a:ext cx="914400" cy="914400"/>
          </a:xfrm>
          <a:prstGeom prst="rect">
            <a:avLst/>
          </a:prstGeom>
        </p:spPr>
      </p:pic>
      <p:pic>
        <p:nvPicPr>
          <p:cNvPr id="8" name="Graphic 7" descr="Medicine">
            <a:extLst>
              <a:ext uri="{FF2B5EF4-FFF2-40B4-BE49-F238E27FC236}">
                <a16:creationId xmlns:a16="http://schemas.microsoft.com/office/drawing/2014/main" id="{D98ECF35-A847-420E-98EE-9E374FD03A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3304" y="4775820"/>
            <a:ext cx="914400" cy="914400"/>
          </a:xfrm>
          <a:prstGeom prst="rect">
            <a:avLst/>
          </a:prstGeom>
        </p:spPr>
      </p:pic>
    </p:spTree>
    <p:extLst>
      <p:ext uri="{BB962C8B-B14F-4D97-AF65-F5344CB8AC3E}">
        <p14:creationId xmlns:p14="http://schemas.microsoft.com/office/powerpoint/2010/main" val="349521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C7B6-9AB3-4381-97A5-2183B171F078}"/>
              </a:ext>
            </a:extLst>
          </p:cNvPr>
          <p:cNvSpPr>
            <a:spLocks noGrp="1"/>
          </p:cNvSpPr>
          <p:nvPr>
            <p:ph type="title"/>
          </p:nvPr>
        </p:nvSpPr>
        <p:spPr/>
        <p:txBody>
          <a:bodyPr/>
          <a:lstStyle/>
          <a:p>
            <a:r>
              <a:rPr lang="en-US" dirty="0"/>
              <a:t>Results We Have in Mind for Today</a:t>
            </a:r>
          </a:p>
        </p:txBody>
      </p:sp>
      <p:sp>
        <p:nvSpPr>
          <p:cNvPr id="3" name="Content Placeholder 2">
            <a:extLst>
              <a:ext uri="{FF2B5EF4-FFF2-40B4-BE49-F238E27FC236}">
                <a16:creationId xmlns:a16="http://schemas.microsoft.com/office/drawing/2014/main" id="{9161EE41-D1B2-4EC9-9631-A670E8922A94}"/>
              </a:ext>
            </a:extLst>
          </p:cNvPr>
          <p:cNvSpPr>
            <a:spLocks noGrp="1"/>
          </p:cNvSpPr>
          <p:nvPr>
            <p:ph idx="1"/>
          </p:nvPr>
        </p:nvSpPr>
        <p:spPr>
          <a:xfrm>
            <a:off x="677334" y="1524001"/>
            <a:ext cx="10752666" cy="4876800"/>
          </a:xfrm>
        </p:spPr>
        <p:txBody>
          <a:bodyPr>
            <a:normAutofit/>
          </a:bodyPr>
          <a:lstStyle/>
          <a:p>
            <a:pPr lvl="0"/>
            <a:r>
              <a:rPr lang="en-US" sz="2800" dirty="0"/>
              <a:t>Reflect on listening session experiences</a:t>
            </a:r>
          </a:p>
          <a:p>
            <a:pPr lvl="0"/>
            <a:r>
              <a:rPr lang="en-US" sz="2800" dirty="0"/>
              <a:t>Learn a concrete, hands-on method for making sense of story data </a:t>
            </a:r>
          </a:p>
          <a:p>
            <a:pPr lvl="0"/>
            <a:r>
              <a:rPr lang="en-US" sz="2800" dirty="0"/>
              <a:t>Practice turning actual story data into clusters and themes to identify insights from the data</a:t>
            </a:r>
          </a:p>
          <a:p>
            <a:pPr lvl="0"/>
            <a:r>
              <a:rPr lang="en-US" sz="2800" dirty="0"/>
              <a:t>Identify multiple uses for the practiced technique, in addition to making sense of listening session data</a:t>
            </a:r>
          </a:p>
          <a:p>
            <a:pPr lvl="0"/>
            <a:r>
              <a:rPr lang="en-US" sz="2800" dirty="0"/>
              <a:t>Discuss methods and opportunities for sharing insights gained from story data</a:t>
            </a:r>
          </a:p>
          <a:p>
            <a:endParaRPr lang="en-US" dirty="0"/>
          </a:p>
        </p:txBody>
      </p:sp>
    </p:spTree>
    <p:extLst>
      <p:ext uri="{BB962C8B-B14F-4D97-AF65-F5344CB8AC3E}">
        <p14:creationId xmlns:p14="http://schemas.microsoft.com/office/powerpoint/2010/main" val="1160311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close up of text on a white background&#10;&#10;Description generated with high confidence">
            <a:extLst>
              <a:ext uri="{FF2B5EF4-FFF2-40B4-BE49-F238E27FC236}">
                <a16:creationId xmlns:a16="http://schemas.microsoft.com/office/drawing/2014/main" id="{37674B81-A01C-4177-8778-78358E492D9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2923381" y="1049536"/>
            <a:ext cx="6345238" cy="4758928"/>
          </a:xfrm>
        </p:spPr>
      </p:pic>
    </p:spTree>
    <p:extLst>
      <p:ext uri="{BB962C8B-B14F-4D97-AF65-F5344CB8AC3E}">
        <p14:creationId xmlns:p14="http://schemas.microsoft.com/office/powerpoint/2010/main" val="1532326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generated with high confidence">
            <a:extLst>
              <a:ext uri="{FF2B5EF4-FFF2-40B4-BE49-F238E27FC236}">
                <a16:creationId xmlns:a16="http://schemas.microsoft.com/office/drawing/2014/main" id="{0A4703A9-39DD-470D-8557-65C0FB63099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09538" y="439154"/>
            <a:ext cx="7972924" cy="5979691"/>
          </a:xfrm>
        </p:spPr>
      </p:pic>
    </p:spTree>
    <p:extLst>
      <p:ext uri="{BB962C8B-B14F-4D97-AF65-F5344CB8AC3E}">
        <p14:creationId xmlns:p14="http://schemas.microsoft.com/office/powerpoint/2010/main" val="418984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person&#10;&#10;Description generated with high confidence">
            <a:extLst>
              <a:ext uri="{FF2B5EF4-FFF2-40B4-BE49-F238E27FC236}">
                <a16:creationId xmlns:a16="http://schemas.microsoft.com/office/drawing/2014/main" id="{52AB629F-672A-4C13-9B5D-6E3A5596A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257" y="2286000"/>
            <a:ext cx="8457486" cy="2819162"/>
          </a:xfrm>
          <a:prstGeom prst="rect">
            <a:avLst/>
          </a:prstGeom>
        </p:spPr>
      </p:pic>
      <p:sp>
        <p:nvSpPr>
          <p:cNvPr id="10" name="TextBox 9">
            <a:extLst>
              <a:ext uri="{FF2B5EF4-FFF2-40B4-BE49-F238E27FC236}">
                <a16:creationId xmlns:a16="http://schemas.microsoft.com/office/drawing/2014/main" id="{0205040A-E871-45F9-9F10-EA7325C54FED}"/>
              </a:ext>
            </a:extLst>
          </p:cNvPr>
          <p:cNvSpPr txBox="1"/>
          <p:nvPr/>
        </p:nvSpPr>
        <p:spPr>
          <a:xfrm>
            <a:off x="1867257" y="2879973"/>
            <a:ext cx="8267342" cy="1631216"/>
          </a:xfrm>
          <a:prstGeom prst="rect">
            <a:avLst/>
          </a:prstGeom>
          <a:noFill/>
        </p:spPr>
        <p:txBody>
          <a:bodyPr wrap="square" rtlCol="0">
            <a:spAutoFit/>
          </a:bodyPr>
          <a:lstStyle/>
          <a:p>
            <a:pPr algn="ctr"/>
            <a:r>
              <a:rPr lang="en-US" sz="2000" dirty="0">
                <a:latin typeface="Arial" panose="020B0604020202020204" pitchFamily="34" charset="0"/>
                <a:ea typeface="MS Mincho" panose="02020609040205080304" pitchFamily="49" charset="-128"/>
                <a:cs typeface="Times New Roman" panose="02020603050405020304" pitchFamily="18" charset="0"/>
              </a:rPr>
              <a:t>“Cancer is a health issue that most every family in our county has been impacted by; the population has seen first-hand its impact. </a:t>
            </a:r>
          </a:p>
          <a:p>
            <a:pPr algn="ctr"/>
            <a:r>
              <a:rPr lang="en-US" sz="2000" dirty="0">
                <a:latin typeface="Arial" panose="020B0604020202020204" pitchFamily="34" charset="0"/>
                <a:ea typeface="MS Mincho" panose="02020609040205080304" pitchFamily="49" charset="-128"/>
                <a:cs typeface="Times New Roman" panose="02020603050405020304" pitchFamily="18" charset="0"/>
              </a:rPr>
              <a:t>There is a lot of community effort and buy-in already well- established.”</a:t>
            </a:r>
            <a:br>
              <a:rPr lang="en-US" sz="2000" dirty="0">
                <a:latin typeface="Arial" panose="020B0604020202020204" pitchFamily="34" charset="0"/>
                <a:ea typeface="MS Mincho" panose="02020609040205080304" pitchFamily="49" charset="-128"/>
                <a:cs typeface="Times New Roman" panose="02020603050405020304" pitchFamily="18" charset="0"/>
              </a:rPr>
            </a:br>
            <a:endParaRPr lang="en-US" sz="2000"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2000" i="1" dirty="0">
                <a:latin typeface="Arial" panose="020B0604020202020204" pitchFamily="34" charset="0"/>
                <a:ea typeface="MS Mincho" panose="02020609040205080304" pitchFamily="49" charset="-128"/>
                <a:cs typeface="Times New Roman" panose="02020603050405020304" pitchFamily="18" charset="0"/>
              </a:rPr>
              <a:t>- Social Services Provider</a:t>
            </a:r>
            <a:endParaRPr lang="en-US" sz="2000" i="1" dirty="0"/>
          </a:p>
        </p:txBody>
      </p:sp>
    </p:spTree>
    <p:extLst>
      <p:ext uri="{BB962C8B-B14F-4D97-AF65-F5344CB8AC3E}">
        <p14:creationId xmlns:p14="http://schemas.microsoft.com/office/powerpoint/2010/main" val="1350951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527B-04B0-4E68-9784-B1E3EFA59AA7}"/>
              </a:ext>
            </a:extLst>
          </p:cNvPr>
          <p:cNvSpPr>
            <a:spLocks noGrp="1"/>
          </p:cNvSpPr>
          <p:nvPr>
            <p:ph type="title"/>
          </p:nvPr>
        </p:nvSpPr>
        <p:spPr>
          <a:xfrm>
            <a:off x="677334" y="609600"/>
            <a:ext cx="11057466" cy="1320800"/>
          </a:xfrm>
        </p:spPr>
        <p:txBody>
          <a:bodyPr/>
          <a:lstStyle/>
          <a:p>
            <a:r>
              <a:rPr lang="en-US" dirty="0"/>
              <a:t>Communicating “Story Data” Findings</a:t>
            </a:r>
          </a:p>
        </p:txBody>
      </p:sp>
      <p:sp>
        <p:nvSpPr>
          <p:cNvPr id="3" name="Content Placeholder 2">
            <a:extLst>
              <a:ext uri="{FF2B5EF4-FFF2-40B4-BE49-F238E27FC236}">
                <a16:creationId xmlns:a16="http://schemas.microsoft.com/office/drawing/2014/main" id="{D4AB8E0E-00E6-4015-96A1-4DF1CF2B66B0}"/>
              </a:ext>
            </a:extLst>
          </p:cNvPr>
          <p:cNvSpPr>
            <a:spLocks noGrp="1"/>
          </p:cNvSpPr>
          <p:nvPr>
            <p:ph sz="half" idx="1"/>
          </p:nvPr>
        </p:nvSpPr>
        <p:spPr>
          <a:xfrm>
            <a:off x="677334" y="1524000"/>
            <a:ext cx="7171266" cy="5181600"/>
          </a:xfrm>
        </p:spPr>
        <p:txBody>
          <a:bodyPr>
            <a:normAutofit lnSpcReduction="10000"/>
          </a:bodyPr>
          <a:lstStyle/>
          <a:p>
            <a:r>
              <a:rPr lang="en-US" sz="2000" dirty="0"/>
              <a:t>Prioritization</a:t>
            </a:r>
          </a:p>
          <a:p>
            <a:pPr lvl="1"/>
            <a:r>
              <a:rPr lang="en-US" sz="1800" dirty="0"/>
              <a:t>Handout:  Key Health Issue Data Summary</a:t>
            </a:r>
          </a:p>
          <a:p>
            <a:r>
              <a:rPr lang="en-US" sz="2000" dirty="0"/>
              <a:t>Community Health (Needs) Assessment</a:t>
            </a:r>
          </a:p>
          <a:p>
            <a:pPr lvl="1"/>
            <a:r>
              <a:rPr lang="en-US" sz="1800" dirty="0"/>
              <a:t>Presenting insights related to priority health issues</a:t>
            </a:r>
          </a:p>
          <a:p>
            <a:pPr lvl="1"/>
            <a:r>
              <a:rPr lang="en-US" sz="1800" dirty="0"/>
              <a:t>CHA Document </a:t>
            </a:r>
            <a:r>
              <a:rPr lang="en-US" dirty="0"/>
              <a:t>(e.g. Community assets) </a:t>
            </a:r>
          </a:p>
          <a:p>
            <a:r>
              <a:rPr lang="en-US" sz="2000" dirty="0"/>
              <a:t>Community Health Improvement Plan or Hospital Implementation Strategy</a:t>
            </a:r>
          </a:p>
          <a:p>
            <a:pPr lvl="1"/>
            <a:r>
              <a:rPr lang="en-US" sz="1800" dirty="0"/>
              <a:t>Story Behind the Curve</a:t>
            </a:r>
          </a:p>
          <a:p>
            <a:pPr lvl="1"/>
            <a:r>
              <a:rPr lang="en-US" sz="1800" dirty="0"/>
              <a:t>What Works Brainstorm -&gt;Strategic Directions</a:t>
            </a:r>
          </a:p>
          <a:p>
            <a:r>
              <a:rPr lang="en-US" sz="2000" dirty="0"/>
              <a:t>Program monitoring and improvement</a:t>
            </a:r>
          </a:p>
          <a:p>
            <a:pPr lvl="1"/>
            <a:r>
              <a:rPr lang="en-US" sz="1800" dirty="0"/>
              <a:t>Meeting feedback</a:t>
            </a:r>
          </a:p>
          <a:p>
            <a:pPr lvl="1"/>
            <a:r>
              <a:rPr lang="en-US" sz="1800" dirty="0"/>
              <a:t>Quality performance measures</a:t>
            </a:r>
          </a:p>
          <a:p>
            <a:pPr lvl="1"/>
            <a:r>
              <a:rPr lang="en-US" sz="1800" dirty="0"/>
              <a:t>Story Behind the Curve (from those most affected)</a:t>
            </a:r>
          </a:p>
          <a:p>
            <a:pPr marL="457200" lvl="1" indent="0">
              <a:buNone/>
            </a:pPr>
            <a:endParaRPr lang="en-US" sz="1800" dirty="0"/>
          </a:p>
        </p:txBody>
      </p:sp>
      <p:pic>
        <p:nvPicPr>
          <p:cNvPr id="5" name="Picture 4">
            <a:extLst>
              <a:ext uri="{FF2B5EF4-FFF2-40B4-BE49-F238E27FC236}">
                <a16:creationId xmlns:a16="http://schemas.microsoft.com/office/drawing/2014/main" id="{879A5F00-9F28-4E19-B9D5-F16E41F88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371600"/>
            <a:ext cx="5308910" cy="5155231"/>
          </a:xfrm>
          <a:prstGeom prst="rect">
            <a:avLst/>
          </a:prstGeom>
        </p:spPr>
      </p:pic>
    </p:spTree>
    <p:extLst>
      <p:ext uri="{BB962C8B-B14F-4D97-AF65-F5344CB8AC3E}">
        <p14:creationId xmlns:p14="http://schemas.microsoft.com/office/powerpoint/2010/main" val="721529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527B-04B0-4E68-9784-B1E3EFA59AA7}"/>
              </a:ext>
            </a:extLst>
          </p:cNvPr>
          <p:cNvSpPr>
            <a:spLocks noGrp="1"/>
          </p:cNvSpPr>
          <p:nvPr>
            <p:ph type="title"/>
          </p:nvPr>
        </p:nvSpPr>
        <p:spPr>
          <a:xfrm>
            <a:off x="677334" y="609600"/>
            <a:ext cx="11057466" cy="1320800"/>
          </a:xfrm>
        </p:spPr>
        <p:txBody>
          <a:bodyPr/>
          <a:lstStyle/>
          <a:p>
            <a:r>
              <a:rPr lang="en-US" dirty="0"/>
              <a:t>Ways to Communicate/Report “Story Data” Findings</a:t>
            </a:r>
          </a:p>
        </p:txBody>
      </p:sp>
      <p:sp>
        <p:nvSpPr>
          <p:cNvPr id="3" name="Content Placeholder 2">
            <a:extLst>
              <a:ext uri="{FF2B5EF4-FFF2-40B4-BE49-F238E27FC236}">
                <a16:creationId xmlns:a16="http://schemas.microsoft.com/office/drawing/2014/main" id="{D4AB8E0E-00E6-4015-96A1-4DF1CF2B66B0}"/>
              </a:ext>
            </a:extLst>
          </p:cNvPr>
          <p:cNvSpPr>
            <a:spLocks noGrp="1"/>
          </p:cNvSpPr>
          <p:nvPr>
            <p:ph sz="half" idx="1"/>
          </p:nvPr>
        </p:nvSpPr>
        <p:spPr>
          <a:xfrm>
            <a:off x="677334" y="2160588"/>
            <a:ext cx="5494866" cy="4240211"/>
          </a:xfrm>
        </p:spPr>
        <p:txBody>
          <a:bodyPr>
            <a:normAutofit/>
          </a:bodyPr>
          <a:lstStyle/>
          <a:p>
            <a:pPr marL="457200" lvl="1" indent="0">
              <a:buNone/>
            </a:pPr>
            <a:endParaRPr lang="en-US" sz="1800" dirty="0"/>
          </a:p>
        </p:txBody>
      </p:sp>
      <p:pic>
        <p:nvPicPr>
          <p:cNvPr id="4" name="Picture 3">
            <a:extLst>
              <a:ext uri="{FF2B5EF4-FFF2-40B4-BE49-F238E27FC236}">
                <a16:creationId xmlns:a16="http://schemas.microsoft.com/office/drawing/2014/main" id="{3A1F2351-FF36-4757-B64F-EC345111A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89" y="3159464"/>
            <a:ext cx="3810000" cy="2242457"/>
          </a:xfrm>
          <a:prstGeom prst="rect">
            <a:avLst/>
          </a:prstGeom>
        </p:spPr>
      </p:pic>
      <p:pic>
        <p:nvPicPr>
          <p:cNvPr id="6" name="Picture 5">
            <a:extLst>
              <a:ext uri="{FF2B5EF4-FFF2-40B4-BE49-F238E27FC236}">
                <a16:creationId xmlns:a16="http://schemas.microsoft.com/office/drawing/2014/main" id="{2E29EC19-6883-4448-A9F9-9B878C632456}"/>
              </a:ext>
            </a:extLst>
          </p:cNvPr>
          <p:cNvPicPr>
            <a:picLocks noChangeAspect="1"/>
          </p:cNvPicPr>
          <p:nvPr/>
        </p:nvPicPr>
        <p:blipFill rotWithShape="1">
          <a:blip r:embed="rId4"/>
          <a:srcRect l="51250" t="17672" r="29375" b="8165"/>
          <a:stretch/>
        </p:blipFill>
        <p:spPr>
          <a:xfrm>
            <a:off x="5460165" y="2621850"/>
            <a:ext cx="2209800" cy="2780071"/>
          </a:xfrm>
          <a:prstGeom prst="rect">
            <a:avLst/>
          </a:prstGeom>
          <a:effectLst>
            <a:outerShdw blurRad="50800" dist="38100" dir="8100000" algn="tr" rotWithShape="0">
              <a:prstClr val="black">
                <a:alpha val="40000"/>
              </a:prstClr>
            </a:outerShdw>
          </a:effectLst>
        </p:spPr>
      </p:pic>
      <p:pic>
        <p:nvPicPr>
          <p:cNvPr id="7" name="Picture 4">
            <a:extLst>
              <a:ext uri="{FF2B5EF4-FFF2-40B4-BE49-F238E27FC236}">
                <a16:creationId xmlns:a16="http://schemas.microsoft.com/office/drawing/2014/main" id="{52BC9B84-0478-4387-A92B-5356985156C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25478" y="2695162"/>
            <a:ext cx="1524298" cy="2735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1554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527B-04B0-4E68-9784-B1E3EFA59AA7}"/>
              </a:ext>
            </a:extLst>
          </p:cNvPr>
          <p:cNvSpPr>
            <a:spLocks noGrp="1"/>
          </p:cNvSpPr>
          <p:nvPr>
            <p:ph type="title"/>
          </p:nvPr>
        </p:nvSpPr>
        <p:spPr>
          <a:xfrm>
            <a:off x="677334" y="609600"/>
            <a:ext cx="10828866" cy="1320800"/>
          </a:xfrm>
        </p:spPr>
        <p:txBody>
          <a:bodyPr/>
          <a:lstStyle/>
          <a:p>
            <a:r>
              <a:rPr lang="en-US" dirty="0"/>
              <a:t>“Story Data” Reporting:  </a:t>
            </a:r>
            <a:br>
              <a:rPr lang="en-US" dirty="0"/>
            </a:br>
            <a:r>
              <a:rPr lang="en-US" dirty="0"/>
              <a:t>Best Practices &amp; Considerations</a:t>
            </a:r>
          </a:p>
        </p:txBody>
      </p:sp>
      <p:sp>
        <p:nvSpPr>
          <p:cNvPr id="3" name="Content Placeholder 2">
            <a:extLst>
              <a:ext uri="{FF2B5EF4-FFF2-40B4-BE49-F238E27FC236}">
                <a16:creationId xmlns:a16="http://schemas.microsoft.com/office/drawing/2014/main" id="{D4AB8E0E-00E6-4015-96A1-4DF1CF2B66B0}"/>
              </a:ext>
            </a:extLst>
          </p:cNvPr>
          <p:cNvSpPr>
            <a:spLocks noGrp="1"/>
          </p:cNvSpPr>
          <p:nvPr>
            <p:ph sz="half" idx="1"/>
          </p:nvPr>
        </p:nvSpPr>
        <p:spPr>
          <a:xfrm>
            <a:off x="677334" y="2160588"/>
            <a:ext cx="10828866" cy="4240211"/>
          </a:xfrm>
        </p:spPr>
        <p:txBody>
          <a:bodyPr>
            <a:normAutofit/>
          </a:bodyPr>
          <a:lstStyle/>
          <a:p>
            <a:r>
              <a:rPr lang="en-US" sz="2000" dirty="0"/>
              <a:t>Sources</a:t>
            </a:r>
          </a:p>
          <a:p>
            <a:pPr lvl="1"/>
            <a:r>
              <a:rPr lang="en-US" sz="1800" dirty="0"/>
              <a:t>Mention or report the source of data, while maintaining confidentiality</a:t>
            </a:r>
          </a:p>
          <a:p>
            <a:r>
              <a:rPr lang="en-US" sz="2000" dirty="0"/>
              <a:t>Data Definitions</a:t>
            </a:r>
          </a:p>
          <a:p>
            <a:pPr lvl="1"/>
            <a:r>
              <a:rPr lang="en-US" sz="1800" dirty="0"/>
              <a:t>Know the exact language of the focus group questions </a:t>
            </a:r>
          </a:p>
          <a:p>
            <a:r>
              <a:rPr lang="en-US" sz="2200" dirty="0"/>
              <a:t>Methods</a:t>
            </a:r>
          </a:p>
          <a:p>
            <a:pPr lvl="1"/>
            <a:r>
              <a:rPr lang="en-US" sz="1800" dirty="0"/>
              <a:t>Be prepared to discuss/describe the basic methodology of your data collection and analysis, and know where to direct people if they have further questions</a:t>
            </a:r>
          </a:p>
          <a:p>
            <a:r>
              <a:rPr lang="en-US" sz="2000" dirty="0"/>
              <a:t>Data Limitations</a:t>
            </a:r>
          </a:p>
          <a:p>
            <a:pPr lvl="1"/>
            <a:r>
              <a:rPr lang="en-US" sz="1800" dirty="0"/>
              <a:t>Be prepared to discuss the limitations of the data &amp; methodology</a:t>
            </a:r>
          </a:p>
          <a:p>
            <a:pPr lvl="2"/>
            <a:r>
              <a:rPr lang="en-US" sz="1600" dirty="0"/>
              <a:t>e.g. convenience sampling, small numbers, self-report</a:t>
            </a:r>
          </a:p>
        </p:txBody>
      </p:sp>
    </p:spTree>
    <p:extLst>
      <p:ext uri="{BB962C8B-B14F-4D97-AF65-F5344CB8AC3E}">
        <p14:creationId xmlns:p14="http://schemas.microsoft.com/office/powerpoint/2010/main" val="824764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527B-04B0-4E68-9784-B1E3EFA59AA7}"/>
              </a:ext>
            </a:extLst>
          </p:cNvPr>
          <p:cNvSpPr>
            <a:spLocks noGrp="1"/>
          </p:cNvSpPr>
          <p:nvPr>
            <p:ph type="title"/>
          </p:nvPr>
        </p:nvSpPr>
        <p:spPr>
          <a:xfrm>
            <a:off x="677334" y="609600"/>
            <a:ext cx="10828866" cy="1320800"/>
          </a:xfrm>
        </p:spPr>
        <p:txBody>
          <a:bodyPr/>
          <a:lstStyle/>
          <a:p>
            <a:r>
              <a:rPr lang="en-US" dirty="0"/>
              <a:t>“Story Data” Reporting:  </a:t>
            </a:r>
            <a:br>
              <a:rPr lang="en-US" dirty="0"/>
            </a:br>
            <a:r>
              <a:rPr lang="en-US" dirty="0"/>
              <a:t>Best Practices &amp; Considerations</a:t>
            </a:r>
          </a:p>
        </p:txBody>
      </p:sp>
      <p:sp>
        <p:nvSpPr>
          <p:cNvPr id="3" name="Content Placeholder 2">
            <a:extLst>
              <a:ext uri="{FF2B5EF4-FFF2-40B4-BE49-F238E27FC236}">
                <a16:creationId xmlns:a16="http://schemas.microsoft.com/office/drawing/2014/main" id="{D4AB8E0E-00E6-4015-96A1-4DF1CF2B66B0}"/>
              </a:ext>
            </a:extLst>
          </p:cNvPr>
          <p:cNvSpPr>
            <a:spLocks noGrp="1"/>
          </p:cNvSpPr>
          <p:nvPr>
            <p:ph sz="half" idx="1"/>
          </p:nvPr>
        </p:nvSpPr>
        <p:spPr>
          <a:xfrm>
            <a:off x="677334" y="2160588"/>
            <a:ext cx="10828866" cy="4240211"/>
          </a:xfrm>
        </p:spPr>
        <p:txBody>
          <a:bodyPr>
            <a:normAutofit/>
          </a:bodyPr>
          <a:lstStyle/>
          <a:p>
            <a:r>
              <a:rPr lang="en-US" sz="2000" dirty="0"/>
              <a:t>No personal identifiers or information </a:t>
            </a:r>
          </a:p>
          <a:p>
            <a:pPr lvl="1"/>
            <a:r>
              <a:rPr lang="en-US" sz="1800" dirty="0"/>
              <a:t>Think beyond the “typical”</a:t>
            </a:r>
          </a:p>
          <a:p>
            <a:r>
              <a:rPr lang="en-US" sz="2000" dirty="0"/>
              <a:t>Take care with quotes</a:t>
            </a:r>
          </a:p>
          <a:p>
            <a:pPr lvl="1"/>
            <a:r>
              <a:rPr lang="en-US" sz="1800" dirty="0"/>
              <a:t>Remove identifying content</a:t>
            </a:r>
          </a:p>
          <a:p>
            <a:pPr lvl="1"/>
            <a:r>
              <a:rPr lang="en-US" sz="1800" dirty="0"/>
              <a:t>Identify with “quotation marks”</a:t>
            </a:r>
          </a:p>
          <a:p>
            <a:pPr lvl="1"/>
            <a:r>
              <a:rPr lang="en-US" sz="1800" dirty="0"/>
              <a:t>Get permission to use quotes (even if anonymous)</a:t>
            </a:r>
          </a:p>
          <a:p>
            <a:pPr lvl="1"/>
            <a:r>
              <a:rPr lang="en-US" sz="1800" dirty="0"/>
              <a:t>Use quotes to support themes</a:t>
            </a:r>
          </a:p>
        </p:txBody>
      </p:sp>
    </p:spTree>
    <p:extLst>
      <p:ext uri="{BB962C8B-B14F-4D97-AF65-F5344CB8AC3E}">
        <p14:creationId xmlns:p14="http://schemas.microsoft.com/office/powerpoint/2010/main" val="1171743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454F-C596-4BCA-8D59-EEB3A80C616E}"/>
              </a:ext>
            </a:extLst>
          </p:cNvPr>
          <p:cNvSpPr>
            <a:spLocks noGrp="1"/>
          </p:cNvSpPr>
          <p:nvPr>
            <p:ph type="ctrTitle"/>
          </p:nvPr>
        </p:nvSpPr>
        <p:spPr/>
        <p:txBody>
          <a:bodyPr/>
          <a:lstStyle/>
          <a:p>
            <a:pPr algn="l"/>
            <a:r>
              <a:rPr lang="en-US" dirty="0"/>
              <a:t>Reflection</a:t>
            </a:r>
          </a:p>
        </p:txBody>
      </p:sp>
      <p:sp>
        <p:nvSpPr>
          <p:cNvPr id="3" name="Subtitle 2">
            <a:extLst>
              <a:ext uri="{FF2B5EF4-FFF2-40B4-BE49-F238E27FC236}">
                <a16:creationId xmlns:a16="http://schemas.microsoft.com/office/drawing/2014/main" id="{1B28EA81-88C1-4263-8C10-7D890FBCEF09}"/>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15561C1B-CB59-45AF-96A4-474B0F4ABCAC}"/>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2717074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527B-04B0-4E68-9784-B1E3EFA59AA7}"/>
              </a:ext>
            </a:extLst>
          </p:cNvPr>
          <p:cNvSpPr>
            <a:spLocks noGrp="1"/>
          </p:cNvSpPr>
          <p:nvPr>
            <p:ph type="title"/>
          </p:nvPr>
        </p:nvSpPr>
        <p:spPr>
          <a:xfrm>
            <a:off x="677334" y="609600"/>
            <a:ext cx="11057466" cy="1320800"/>
          </a:xfrm>
        </p:spPr>
        <p:txBody>
          <a:bodyPr/>
          <a:lstStyle/>
          <a:p>
            <a:r>
              <a:rPr lang="en-US" dirty="0"/>
              <a:t>Next Steps &amp; Wrap-Up</a:t>
            </a:r>
          </a:p>
        </p:txBody>
      </p:sp>
      <p:sp>
        <p:nvSpPr>
          <p:cNvPr id="3" name="Content Placeholder 2">
            <a:extLst>
              <a:ext uri="{FF2B5EF4-FFF2-40B4-BE49-F238E27FC236}">
                <a16:creationId xmlns:a16="http://schemas.microsoft.com/office/drawing/2014/main" id="{D4AB8E0E-00E6-4015-96A1-4DF1CF2B66B0}"/>
              </a:ext>
            </a:extLst>
          </p:cNvPr>
          <p:cNvSpPr>
            <a:spLocks noGrp="1"/>
          </p:cNvSpPr>
          <p:nvPr>
            <p:ph sz="half" idx="1"/>
          </p:nvPr>
        </p:nvSpPr>
        <p:spPr>
          <a:xfrm>
            <a:off x="677334" y="2160588"/>
            <a:ext cx="6028266" cy="4240211"/>
          </a:xfrm>
        </p:spPr>
        <p:txBody>
          <a:bodyPr>
            <a:normAutofit/>
          </a:bodyPr>
          <a:lstStyle/>
          <a:p>
            <a:r>
              <a:rPr lang="en-US" sz="2000" dirty="0"/>
              <a:t>Contact us for one-on-one process or communications support</a:t>
            </a:r>
          </a:p>
          <a:p>
            <a:r>
              <a:rPr lang="en-US" sz="2000" dirty="0"/>
              <a:t>Study Hall</a:t>
            </a:r>
          </a:p>
          <a:p>
            <a:pPr lvl="1"/>
            <a:r>
              <a:rPr lang="en-US" sz="1800" dirty="0"/>
              <a:t>Thursday, November 15, 10-2, location TBD</a:t>
            </a:r>
          </a:p>
          <a:p>
            <a:pPr lvl="1"/>
            <a:r>
              <a:rPr lang="en-US" sz="1800" dirty="0"/>
              <a:t>CHA template release &amp; support for “sense-making”</a:t>
            </a:r>
          </a:p>
          <a:p>
            <a:r>
              <a:rPr lang="en-US" sz="2000" dirty="0"/>
              <a:t>Getting to Results (RBA training)</a:t>
            </a:r>
          </a:p>
          <a:p>
            <a:pPr lvl="1"/>
            <a:r>
              <a:rPr lang="en-US" sz="1800" dirty="0"/>
              <a:t>January, TBD</a:t>
            </a:r>
          </a:p>
          <a:p>
            <a:pPr lvl="1"/>
            <a:r>
              <a:rPr lang="en-US" sz="1800" dirty="0"/>
              <a:t>Looking for location host</a:t>
            </a:r>
          </a:p>
          <a:p>
            <a:r>
              <a:rPr lang="en-US" sz="2000" dirty="0"/>
              <a:t>Exit Survey</a:t>
            </a:r>
          </a:p>
          <a:p>
            <a:pPr marL="457200" lvl="1" indent="0">
              <a:buNone/>
            </a:pPr>
            <a:endParaRPr lang="en-US" sz="1800" dirty="0"/>
          </a:p>
        </p:txBody>
      </p:sp>
    </p:spTree>
    <p:extLst>
      <p:ext uri="{BB962C8B-B14F-4D97-AF65-F5344CB8AC3E}">
        <p14:creationId xmlns:p14="http://schemas.microsoft.com/office/powerpoint/2010/main" val="243307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3915-094F-4B9E-8A8E-3CC506028BEC}"/>
              </a:ext>
            </a:extLst>
          </p:cNvPr>
          <p:cNvSpPr>
            <a:spLocks noGrp="1"/>
          </p:cNvSpPr>
          <p:nvPr>
            <p:ph type="title"/>
          </p:nvPr>
        </p:nvSpPr>
        <p:spPr>
          <a:xfrm>
            <a:off x="677333" y="609600"/>
            <a:ext cx="10853099" cy="1320800"/>
          </a:xfrm>
        </p:spPr>
        <p:txBody>
          <a:bodyPr/>
          <a:lstStyle/>
          <a:p>
            <a:r>
              <a:rPr lang="en-US" dirty="0"/>
              <a:t>Presenter Introductions</a:t>
            </a:r>
          </a:p>
        </p:txBody>
      </p:sp>
      <p:sp>
        <p:nvSpPr>
          <p:cNvPr id="4" name="Content Placeholder 3">
            <a:extLst>
              <a:ext uri="{FF2B5EF4-FFF2-40B4-BE49-F238E27FC236}">
                <a16:creationId xmlns:a16="http://schemas.microsoft.com/office/drawing/2014/main" id="{88AB135A-68A9-4CAD-834E-E34B91058A21}"/>
              </a:ext>
            </a:extLst>
          </p:cNvPr>
          <p:cNvSpPr>
            <a:spLocks noGrp="1"/>
          </p:cNvSpPr>
          <p:nvPr>
            <p:ph sz="half" idx="2"/>
          </p:nvPr>
        </p:nvSpPr>
        <p:spPr>
          <a:xfrm>
            <a:off x="4724399" y="1493679"/>
            <a:ext cx="6806033" cy="4441161"/>
          </a:xfrm>
        </p:spPr>
        <p:txBody>
          <a:bodyPr>
            <a:normAutofit fontScale="92500" lnSpcReduction="10000"/>
          </a:bodyPr>
          <a:lstStyle/>
          <a:p>
            <a:pPr marL="0" indent="0">
              <a:buNone/>
            </a:pPr>
            <a:r>
              <a:rPr lang="en-US" dirty="0">
                <a:solidFill>
                  <a:schemeClr val="tx1"/>
                </a:solidFill>
              </a:rPr>
              <a:t>Erin Braasch, MPH, RN</a:t>
            </a:r>
          </a:p>
          <a:p>
            <a:pPr marL="0" indent="0">
              <a:buNone/>
            </a:pPr>
            <a:r>
              <a:rPr lang="en-US" dirty="0">
                <a:solidFill>
                  <a:schemeClr val="tx1"/>
                </a:solidFill>
              </a:rPr>
              <a:t>Program Manager &amp; Improvement Specialist</a:t>
            </a:r>
          </a:p>
          <a:p>
            <a:pPr marL="0" indent="0">
              <a:buNone/>
            </a:pPr>
            <a:r>
              <a:rPr lang="en-US" dirty="0">
                <a:solidFill>
                  <a:schemeClr val="tx1"/>
                </a:solidFill>
                <a:hlinkClick r:id="rId3"/>
              </a:rPr>
              <a:t>Erin.Braasch@wnchn.org</a:t>
            </a:r>
            <a:r>
              <a:rPr lang="en-US" dirty="0">
                <a:solidFill>
                  <a:schemeClr val="tx1"/>
                </a:solidFill>
              </a:rPr>
              <a:t>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Rebecca Reeve, PhD. CHES</a:t>
            </a:r>
          </a:p>
          <a:p>
            <a:pPr marL="0" indent="0">
              <a:buNone/>
            </a:pPr>
            <a:r>
              <a:rPr lang="en-US" dirty="0">
                <a:solidFill>
                  <a:schemeClr val="tx1"/>
                </a:solidFill>
              </a:rPr>
              <a:t>Independent Consultant</a:t>
            </a:r>
          </a:p>
          <a:p>
            <a:pPr marL="0" indent="0">
              <a:buNone/>
            </a:pPr>
            <a:r>
              <a:rPr lang="en-US" dirty="0">
                <a:solidFill>
                  <a:schemeClr val="tx1"/>
                </a:solidFill>
                <a:hlinkClick r:id="rId4"/>
              </a:rPr>
              <a:t>rreeve@unca.edu</a:t>
            </a:r>
            <a:r>
              <a:rPr lang="en-US" dirty="0">
                <a:solidFill>
                  <a:schemeClr val="tx1"/>
                </a:solidFill>
              </a:rPr>
              <a:t> </a:t>
            </a:r>
          </a:p>
          <a:p>
            <a:pPr marL="0" indent="0">
              <a:buNone/>
            </a:pPr>
            <a:endParaRPr lang="en-US" dirty="0">
              <a:solidFill>
                <a:schemeClr val="tx1"/>
              </a:solidFill>
            </a:endParaRPr>
          </a:p>
          <a:p>
            <a:pPr marL="0" indent="0">
              <a:buNone/>
            </a:pPr>
            <a:r>
              <a:rPr lang="en-US" dirty="0">
                <a:solidFill>
                  <a:schemeClr val="tx1"/>
                </a:solidFill>
              </a:rPr>
              <a:t>Adrienne Ammerman, MA</a:t>
            </a:r>
          </a:p>
          <a:p>
            <a:pPr marL="0" indent="0">
              <a:buNone/>
            </a:pPr>
            <a:r>
              <a:rPr lang="en-US" dirty="0">
                <a:solidFill>
                  <a:schemeClr val="tx1"/>
                </a:solidFill>
              </a:rPr>
              <a:t>Communications &amp; Improvement Specialist</a:t>
            </a:r>
          </a:p>
          <a:p>
            <a:pPr marL="0" indent="0">
              <a:buNone/>
            </a:pPr>
            <a:r>
              <a:rPr lang="en-US" dirty="0">
                <a:solidFill>
                  <a:schemeClr val="tx1"/>
                </a:solidFill>
                <a:hlinkClick r:id="rId5"/>
              </a:rPr>
              <a:t>Adrienne.Ammerman@wnchn.org</a:t>
            </a:r>
            <a:r>
              <a:rPr lang="en-US" dirty="0">
                <a:solidFill>
                  <a:schemeClr val="tx1"/>
                </a:solidFill>
              </a:rPr>
              <a:t> </a:t>
            </a:r>
          </a:p>
        </p:txBody>
      </p:sp>
      <p:sp>
        <p:nvSpPr>
          <p:cNvPr id="5" name="Footer Placeholder 4">
            <a:extLst>
              <a:ext uri="{FF2B5EF4-FFF2-40B4-BE49-F238E27FC236}">
                <a16:creationId xmlns:a16="http://schemas.microsoft.com/office/drawing/2014/main" id="{3479E9D3-2DE2-4DB3-A3B5-383E1BE34743}"/>
              </a:ext>
            </a:extLst>
          </p:cNvPr>
          <p:cNvSpPr>
            <a:spLocks noGrp="1"/>
          </p:cNvSpPr>
          <p:nvPr>
            <p:ph type="ftr" sz="quarter" idx="11"/>
          </p:nvPr>
        </p:nvSpPr>
        <p:spPr/>
        <p:txBody>
          <a:bodyPr/>
          <a:lstStyle/>
          <a:p>
            <a:endParaRPr lang="en-US" dirty="0">
              <a:solidFill>
                <a:srgbClr val="4E5B6F"/>
              </a:solidFill>
            </a:endParaRPr>
          </a:p>
        </p:txBody>
      </p:sp>
      <p:pic>
        <p:nvPicPr>
          <p:cNvPr id="6" name="Content Placeholder 3" descr="F:\Administrative\Logos\WNCHN\WNCHN_Transparent_Logo.png">
            <a:extLst>
              <a:ext uri="{FF2B5EF4-FFF2-40B4-BE49-F238E27FC236}">
                <a16:creationId xmlns:a16="http://schemas.microsoft.com/office/drawing/2014/main" id="{18E341E6-BC47-4F8C-876C-303B5E8514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9806" y="1493679"/>
            <a:ext cx="2400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descr="F:\Administrative\Logos\WNCHN\WNCHN_Transparent_Logo.png">
            <a:extLst>
              <a:ext uri="{FF2B5EF4-FFF2-40B4-BE49-F238E27FC236}">
                <a16:creationId xmlns:a16="http://schemas.microsoft.com/office/drawing/2014/main" id="{22A03771-8D27-49E4-B862-FBDB16E29D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78699" y="4623724"/>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3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73B5-884F-4B8D-8DDE-2D3DD7D0AECF}"/>
              </a:ext>
            </a:extLst>
          </p:cNvPr>
          <p:cNvSpPr>
            <a:spLocks noGrp="1"/>
          </p:cNvSpPr>
          <p:nvPr>
            <p:ph type="ctrTitle"/>
          </p:nvPr>
        </p:nvSpPr>
        <p:spPr/>
        <p:txBody>
          <a:bodyPr/>
          <a:lstStyle/>
          <a:p>
            <a:pPr algn="l"/>
            <a:r>
              <a:rPr lang="en-US" dirty="0"/>
              <a:t>Brief Context</a:t>
            </a:r>
          </a:p>
        </p:txBody>
      </p:sp>
      <p:sp>
        <p:nvSpPr>
          <p:cNvPr id="3" name="Subtitle 2">
            <a:extLst>
              <a:ext uri="{FF2B5EF4-FFF2-40B4-BE49-F238E27FC236}">
                <a16:creationId xmlns:a16="http://schemas.microsoft.com/office/drawing/2014/main" id="{25C26003-DE2B-4CE0-AA98-F309F98CCB2A}"/>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AE3E71A1-F232-4D27-90AE-0B3FB3BAA64D}"/>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166373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87FD10C2-B1DB-499C-8CE9-A0626519CA98}"/>
              </a:ext>
            </a:extLst>
          </p:cNvPr>
          <p:cNvSpPr txBox="1">
            <a:spLocks/>
          </p:cNvSpPr>
          <p:nvPr/>
        </p:nvSpPr>
        <p:spPr>
          <a:xfrm>
            <a:off x="9448800" y="1014535"/>
            <a:ext cx="2420815" cy="3938465"/>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1200" dirty="0">
                <a:latin typeface="Segoe UI" panose="020B0502040204020203" pitchFamily="34" charset="0"/>
                <a:ea typeface="Segoe UI" panose="020B0502040204020203" pitchFamily="34" charset="0"/>
                <a:cs typeface="Segoe UI" panose="020B0502040204020203" pitchFamily="34" charset="0"/>
              </a:rPr>
              <a:t>This innovative regional effort is supported by financial and in-kind contributions from hospitals, public health agencies, and partners, and is housed and coordinated by </a:t>
            </a:r>
            <a:r>
              <a:rPr lang="en-US" sz="1200" b="1" dirty="0">
                <a:latin typeface="Segoe UI" panose="020B0502040204020203" pitchFamily="34" charset="0"/>
                <a:ea typeface="Segoe UI" panose="020B0502040204020203" pitchFamily="34" charset="0"/>
                <a:cs typeface="Segoe UI" panose="020B0502040204020203" pitchFamily="34" charset="0"/>
              </a:rPr>
              <a:t>WNC Health Network, Inc. </a:t>
            </a:r>
          </a:p>
          <a:p>
            <a:pPr marL="0" indent="0">
              <a:buNone/>
            </a:pPr>
            <a:r>
              <a:rPr lang="en-US" sz="1200" dirty="0">
                <a:latin typeface="Segoe UI" panose="020B0502040204020203" pitchFamily="34" charset="0"/>
                <a:ea typeface="Segoe UI" panose="020B0502040204020203" pitchFamily="34" charset="0"/>
                <a:cs typeface="Segoe UI" panose="020B0502040204020203" pitchFamily="34" charset="0"/>
              </a:rPr>
              <a:t>Current efforts to infuse </a:t>
            </a:r>
            <a:r>
              <a:rPr lang="en-US" sz="1200" b="1" dirty="0">
                <a:latin typeface="Segoe UI" panose="020B0502040204020203" pitchFamily="34" charset="0"/>
                <a:ea typeface="Segoe UI" panose="020B0502040204020203" pitchFamily="34" charset="0"/>
                <a:cs typeface="Segoe UI" panose="020B0502040204020203" pitchFamily="34" charset="0"/>
              </a:rPr>
              <a:t>Results-Based Accountability™ </a:t>
            </a:r>
            <a:r>
              <a:rPr lang="en-US" sz="1200" dirty="0">
                <a:latin typeface="Segoe UI" panose="020B0502040204020203" pitchFamily="34" charset="0"/>
                <a:ea typeface="Segoe UI" panose="020B0502040204020203" pitchFamily="34" charset="0"/>
                <a:cs typeface="Segoe UI" panose="020B0502040204020203" pitchFamily="34" charset="0"/>
              </a:rPr>
              <a:t>throughout this process are supported by a grant from The Duke Endowment.</a:t>
            </a:r>
          </a:p>
        </p:txBody>
      </p:sp>
      <p:sp>
        <p:nvSpPr>
          <p:cNvPr id="6" name="Content Placeholder 5">
            <a:extLst>
              <a:ext uri="{FF2B5EF4-FFF2-40B4-BE49-F238E27FC236}">
                <a16:creationId xmlns:a16="http://schemas.microsoft.com/office/drawing/2014/main" id="{720CB010-708A-4EE3-A591-EFC1F3C33FA4}"/>
              </a:ext>
            </a:extLst>
          </p:cNvPr>
          <p:cNvSpPr txBox="1">
            <a:spLocks/>
          </p:cNvSpPr>
          <p:nvPr/>
        </p:nvSpPr>
        <p:spPr>
          <a:xfrm>
            <a:off x="609600" y="4724400"/>
            <a:ext cx="9220200" cy="38798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DDFE8696-0C03-4952-91C3-DD3600D38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2888" y="1065822"/>
            <a:ext cx="2052638" cy="1368425"/>
          </a:xfrm>
          <a:prstGeom prst="rect">
            <a:avLst/>
          </a:prstGeom>
        </p:spPr>
      </p:pic>
      <p:pic>
        <p:nvPicPr>
          <p:cNvPr id="4" name="Picture 3" descr="A close up of a map&#10;&#10;Description generated with very high confidence">
            <a:extLst>
              <a:ext uri="{FF2B5EF4-FFF2-40B4-BE49-F238E27FC236}">
                <a16:creationId xmlns:a16="http://schemas.microsoft.com/office/drawing/2014/main" id="{2F0E3A20-2B1F-499A-9C4A-79BDB8673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54" y="368858"/>
            <a:ext cx="8056223" cy="6120284"/>
          </a:xfrm>
          <a:prstGeom prst="rect">
            <a:avLst/>
          </a:prstGeom>
        </p:spPr>
      </p:pic>
    </p:spTree>
    <p:extLst>
      <p:ext uri="{BB962C8B-B14F-4D97-AF65-F5344CB8AC3E}">
        <p14:creationId xmlns:p14="http://schemas.microsoft.com/office/powerpoint/2010/main" val="109861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066800" y="1437708"/>
            <a:ext cx="9982200" cy="3879850"/>
          </a:xfrm>
        </p:spPr>
        <p:txBody>
          <a:bodyPr>
            <a:noAutofit/>
          </a:bodyPr>
          <a:lstStyle/>
          <a:p>
            <a:pPr lvl="0"/>
            <a:r>
              <a:rPr lang="en-US" b="1" dirty="0">
                <a:latin typeface="Segoe UI" panose="020B0502040204020203" pitchFamily="34" charset="0"/>
                <a:ea typeface="Segoe UI" panose="020B0502040204020203" pitchFamily="34" charset="0"/>
                <a:cs typeface="Segoe UI" panose="020B0502040204020203" pitchFamily="34" charset="0"/>
              </a:rPr>
              <a:t>Enhances partnerships </a:t>
            </a:r>
            <a:r>
              <a:rPr lang="en-US" dirty="0">
                <a:latin typeface="Segoe UI" panose="020B0502040204020203" pitchFamily="34" charset="0"/>
                <a:ea typeface="Segoe UI" panose="020B0502040204020203" pitchFamily="34" charset="0"/>
                <a:cs typeface="Segoe UI" panose="020B0502040204020203" pitchFamily="34" charset="0"/>
              </a:rPr>
              <a:t>between hospitals and health departments </a:t>
            </a:r>
          </a:p>
          <a:p>
            <a:pPr lvl="0"/>
            <a:r>
              <a:rPr lang="en-US" b="1" dirty="0">
                <a:latin typeface="Segoe UI" panose="020B0502040204020203" pitchFamily="34" charset="0"/>
                <a:ea typeface="Segoe UI" panose="020B0502040204020203" pitchFamily="34" charset="0"/>
                <a:cs typeface="Segoe UI" panose="020B0502040204020203" pitchFamily="34" charset="0"/>
              </a:rPr>
              <a:t>Improves efficiency, quality, and standardization </a:t>
            </a:r>
            <a:r>
              <a:rPr lang="en-US" dirty="0">
                <a:latin typeface="Segoe UI" panose="020B0502040204020203" pitchFamily="34" charset="0"/>
                <a:ea typeface="Segoe UI" panose="020B0502040204020203" pitchFamily="34" charset="0"/>
                <a:cs typeface="Segoe UI" panose="020B0502040204020203" pitchFamily="34" charset="0"/>
              </a:rPr>
              <a:t>of community health assessment data collection and reporting (all reporting) </a:t>
            </a:r>
          </a:p>
          <a:p>
            <a:pPr lvl="0"/>
            <a:r>
              <a:rPr lang="en-US" b="1" dirty="0">
                <a:latin typeface="Segoe UI" panose="020B0502040204020203" pitchFamily="34" charset="0"/>
                <a:ea typeface="Segoe UI" panose="020B0502040204020203" pitchFamily="34" charset="0"/>
                <a:cs typeface="Segoe UI" panose="020B0502040204020203" pitchFamily="34" charset="0"/>
              </a:rPr>
              <a:t>Encourages strategic investment </a:t>
            </a:r>
            <a:r>
              <a:rPr lang="en-US" dirty="0">
                <a:latin typeface="Segoe UI" panose="020B0502040204020203" pitchFamily="34" charset="0"/>
                <a:ea typeface="Segoe UI" panose="020B0502040204020203" pitchFamily="34" charset="0"/>
                <a:cs typeface="Segoe UI" panose="020B0502040204020203" pitchFamily="34" charset="0"/>
              </a:rPr>
              <a:t>of community resources to address priority health issues</a:t>
            </a:r>
          </a:p>
          <a:p>
            <a:pPr lvl="0"/>
            <a:r>
              <a:rPr lang="en-US" b="1" dirty="0">
                <a:latin typeface="Segoe UI" panose="020B0502040204020203" pitchFamily="34" charset="0"/>
                <a:ea typeface="Segoe UI" panose="020B0502040204020203" pitchFamily="34" charset="0"/>
                <a:cs typeface="Segoe UI" panose="020B0502040204020203" pitchFamily="34" charset="0"/>
              </a:rPr>
              <a:t>Impacts health </a:t>
            </a:r>
            <a:r>
              <a:rPr lang="en-US" dirty="0">
                <a:latin typeface="Segoe UI" panose="020B0502040204020203" pitchFamily="34" charset="0"/>
                <a:ea typeface="Segoe UI" panose="020B0502040204020203" pitchFamily="34" charset="0"/>
                <a:cs typeface="Segoe UI" panose="020B0502040204020203" pitchFamily="34" charset="0"/>
              </a:rPr>
              <a:t>through catalyzing and coordinating action among existing and new assets and initiatives to address priority health needs</a:t>
            </a:r>
          </a:p>
          <a:p>
            <a:pPr lvl="0"/>
            <a:r>
              <a:rPr lang="en-US" b="1" dirty="0">
                <a:latin typeface="Segoe UI" panose="020B0502040204020203" pitchFamily="34" charset="0"/>
                <a:ea typeface="Segoe UI" panose="020B0502040204020203" pitchFamily="34" charset="0"/>
                <a:cs typeface="Segoe UI" panose="020B0502040204020203" pitchFamily="34" charset="0"/>
              </a:rPr>
              <a:t>Monitors results </a:t>
            </a:r>
            <a:r>
              <a:rPr lang="en-US" dirty="0">
                <a:latin typeface="Segoe UI" panose="020B0502040204020203" pitchFamily="34" charset="0"/>
                <a:ea typeface="Segoe UI" panose="020B0502040204020203" pitchFamily="34" charset="0"/>
                <a:cs typeface="Segoe UI" panose="020B0502040204020203" pitchFamily="34" charset="0"/>
              </a:rPr>
              <a:t>to improve process, quality, and outcomes </a:t>
            </a:r>
          </a:p>
          <a:p>
            <a:pPr lvl="0"/>
            <a:r>
              <a:rPr lang="en-US" b="1" dirty="0">
                <a:latin typeface="Segoe UI" panose="020B0502040204020203" pitchFamily="34" charset="0"/>
                <a:ea typeface="Segoe UI" panose="020B0502040204020203" pitchFamily="34" charset="0"/>
                <a:cs typeface="Segoe UI" panose="020B0502040204020203" pitchFamily="34" charset="0"/>
              </a:rPr>
              <a:t>Promotes accountability </a:t>
            </a:r>
            <a:r>
              <a:rPr lang="en-US" dirty="0">
                <a:latin typeface="Segoe UI" panose="020B0502040204020203" pitchFamily="34" charset="0"/>
                <a:ea typeface="Segoe UI" panose="020B0502040204020203" pitchFamily="34" charset="0"/>
                <a:cs typeface="Segoe UI" panose="020B0502040204020203" pitchFamily="34" charset="0"/>
              </a:rPr>
              <a:t>of hospitals and health departments through meeting community health improvement requirements at state and national level </a:t>
            </a:r>
          </a:p>
        </p:txBody>
      </p:sp>
      <p:sp>
        <p:nvSpPr>
          <p:cNvPr id="7" name="Text Placeholder 6"/>
          <p:cNvSpPr>
            <a:spLocks noGrp="1"/>
          </p:cNvSpPr>
          <p:nvPr>
            <p:ph type="body" sz="half" idx="4294967295"/>
          </p:nvPr>
        </p:nvSpPr>
        <p:spPr>
          <a:xfrm>
            <a:off x="1066799" y="4903221"/>
            <a:ext cx="10439401" cy="414337"/>
          </a:xfrm>
        </p:spPr>
        <p:txBody>
          <a:bodyPr>
            <a:noAutofit/>
          </a:bodyPr>
          <a:lstStyle/>
          <a:p>
            <a:pPr marL="0" indent="0">
              <a:buNone/>
            </a:pPr>
            <a:r>
              <a:rPr lang="en-US" sz="1800" i="1" dirty="0">
                <a:latin typeface="Segoe UI" panose="020B0502040204020203" pitchFamily="34" charset="0"/>
                <a:ea typeface="Segoe UI" panose="020B0502040204020203" pitchFamily="34" charset="0"/>
                <a:cs typeface="Segoe UI" panose="020B0502040204020203" pitchFamily="34" charset="0"/>
              </a:rPr>
              <a:t>with a vision of improving health for all of western North Carolina - Coordinated by WNC Health Network, Inc. </a:t>
            </a:r>
          </a:p>
        </p:txBody>
      </p:sp>
      <p:pic>
        <p:nvPicPr>
          <p:cNvPr id="8" name="Picture 2"/>
          <p:cNvPicPr>
            <a:picLocks noChangeAspect="1" noChangeArrowheads="1"/>
          </p:cNvPicPr>
          <p:nvPr/>
        </p:nvPicPr>
        <p:blipFill>
          <a:blip r:embed="rId3" cstate="print"/>
          <a:srcRect t="25000" b="25000"/>
          <a:stretch>
            <a:fillRect/>
          </a:stretch>
        </p:blipFill>
        <p:spPr bwMode="auto">
          <a:xfrm>
            <a:off x="533400" y="233934"/>
            <a:ext cx="4343400" cy="625920"/>
          </a:xfrm>
          <a:prstGeom prst="rect">
            <a:avLst/>
          </a:prstGeom>
          <a:noFill/>
          <a:ln w="9525">
            <a:noFill/>
            <a:miter lim="800000"/>
            <a:headEnd/>
            <a:tailEnd/>
          </a:ln>
          <a:effectLst/>
        </p:spPr>
      </p:pic>
    </p:spTree>
    <p:extLst>
      <p:ext uri="{BB962C8B-B14F-4D97-AF65-F5344CB8AC3E}">
        <p14:creationId xmlns:p14="http://schemas.microsoft.com/office/powerpoint/2010/main" val="163233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684D-4353-4FE8-A7EF-069B393E4586}"/>
              </a:ext>
            </a:extLst>
          </p:cNvPr>
          <p:cNvSpPr>
            <a:spLocks noGrp="1"/>
          </p:cNvSpPr>
          <p:nvPr>
            <p:ph type="ctrTitle"/>
          </p:nvPr>
        </p:nvSpPr>
        <p:spPr>
          <a:xfrm>
            <a:off x="533400" y="2404534"/>
            <a:ext cx="9067800" cy="1646302"/>
          </a:xfrm>
        </p:spPr>
        <p:txBody>
          <a:bodyPr/>
          <a:lstStyle/>
          <a:p>
            <a:pPr algn="l"/>
            <a:r>
              <a:rPr lang="en-US" dirty="0"/>
              <a:t>Context: Making Sense of Story Data</a:t>
            </a:r>
          </a:p>
        </p:txBody>
      </p:sp>
      <p:sp>
        <p:nvSpPr>
          <p:cNvPr id="3" name="Subtitle 2">
            <a:extLst>
              <a:ext uri="{FF2B5EF4-FFF2-40B4-BE49-F238E27FC236}">
                <a16:creationId xmlns:a16="http://schemas.microsoft.com/office/drawing/2014/main" id="{C161E6C2-BE64-47A3-868B-C78659DAC3E2}"/>
              </a:ext>
            </a:extLst>
          </p:cNvPr>
          <p:cNvSpPr>
            <a:spLocks noGrp="1"/>
          </p:cNvSpPr>
          <p:nvPr>
            <p:ph type="subTitle" idx="1"/>
          </p:nvPr>
        </p:nvSpPr>
        <p:spPr/>
        <p:txBody>
          <a:bodyPr/>
          <a:lstStyle/>
          <a:p>
            <a:pPr algn="l"/>
            <a:r>
              <a:rPr lang="en-US" dirty="0"/>
              <a:t>Sharing experiences in planning and/or conducting Listening Sessions</a:t>
            </a:r>
          </a:p>
        </p:txBody>
      </p:sp>
      <p:sp>
        <p:nvSpPr>
          <p:cNvPr id="4" name="Footer Placeholder 3">
            <a:extLst>
              <a:ext uri="{FF2B5EF4-FFF2-40B4-BE49-F238E27FC236}">
                <a16:creationId xmlns:a16="http://schemas.microsoft.com/office/drawing/2014/main" id="{4F401412-EEC3-405D-83AC-41D0E399B062}"/>
              </a:ext>
            </a:extLst>
          </p:cNvPr>
          <p:cNvSpPr>
            <a:spLocks noGrp="1"/>
          </p:cNvSpPr>
          <p:nvPr>
            <p:ph type="ftr" sz="quarter" idx="11"/>
          </p:nvPr>
        </p:nvSpPr>
        <p:spPr/>
        <p:txBody>
          <a:bodyPr/>
          <a:lstStyle/>
          <a:p>
            <a:endParaRPr lang="en-US" dirty="0">
              <a:solidFill>
                <a:srgbClr val="4E5B6F"/>
              </a:solidFill>
            </a:endParaRPr>
          </a:p>
        </p:txBody>
      </p:sp>
    </p:spTree>
    <p:extLst>
      <p:ext uri="{BB962C8B-B14F-4D97-AF65-F5344CB8AC3E}">
        <p14:creationId xmlns:p14="http://schemas.microsoft.com/office/powerpoint/2010/main" val="423070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5950A078-BFF6-4CCB-BC19-EF2D5437CD39}"/>
              </a:ext>
            </a:extLst>
          </p:cNvPr>
          <p:cNvSpPr txBox="1"/>
          <p:nvPr/>
        </p:nvSpPr>
        <p:spPr>
          <a:xfrm>
            <a:off x="177465" y="126452"/>
            <a:ext cx="320040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57BA46"/>
                </a:solidFill>
                <a:latin typeface="Segoe UI Semibold"/>
                <a:ea typeface="+mj-ea"/>
                <a:cs typeface="+mj-cs"/>
              </a:rPr>
              <a:t>Community Health Improvement Process</a:t>
            </a:r>
            <a:endParaRPr kumimoji="0" lang="en-US" sz="3200" b="0" i="0" u="none" strike="noStrike" kern="1200" cap="none" spc="0" normalizeH="0" baseline="0" noProof="0" dirty="0">
              <a:ln>
                <a:noFill/>
              </a:ln>
              <a:solidFill>
                <a:srgbClr val="8CC63F"/>
              </a:solidFill>
              <a:effectLst/>
              <a:uLnTx/>
              <a:uFillTx/>
              <a:latin typeface="Segoe UI" panose="020B0502040204020203" pitchFamily="34" charset="0"/>
              <a:ea typeface="+mn-ea"/>
              <a:cs typeface="Segoe UI" panose="020B0502040204020203" pitchFamily="34" charset="0"/>
            </a:endParaRPr>
          </a:p>
        </p:txBody>
      </p:sp>
      <p:grpSp>
        <p:nvGrpSpPr>
          <p:cNvPr id="2" name="Group 1">
            <a:extLst>
              <a:ext uri="{FF2B5EF4-FFF2-40B4-BE49-F238E27FC236}">
                <a16:creationId xmlns:a16="http://schemas.microsoft.com/office/drawing/2014/main" id="{3F7A2D29-B7F1-48C6-8E3B-CE7CC313AD67}"/>
              </a:ext>
            </a:extLst>
          </p:cNvPr>
          <p:cNvGrpSpPr/>
          <p:nvPr/>
        </p:nvGrpSpPr>
        <p:grpSpPr>
          <a:xfrm>
            <a:off x="3222389" y="381000"/>
            <a:ext cx="5845411" cy="5839848"/>
            <a:chOff x="3222389" y="381000"/>
            <a:chExt cx="5845411" cy="5839848"/>
          </a:xfrm>
        </p:grpSpPr>
        <p:pic>
          <p:nvPicPr>
            <p:cNvPr id="58" name="Picture 57">
              <a:extLst>
                <a:ext uri="{FF2B5EF4-FFF2-40B4-BE49-F238E27FC236}">
                  <a16:creationId xmlns:a16="http://schemas.microsoft.com/office/drawing/2014/main" id="{554EB9BC-2BAD-464A-AF9A-5C1946938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2389" y="381000"/>
              <a:ext cx="5845411" cy="5839848"/>
            </a:xfrm>
            <a:prstGeom prst="rect">
              <a:avLst/>
            </a:prstGeom>
          </p:spPr>
        </p:pic>
        <p:sp>
          <p:nvSpPr>
            <p:cNvPr id="64" name="TextBox 63">
              <a:extLst>
                <a:ext uri="{FF2B5EF4-FFF2-40B4-BE49-F238E27FC236}">
                  <a16:creationId xmlns:a16="http://schemas.microsoft.com/office/drawing/2014/main" id="{ED4829AA-5BC3-4DCF-A96C-3609838FD528}"/>
                </a:ext>
              </a:extLst>
            </p:cNvPr>
            <p:cNvSpPr txBox="1"/>
            <p:nvPr/>
          </p:nvSpPr>
          <p:spPr>
            <a:xfrm>
              <a:off x="7381228" y="1841932"/>
              <a:ext cx="125861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1</a:t>
              </a:r>
              <a:br>
                <a:rPr kumimoji="0" lang="en-US" sz="16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1" u="none" strike="noStrike" kern="1200" cap="none" spc="0" normalizeH="0" baseline="0" noProof="0" dirty="0">
                  <a:ln>
                    <a:noFill/>
                  </a:ln>
                  <a:solidFill>
                    <a:srgbClr val="4F81BD">
                      <a:lumMod val="75000"/>
                    </a:srgbClr>
                  </a:solidFill>
                  <a:effectLst/>
                  <a:uLnTx/>
                  <a:uFillTx/>
                  <a:latin typeface="Segoe UI" panose="020B0502040204020203" pitchFamily="34" charset="0"/>
                  <a:ea typeface="+mn-ea"/>
                  <a:cs typeface="Segoe UI" panose="020B0502040204020203" pitchFamily="34" charset="0"/>
                </a:rPr>
                <a:t>Jan. 2018 – Mar. 2019</a:t>
              </a:r>
            </a:p>
          </p:txBody>
        </p:sp>
        <p:sp>
          <p:nvSpPr>
            <p:cNvPr id="4" name="Oval 3">
              <a:extLst>
                <a:ext uri="{FF2B5EF4-FFF2-40B4-BE49-F238E27FC236}">
                  <a16:creationId xmlns:a16="http://schemas.microsoft.com/office/drawing/2014/main" id="{EA2398F6-0412-43C4-B912-AAF6E2368C5D}"/>
                </a:ext>
              </a:extLst>
            </p:cNvPr>
            <p:cNvSpPr/>
            <p:nvPr/>
          </p:nvSpPr>
          <p:spPr>
            <a:xfrm>
              <a:off x="5245175" y="2386524"/>
              <a:ext cx="1828800" cy="1828800"/>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F3B43C71-3AF8-4E70-A6E8-BB56404FD431}"/>
                </a:ext>
              </a:extLst>
            </p:cNvPr>
            <p:cNvGrpSpPr/>
            <p:nvPr/>
          </p:nvGrpSpPr>
          <p:grpSpPr>
            <a:xfrm rot="3939624">
              <a:off x="7060513" y="3521037"/>
              <a:ext cx="331725" cy="327233"/>
              <a:chOff x="6720547" y="2493606"/>
              <a:chExt cx="331725" cy="327233"/>
            </a:xfrm>
          </p:grpSpPr>
          <p:sp>
            <p:nvSpPr>
              <p:cNvPr id="34" name="Arrow: Chevron 33">
                <a:extLst>
                  <a:ext uri="{FF2B5EF4-FFF2-40B4-BE49-F238E27FC236}">
                    <a16:creationId xmlns:a16="http://schemas.microsoft.com/office/drawing/2014/main" id="{A7033238-8E1B-4DFB-A80E-ABC29FB0A275}"/>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Arrow: Chevron 34">
                <a:extLst>
                  <a:ext uri="{FF2B5EF4-FFF2-40B4-BE49-F238E27FC236}">
                    <a16:creationId xmlns:a16="http://schemas.microsoft.com/office/drawing/2014/main" id="{06AA1E95-E9BB-414B-8B84-5151B4885881}"/>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27755F3E-1912-4F55-8ED2-034141F13D28}"/>
                </a:ext>
              </a:extLst>
            </p:cNvPr>
            <p:cNvGrpSpPr/>
            <p:nvPr/>
          </p:nvGrpSpPr>
          <p:grpSpPr>
            <a:xfrm rot="5680550">
              <a:off x="6676448" y="3982578"/>
              <a:ext cx="331725" cy="327233"/>
              <a:chOff x="6720547" y="2493606"/>
              <a:chExt cx="331725" cy="327233"/>
            </a:xfrm>
          </p:grpSpPr>
          <p:sp>
            <p:nvSpPr>
              <p:cNvPr id="37" name="Arrow: Chevron 36">
                <a:extLst>
                  <a:ext uri="{FF2B5EF4-FFF2-40B4-BE49-F238E27FC236}">
                    <a16:creationId xmlns:a16="http://schemas.microsoft.com/office/drawing/2014/main" id="{2EEDB1BB-0D59-4640-B508-73575AA54DB6}"/>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Arrow: Chevron 37">
                <a:extLst>
                  <a:ext uri="{FF2B5EF4-FFF2-40B4-BE49-F238E27FC236}">
                    <a16:creationId xmlns:a16="http://schemas.microsoft.com/office/drawing/2014/main" id="{3750F583-1996-4D87-8439-479206985C0E}"/>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38">
              <a:extLst>
                <a:ext uri="{FF2B5EF4-FFF2-40B4-BE49-F238E27FC236}">
                  <a16:creationId xmlns:a16="http://schemas.microsoft.com/office/drawing/2014/main" id="{D4AD65DD-6307-4FCE-824C-181B465FB555}"/>
                </a:ext>
              </a:extLst>
            </p:cNvPr>
            <p:cNvGrpSpPr/>
            <p:nvPr/>
          </p:nvGrpSpPr>
          <p:grpSpPr>
            <a:xfrm rot="8186878">
              <a:off x="6023494" y="4242575"/>
              <a:ext cx="331725" cy="327233"/>
              <a:chOff x="6720547" y="2493606"/>
              <a:chExt cx="331725" cy="327233"/>
            </a:xfrm>
          </p:grpSpPr>
          <p:sp>
            <p:nvSpPr>
              <p:cNvPr id="40" name="Arrow: Chevron 39">
                <a:extLst>
                  <a:ext uri="{FF2B5EF4-FFF2-40B4-BE49-F238E27FC236}">
                    <a16:creationId xmlns:a16="http://schemas.microsoft.com/office/drawing/2014/main" id="{79C53D9A-D755-4A7B-9D28-303FED5D8181}"/>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Arrow: Chevron 40">
                <a:extLst>
                  <a:ext uri="{FF2B5EF4-FFF2-40B4-BE49-F238E27FC236}">
                    <a16:creationId xmlns:a16="http://schemas.microsoft.com/office/drawing/2014/main" id="{A396D2F2-236B-4BDB-A74B-451E1DD70E39}"/>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B0F5688B-19D6-48D5-8D1B-C776D3493A39}"/>
                </a:ext>
              </a:extLst>
            </p:cNvPr>
            <p:cNvGrpSpPr/>
            <p:nvPr/>
          </p:nvGrpSpPr>
          <p:grpSpPr>
            <a:xfrm rot="10800000">
              <a:off x="5294450" y="3979936"/>
              <a:ext cx="331725" cy="327233"/>
              <a:chOff x="6720547" y="2493606"/>
              <a:chExt cx="331725" cy="327233"/>
            </a:xfrm>
          </p:grpSpPr>
          <p:sp>
            <p:nvSpPr>
              <p:cNvPr id="43" name="Arrow: Chevron 42">
                <a:extLst>
                  <a:ext uri="{FF2B5EF4-FFF2-40B4-BE49-F238E27FC236}">
                    <a16:creationId xmlns:a16="http://schemas.microsoft.com/office/drawing/2014/main" id="{4CB07A68-D4E2-4208-86CC-D7983604EDF2}"/>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Arrow: Chevron 43">
                <a:extLst>
                  <a:ext uri="{FF2B5EF4-FFF2-40B4-BE49-F238E27FC236}">
                    <a16:creationId xmlns:a16="http://schemas.microsoft.com/office/drawing/2014/main" id="{9B84EAB0-8D56-48FC-B8B3-3003A23989FC}"/>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621CD235-6234-4360-B190-A7EAAC3E86CF}"/>
                </a:ext>
              </a:extLst>
            </p:cNvPr>
            <p:cNvGrpSpPr/>
            <p:nvPr/>
          </p:nvGrpSpPr>
          <p:grpSpPr>
            <a:xfrm rot="12907832">
              <a:off x="4919268" y="3483618"/>
              <a:ext cx="331725" cy="327233"/>
              <a:chOff x="6720547" y="2493606"/>
              <a:chExt cx="331725" cy="327233"/>
            </a:xfrm>
          </p:grpSpPr>
          <p:sp>
            <p:nvSpPr>
              <p:cNvPr id="46" name="Arrow: Chevron 45">
                <a:extLst>
                  <a:ext uri="{FF2B5EF4-FFF2-40B4-BE49-F238E27FC236}">
                    <a16:creationId xmlns:a16="http://schemas.microsoft.com/office/drawing/2014/main" id="{16139448-9865-45A8-8560-BE0FBBF2268E}"/>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Arrow: Chevron 46">
                <a:extLst>
                  <a:ext uri="{FF2B5EF4-FFF2-40B4-BE49-F238E27FC236}">
                    <a16:creationId xmlns:a16="http://schemas.microsoft.com/office/drawing/2014/main" id="{CD32B87F-9F8A-437F-A06B-C6367BF6FA0F}"/>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id="{8BDFB340-0D5C-454C-BB16-EE0F75EF9729}"/>
                </a:ext>
              </a:extLst>
            </p:cNvPr>
            <p:cNvSpPr txBox="1"/>
            <p:nvPr/>
          </p:nvSpPr>
          <p:spPr>
            <a:xfrm>
              <a:off x="5403653" y="2805161"/>
              <a:ext cx="1510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Continuous Action &amp; </a:t>
              </a:r>
              <a:b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Ongoing Evaluation</a:t>
              </a:r>
            </a:p>
          </p:txBody>
        </p:sp>
        <p:cxnSp>
          <p:nvCxnSpPr>
            <p:cNvPr id="3" name="Straight Arrow Connector 2">
              <a:extLst>
                <a:ext uri="{FF2B5EF4-FFF2-40B4-BE49-F238E27FC236}">
                  <a16:creationId xmlns:a16="http://schemas.microsoft.com/office/drawing/2014/main" id="{70611983-DF09-4D18-8672-81A5B815FDE5}"/>
                </a:ext>
              </a:extLst>
            </p:cNvPr>
            <p:cNvCxnSpPr>
              <a:cxnSpLocks/>
            </p:cNvCxnSpPr>
            <p:nvPr/>
          </p:nvCxnSpPr>
          <p:spPr>
            <a:xfrm flipV="1">
              <a:off x="6153938" y="2475880"/>
              <a:ext cx="920" cy="22947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85E5F0-4375-4800-B551-A1B4FC1C7296}"/>
                </a:ext>
              </a:extLst>
            </p:cNvPr>
            <p:cNvCxnSpPr>
              <a:cxnSpLocks/>
            </p:cNvCxnSpPr>
            <p:nvPr/>
          </p:nvCxnSpPr>
          <p:spPr>
            <a:xfrm flipH="1">
              <a:off x="5370418" y="3281180"/>
              <a:ext cx="255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3DF83AE-B790-4D8D-ACCC-27E4AD35FB8A}"/>
                </a:ext>
              </a:extLst>
            </p:cNvPr>
            <p:cNvCxnSpPr>
              <a:cxnSpLocks/>
              <a:endCxn id="23" idx="3"/>
            </p:cNvCxnSpPr>
            <p:nvPr/>
          </p:nvCxnSpPr>
          <p:spPr>
            <a:xfrm>
              <a:off x="6602351" y="3282215"/>
              <a:ext cx="311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BC7803B-E5E8-4C6B-929B-2648AF788AC5}"/>
                </a:ext>
              </a:extLst>
            </p:cNvPr>
            <p:cNvCxnSpPr>
              <a:cxnSpLocks/>
            </p:cNvCxnSpPr>
            <p:nvPr/>
          </p:nvCxnSpPr>
          <p:spPr>
            <a:xfrm rot="10800000" flipV="1">
              <a:off x="6156824" y="3853614"/>
              <a:ext cx="920" cy="22947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B34EDF88-4364-4AED-A566-4BA8453A5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109" y="2140266"/>
              <a:ext cx="2438400" cy="1242276"/>
            </a:xfrm>
            <a:prstGeom prst="rect">
              <a:avLst/>
            </a:prstGeom>
          </p:spPr>
        </p:pic>
        <p:sp>
          <p:nvSpPr>
            <p:cNvPr id="53" name="TextBox 52">
              <a:extLst>
                <a:ext uri="{FF2B5EF4-FFF2-40B4-BE49-F238E27FC236}">
                  <a16:creationId xmlns:a16="http://schemas.microsoft.com/office/drawing/2014/main" id="{03D166ED-A5E0-4951-A5B6-CBA4937522E9}"/>
                </a:ext>
              </a:extLst>
            </p:cNvPr>
            <p:cNvSpPr txBox="1"/>
            <p:nvPr/>
          </p:nvSpPr>
          <p:spPr>
            <a:xfrm>
              <a:off x="4835211" y="641992"/>
              <a:ext cx="1676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Collect &amp; Analyze Community Data</a:t>
              </a:r>
            </a:p>
          </p:txBody>
        </p:sp>
        <p:sp>
          <p:nvSpPr>
            <p:cNvPr id="54" name="TextBox 53">
              <a:extLst>
                <a:ext uri="{FF2B5EF4-FFF2-40B4-BE49-F238E27FC236}">
                  <a16:creationId xmlns:a16="http://schemas.microsoft.com/office/drawing/2014/main" id="{331992F6-0E4B-45E1-A5DD-C76ABBBD265C}"/>
                </a:ext>
              </a:extLst>
            </p:cNvPr>
            <p:cNvSpPr txBox="1"/>
            <p:nvPr/>
          </p:nvSpPr>
          <p:spPr>
            <a:xfrm>
              <a:off x="5910941" y="1259558"/>
              <a:ext cx="19694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Decide What is Most Important to Act On</a:t>
              </a:r>
            </a:p>
          </p:txBody>
        </p:sp>
        <p:sp>
          <p:nvSpPr>
            <p:cNvPr id="55" name="TextBox 54">
              <a:extLst>
                <a:ext uri="{FF2B5EF4-FFF2-40B4-BE49-F238E27FC236}">
                  <a16:creationId xmlns:a16="http://schemas.microsoft.com/office/drawing/2014/main" id="{7AB3B68F-E939-4363-A5D7-01F2026E22AD}"/>
                </a:ext>
              </a:extLst>
            </p:cNvPr>
            <p:cNvSpPr txBox="1"/>
            <p:nvPr/>
          </p:nvSpPr>
          <p:spPr>
            <a:xfrm>
              <a:off x="7250057" y="3982754"/>
              <a:ext cx="17451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Community Health Strategic Planning</a:t>
              </a:r>
            </a:p>
          </p:txBody>
        </p:sp>
        <p:sp>
          <p:nvSpPr>
            <p:cNvPr id="56" name="TextBox 55">
              <a:extLst>
                <a:ext uri="{FF2B5EF4-FFF2-40B4-BE49-F238E27FC236}">
                  <a16:creationId xmlns:a16="http://schemas.microsoft.com/office/drawing/2014/main" id="{BB65DEB0-6555-40E7-806E-882E95611936}"/>
                </a:ext>
              </a:extLst>
            </p:cNvPr>
            <p:cNvSpPr txBox="1"/>
            <p:nvPr/>
          </p:nvSpPr>
          <p:spPr>
            <a:xfrm>
              <a:off x="3493803" y="3669431"/>
              <a:ext cx="159523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Take Action &amp; Evaluate Health Improvement</a:t>
              </a:r>
            </a:p>
          </p:txBody>
        </p:sp>
        <p:sp>
          <p:nvSpPr>
            <p:cNvPr id="51" name="TextBox 50">
              <a:extLst>
                <a:ext uri="{FF2B5EF4-FFF2-40B4-BE49-F238E27FC236}">
                  <a16:creationId xmlns:a16="http://schemas.microsoft.com/office/drawing/2014/main" id="{65F4C06D-2C6E-431B-AFCA-C438B7D1D4A5}"/>
                </a:ext>
              </a:extLst>
            </p:cNvPr>
            <p:cNvSpPr txBox="1"/>
            <p:nvPr/>
          </p:nvSpPr>
          <p:spPr>
            <a:xfrm>
              <a:off x="5496408" y="5035835"/>
              <a:ext cx="125861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2</a:t>
              </a:r>
              <a:br>
                <a:rPr kumimoji="0" lang="en-US" sz="16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1" u="none" strike="noStrike" kern="1200" cap="none" spc="0" normalizeH="0" baseline="0" noProof="0" dirty="0">
                  <a:ln>
                    <a:noFill/>
                  </a:ln>
                  <a:solidFill>
                    <a:srgbClr val="4F81BD">
                      <a:lumMod val="75000"/>
                    </a:srgbClr>
                  </a:solidFill>
                  <a:effectLst/>
                  <a:uLnTx/>
                  <a:uFillTx/>
                  <a:latin typeface="Segoe UI" panose="020B0502040204020203" pitchFamily="34" charset="0"/>
                  <a:ea typeface="+mn-ea"/>
                  <a:cs typeface="Segoe UI" panose="020B0502040204020203" pitchFamily="34" charset="0"/>
                </a:rPr>
                <a:t>Apr. 2019 – Sep. 2019</a:t>
              </a:r>
            </a:p>
          </p:txBody>
        </p:sp>
        <p:sp>
          <p:nvSpPr>
            <p:cNvPr id="52" name="TextBox 51">
              <a:extLst>
                <a:ext uri="{FF2B5EF4-FFF2-40B4-BE49-F238E27FC236}">
                  <a16:creationId xmlns:a16="http://schemas.microsoft.com/office/drawing/2014/main" id="{908597E2-458A-4E9A-8CE9-A73E4FF49AA5}"/>
                </a:ext>
              </a:extLst>
            </p:cNvPr>
            <p:cNvSpPr txBox="1"/>
            <p:nvPr/>
          </p:nvSpPr>
          <p:spPr>
            <a:xfrm>
              <a:off x="3642140" y="1795124"/>
              <a:ext cx="125861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3</a:t>
              </a:r>
              <a:br>
                <a:rPr kumimoji="0" lang="en-US" sz="16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1" u="none" strike="noStrike" kern="1200" cap="none" spc="0" normalizeH="0" baseline="0" noProof="0" dirty="0">
                  <a:ln>
                    <a:noFill/>
                  </a:ln>
                  <a:solidFill>
                    <a:srgbClr val="4F81BD">
                      <a:lumMod val="75000"/>
                    </a:srgbClr>
                  </a:solidFill>
                  <a:effectLst/>
                  <a:uLnTx/>
                  <a:uFillTx/>
                  <a:latin typeface="Segoe UI" panose="020B0502040204020203" pitchFamily="34" charset="0"/>
                  <a:ea typeface="+mn-ea"/>
                  <a:cs typeface="Segoe UI" panose="020B0502040204020203" pitchFamily="34" charset="0"/>
                </a:rPr>
                <a:t>Oct. 2019 – Dec. 2020</a:t>
              </a:r>
            </a:p>
          </p:txBody>
        </p:sp>
      </p:grpSp>
      <p:pic>
        <p:nvPicPr>
          <p:cNvPr id="49" name="Picture 48">
            <a:extLst>
              <a:ext uri="{FF2B5EF4-FFF2-40B4-BE49-F238E27FC236}">
                <a16:creationId xmlns:a16="http://schemas.microsoft.com/office/drawing/2014/main" id="{0DFBF862-72C3-439C-BF7E-C15179FC573B}"/>
              </a:ext>
            </a:extLst>
          </p:cNvPr>
          <p:cNvPicPr>
            <a:picLocks noChangeAspect="1"/>
          </p:cNvPicPr>
          <p:nvPr/>
        </p:nvPicPr>
        <p:blipFill rotWithShape="1">
          <a:blip r:embed="rId5"/>
          <a:srcRect l="51250" t="17672" r="29375" b="8165"/>
          <a:stretch/>
        </p:blipFill>
        <p:spPr>
          <a:xfrm>
            <a:off x="9310396" y="401523"/>
            <a:ext cx="1888470" cy="2375817"/>
          </a:xfrm>
          <a:prstGeom prst="rect">
            <a:avLst/>
          </a:prstGeom>
          <a:effectLst>
            <a:outerShdw blurRad="50800" dist="38100" dir="8100000" algn="tr" rotWithShape="0">
              <a:prstClr val="black">
                <a:alpha val="40000"/>
              </a:prstClr>
            </a:outerShdw>
          </a:effectLst>
        </p:spPr>
      </p:pic>
      <p:pic>
        <p:nvPicPr>
          <p:cNvPr id="59" name="Picture 58" descr="A screenshot of a cell phone&#10;&#10;Description generated with high confidence">
            <a:extLst>
              <a:ext uri="{FF2B5EF4-FFF2-40B4-BE49-F238E27FC236}">
                <a16:creationId xmlns:a16="http://schemas.microsoft.com/office/drawing/2014/main" id="{2038E1A8-A710-4AA1-89B9-2380B3E7FBCE}"/>
              </a:ext>
            </a:extLst>
          </p:cNvPr>
          <p:cNvPicPr>
            <a:picLocks noChangeAspect="1"/>
          </p:cNvPicPr>
          <p:nvPr/>
        </p:nvPicPr>
        <p:blipFill rotWithShape="1">
          <a:blip r:embed="rId6">
            <a:extLst>
              <a:ext uri="{28A0092B-C50C-407E-A947-70E740481C1C}">
                <a14:useLocalDpi xmlns:a14="http://schemas.microsoft.com/office/drawing/2010/main" val="0"/>
              </a:ext>
            </a:extLst>
          </a:blip>
          <a:srcRect l="74649" t="21111" r="8180" b="57778"/>
          <a:stretch/>
        </p:blipFill>
        <p:spPr>
          <a:xfrm>
            <a:off x="1341799" y="4079688"/>
            <a:ext cx="1524001" cy="1447800"/>
          </a:xfrm>
          <a:prstGeom prst="rect">
            <a:avLst/>
          </a:prstGeom>
        </p:spPr>
      </p:pic>
      <p:pic>
        <p:nvPicPr>
          <p:cNvPr id="60" name="Picture 4">
            <a:extLst>
              <a:ext uri="{FF2B5EF4-FFF2-40B4-BE49-F238E27FC236}">
                <a16:creationId xmlns:a16="http://schemas.microsoft.com/office/drawing/2014/main" id="{320A2F59-0091-4134-B0BD-A5334D66355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349576" y="3294318"/>
            <a:ext cx="1524298" cy="2735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96145871"/>
      </p:ext>
    </p:extLst>
  </p:cSld>
  <p:clrMapOvr>
    <a:masterClrMapping/>
  </p:clrMapOvr>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57BA46"/>
      </a:accent1>
      <a:accent2>
        <a:srgbClr val="57BA46"/>
      </a:accent2>
      <a:accent3>
        <a:srgbClr val="E6B91E"/>
      </a:accent3>
      <a:accent4>
        <a:srgbClr val="E76618"/>
      </a:accent4>
      <a:accent5>
        <a:srgbClr val="C42F1A"/>
      </a:accent5>
      <a:accent6>
        <a:srgbClr val="918655"/>
      </a:accent6>
      <a:hlink>
        <a:srgbClr val="99CA3C"/>
      </a:hlink>
      <a:folHlink>
        <a:srgbClr val="B9D181"/>
      </a:folHlink>
    </a:clrScheme>
    <a:fontScheme name="Segoe">
      <a:majorFont>
        <a:latin typeface="Segoe UI Semibold"/>
        <a:ea typeface=""/>
        <a:cs typeface=""/>
      </a:majorFont>
      <a:minorFont>
        <a:latin typeface="Segoe UI"/>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5499</TotalTime>
  <Words>4130</Words>
  <Application>Microsoft Office PowerPoint</Application>
  <PresentationFormat>Widescreen</PresentationFormat>
  <Paragraphs>450</Paragraphs>
  <Slides>38</Slides>
  <Notes>36</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MS Mincho</vt:lpstr>
      <vt:lpstr>Arial</vt:lpstr>
      <vt:lpstr>Calibri</vt:lpstr>
      <vt:lpstr>Segoe Script</vt:lpstr>
      <vt:lpstr>Segoe UI</vt:lpstr>
      <vt:lpstr>Segoe UI Semibold</vt:lpstr>
      <vt:lpstr>Times New Roman</vt:lpstr>
      <vt:lpstr>Wingdings</vt:lpstr>
      <vt:lpstr>Wingdings 3</vt:lpstr>
      <vt:lpstr>9_Office Theme</vt:lpstr>
      <vt:lpstr>Facet</vt:lpstr>
      <vt:lpstr>Making Sense of Story Data </vt:lpstr>
      <vt:lpstr>PowerPoint Presentation</vt:lpstr>
      <vt:lpstr>Results We Have in Mind for Today</vt:lpstr>
      <vt:lpstr>Presenter Introductions</vt:lpstr>
      <vt:lpstr>Brief Context</vt:lpstr>
      <vt:lpstr>PowerPoint Presentation</vt:lpstr>
      <vt:lpstr>PowerPoint Presentation</vt:lpstr>
      <vt:lpstr>Context: Making Sense of Story Data</vt:lpstr>
      <vt:lpstr>PowerPoint Presentation</vt:lpstr>
      <vt:lpstr>How Did it Go?</vt:lpstr>
      <vt:lpstr>Making Sense of Story Data</vt:lpstr>
      <vt:lpstr>Getting Familiar with Your Data</vt:lpstr>
      <vt:lpstr>How We “Got Familiar” with Our Data </vt:lpstr>
      <vt:lpstr>Discovering Clusters &amp; Themes</vt:lpstr>
      <vt:lpstr>Lunch!</vt:lpstr>
      <vt:lpstr>How can you use your “sense-making” superpowers?</vt:lpstr>
      <vt:lpstr>Tips for better &amp; easier “sense-making”</vt:lpstr>
      <vt:lpstr>Practice Time!</vt:lpstr>
      <vt:lpstr>Instructions for Practice:</vt:lpstr>
      <vt:lpstr>Reflection</vt:lpstr>
      <vt:lpstr>Other Techniques for Discovering Clusters &amp; Themes</vt:lpstr>
      <vt:lpstr>What Else Do You Know?</vt:lpstr>
      <vt:lpstr>Displaying &amp; Communicating Your Discoveries</vt:lpstr>
      <vt:lpstr>Communication Imperatives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Communicating “Story Data” Findings</vt:lpstr>
      <vt:lpstr>Ways to Communicate/Report “Story Data” Findings</vt:lpstr>
      <vt:lpstr>“Story Data” Reporting:   Best Practices &amp; Considerations</vt:lpstr>
      <vt:lpstr>“Story Data” Reporting:   Best Practices &amp; Considerations</vt:lpstr>
      <vt:lpstr>Reflection</vt:lpstr>
      <vt:lpstr>Next Steps &amp; Wrap-Up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Retreat  December 2, 2015 NC Arboretum</dc:title>
  <dc:creator>Heather Gates</dc:creator>
  <cp:lastModifiedBy>Erin Braasch</cp:lastModifiedBy>
  <cp:revision>237</cp:revision>
  <cp:lastPrinted>2017-09-19T19:20:21Z</cp:lastPrinted>
  <dcterms:created xsi:type="dcterms:W3CDTF">2015-12-01T13:55:50Z</dcterms:created>
  <dcterms:modified xsi:type="dcterms:W3CDTF">2018-11-20T19:21:17Z</dcterms:modified>
</cp:coreProperties>
</file>