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8" r:id="rId1"/>
    <p:sldMasterId id="2147483875" r:id="rId2"/>
  </p:sldMasterIdLst>
  <p:notesMasterIdLst>
    <p:notesMasterId r:id="rId36"/>
  </p:notesMasterIdLst>
  <p:handoutMasterIdLst>
    <p:handoutMasterId r:id="rId37"/>
  </p:handoutMasterIdLst>
  <p:sldIdLst>
    <p:sldId id="256" r:id="rId3"/>
    <p:sldId id="257" r:id="rId4"/>
    <p:sldId id="414" r:id="rId5"/>
    <p:sldId id="412" r:id="rId6"/>
    <p:sldId id="413" r:id="rId7"/>
    <p:sldId id="419" r:id="rId8"/>
    <p:sldId id="408" r:id="rId9"/>
    <p:sldId id="410" r:id="rId10"/>
    <p:sldId id="411" r:id="rId11"/>
    <p:sldId id="396" r:id="rId12"/>
    <p:sldId id="415" r:id="rId13"/>
    <p:sldId id="260" r:id="rId14"/>
    <p:sldId id="420" r:id="rId15"/>
    <p:sldId id="443" r:id="rId16"/>
    <p:sldId id="444" r:id="rId17"/>
    <p:sldId id="1939" r:id="rId18"/>
    <p:sldId id="263" r:id="rId19"/>
    <p:sldId id="313" r:id="rId20"/>
    <p:sldId id="340" r:id="rId21"/>
    <p:sldId id="1941" r:id="rId22"/>
    <p:sldId id="1931" r:id="rId23"/>
    <p:sldId id="1932" r:id="rId24"/>
    <p:sldId id="1942" r:id="rId25"/>
    <p:sldId id="1940" r:id="rId26"/>
    <p:sldId id="416" r:id="rId27"/>
    <p:sldId id="1933" r:id="rId28"/>
    <p:sldId id="1934" r:id="rId29"/>
    <p:sldId id="1935" r:id="rId30"/>
    <p:sldId id="1936" r:id="rId31"/>
    <p:sldId id="1937" r:id="rId32"/>
    <p:sldId id="417" r:id="rId33"/>
    <p:sldId id="418" r:id="rId34"/>
    <p:sldId id="1938" r:id="rId3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 Bradley" initials="JB" lastIdx="13" clrIdx="0">
    <p:extLst/>
  </p:cmAuthor>
  <p:cmAuthor id="2" name="Adrienne Ammerman" initials="AA" lastIdx="33" clrIdx="1">
    <p:extLst/>
  </p:cmAuthor>
  <p:cmAuthor id="3" name="Joshua T Purvis" initials="JTP" lastIdx="1" clrIdx="2">
    <p:extLst>
      <p:ext uri="{19B8F6BF-5375-455C-9EA6-DF929625EA0E}">
        <p15:presenceInfo xmlns:p15="http://schemas.microsoft.com/office/powerpoint/2012/main" userId="Joshua T Purvis" providerId="None"/>
      </p:ext>
    </p:extLst>
  </p:cmAuthor>
  <p:cmAuthor id="4" name="Erin Braasch" initials="EB" lastIdx="5" clrIdx="3">
    <p:extLst>
      <p:ext uri="{19B8F6BF-5375-455C-9EA6-DF929625EA0E}">
        <p15:presenceInfo xmlns:p15="http://schemas.microsoft.com/office/powerpoint/2012/main" userId="Erin Braasc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57BA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78" autoAdjust="0"/>
    <p:restoredTop sz="68538" autoAdjust="0"/>
  </p:normalViewPr>
  <p:slideViewPr>
    <p:cSldViewPr showGuides="1">
      <p:cViewPr varScale="1">
        <p:scale>
          <a:sx n="82" d="100"/>
          <a:sy n="82" d="100"/>
        </p:scale>
        <p:origin x="1308" y="78"/>
      </p:cViewPr>
      <p:guideLst>
        <p:guide orient="horz" pos="2160"/>
        <p:guide pos="3840"/>
      </p:guideLst>
    </p:cSldViewPr>
  </p:slideViewPr>
  <p:notesTextViewPr>
    <p:cViewPr>
      <p:scale>
        <a:sx n="1" d="1"/>
        <a:sy n="1" d="1"/>
      </p:scale>
      <p:origin x="0" y="0"/>
    </p:cViewPr>
  </p:notesTextViewPr>
  <p:notesViewPr>
    <p:cSldViewPr>
      <p:cViewPr varScale="1">
        <p:scale>
          <a:sx n="90" d="100"/>
          <a:sy n="90" d="100"/>
        </p:scale>
        <p:origin x="3732"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ACC36A52-B3EF-46B9-9FC5-A87FD04C6A63}" type="datetimeFigureOut">
              <a:rPr lang="en-US" smtClean="0"/>
              <a:t>9/17/2018</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F2FA28CC-995C-453B-AF99-46BD35FD6915}" type="slidenum">
              <a:rPr lang="en-US" smtClean="0"/>
              <a:t>‹#›</a:t>
            </a:fld>
            <a:endParaRPr lang="en-US"/>
          </a:p>
        </p:txBody>
      </p:sp>
    </p:spTree>
    <p:extLst>
      <p:ext uri="{BB962C8B-B14F-4D97-AF65-F5344CB8AC3E}">
        <p14:creationId xmlns:p14="http://schemas.microsoft.com/office/powerpoint/2010/main" val="9286129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17BECCF-9CA6-429B-B811-E0FE0B113918}" type="datetimeFigureOut">
              <a:rPr lang="en-US" smtClean="0"/>
              <a:t>9/17/2018</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7626F0C-C5F4-4300-ADDA-EB9EEE5C434B}" type="slidenum">
              <a:rPr lang="en-US" smtClean="0"/>
              <a:t>‹#›</a:t>
            </a:fld>
            <a:endParaRPr lang="en-US"/>
          </a:p>
        </p:txBody>
      </p:sp>
    </p:spTree>
    <p:extLst>
      <p:ext uri="{BB962C8B-B14F-4D97-AF65-F5344CB8AC3E}">
        <p14:creationId xmlns:p14="http://schemas.microsoft.com/office/powerpoint/2010/main" val="339106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schs.dph.ncdhhs.gov/data/vital/lcd/1997/VOL2.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626F0C-C5F4-4300-ADDA-EB9EEE5C434B}" type="slidenum">
              <a:rPr lang="en-US" smtClean="0"/>
              <a:t>1</a:t>
            </a:fld>
            <a:endParaRPr lang="en-US"/>
          </a:p>
        </p:txBody>
      </p:sp>
    </p:spTree>
    <p:extLst>
      <p:ext uri="{BB962C8B-B14F-4D97-AF65-F5344CB8AC3E}">
        <p14:creationId xmlns:p14="http://schemas.microsoft.com/office/powerpoint/2010/main" val="190347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Speaking Notes for Presenters:</a:t>
            </a:r>
          </a:p>
          <a:p>
            <a:pPr marL="0" indent="0">
              <a:buFont typeface="Arial" panose="020B0604020202020204" pitchFamily="34" charset="0"/>
              <a:buNone/>
            </a:pPr>
            <a:r>
              <a:rPr lang="en-US" dirty="0"/>
              <a:t>To operationalize how</a:t>
            </a:r>
            <a:r>
              <a:rPr lang="en-US" baseline="0" dirty="0"/>
              <a:t> we work across the entire region to accomplish those goals, here is our structure: </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dirty="0"/>
              <a:t>WNC Healthy Impact is driven by a collaborative steering committee that provides operational support for the initiative and is informed by continuously</a:t>
            </a:r>
            <a:r>
              <a:rPr lang="en-US" baseline="0" dirty="0"/>
              <a:t> evolving </a:t>
            </a:r>
            <a:r>
              <a:rPr lang="en-US" dirty="0"/>
              <a:t>task-related work groups.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Work group members include staff of hospitals, health departments, and partner agencies across the region. </a:t>
            </a:r>
          </a:p>
          <a:p>
            <a:pPr marL="0" indent="0">
              <a:buFont typeface="Arial" panose="020B0604020202020204" pitchFamily="34" charset="0"/>
              <a:buNone/>
            </a:pPr>
            <a:endParaRPr lang="en-US" dirty="0"/>
          </a:p>
          <a:p>
            <a:pPr marL="0" indent="0">
              <a:buFont typeface="Arial" panose="020B0604020202020204" pitchFamily="34" charset="0"/>
              <a:buNone/>
            </a:pPr>
            <a:r>
              <a:rPr lang="en-US" sz="1200" kern="1200" dirty="0">
                <a:solidFill>
                  <a:schemeClr val="tx1"/>
                </a:solidFill>
                <a:effectLst/>
                <a:latin typeface="+mn-lt"/>
                <a:ea typeface="+mn-ea"/>
                <a:cs typeface="+mn-cs"/>
              </a:rPr>
              <a:t>In addition to local involvement, hospital representatives also serve on the project steering committee and regional workgroups.</a:t>
            </a: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dirty="0"/>
              <a:t>The specifics of the work are guided by evidence-based approaches to implementing and communicating change and understanding its impact.</a:t>
            </a:r>
          </a:p>
          <a:p>
            <a:pPr marL="0" indent="0">
              <a:buFont typeface="Arial" panose="020B0604020202020204" pitchFamily="34" charset="0"/>
              <a:buNone/>
            </a:pPr>
            <a:endParaRPr lang="en-US" dirty="0"/>
          </a:p>
          <a:p>
            <a:pPr marL="0" indent="0">
              <a:buNone/>
            </a:pPr>
            <a:r>
              <a:rPr lang="en-US" sz="1200" dirty="0">
                <a:latin typeface="Segoe UI" panose="020B0502040204020203" pitchFamily="34" charset="0"/>
                <a:ea typeface="Segoe UI" panose="020B0502040204020203" pitchFamily="34" charset="0"/>
                <a:cs typeface="Segoe UI" panose="020B0502040204020203" pitchFamily="34" charset="0"/>
              </a:rPr>
              <a:t>This innovative regional effort is supported by financial and in-kind contributions from hospitals, public health agencies, and partners, and is housed and coordinated by </a:t>
            </a:r>
            <a:r>
              <a:rPr lang="en-US" sz="1200" b="1" dirty="0">
                <a:latin typeface="Segoe UI" panose="020B0502040204020203" pitchFamily="34" charset="0"/>
                <a:ea typeface="Segoe UI" panose="020B0502040204020203" pitchFamily="34" charset="0"/>
                <a:cs typeface="Segoe UI" panose="020B0502040204020203" pitchFamily="34" charset="0"/>
              </a:rPr>
              <a:t>WNC Health Network, Inc., and is funded by the hospital systems in western North Carolina. </a:t>
            </a:r>
          </a:p>
          <a:p>
            <a:pPr marL="0" indent="0">
              <a:buNone/>
            </a:pPr>
            <a:r>
              <a:rPr lang="en-US" sz="1200" dirty="0">
                <a:latin typeface="Segoe UI" panose="020B0502040204020203" pitchFamily="34" charset="0"/>
                <a:ea typeface="Segoe UI" panose="020B0502040204020203" pitchFamily="34" charset="0"/>
                <a:cs typeface="Segoe UI" panose="020B0502040204020203" pitchFamily="34" charset="0"/>
              </a:rPr>
              <a:t>Current efforts to infuse </a:t>
            </a:r>
            <a:r>
              <a:rPr lang="en-US" sz="1200" b="1" dirty="0">
                <a:latin typeface="Segoe UI" panose="020B0502040204020203" pitchFamily="34" charset="0"/>
                <a:ea typeface="Segoe UI" panose="020B0502040204020203" pitchFamily="34" charset="0"/>
                <a:cs typeface="Segoe UI" panose="020B0502040204020203" pitchFamily="34" charset="0"/>
              </a:rPr>
              <a:t>Results-Based Accountability </a:t>
            </a:r>
            <a:r>
              <a:rPr lang="en-US" sz="1200" dirty="0">
                <a:latin typeface="Segoe UI" panose="020B0502040204020203" pitchFamily="34" charset="0"/>
                <a:ea typeface="Segoe UI" panose="020B0502040204020203" pitchFamily="34" charset="0"/>
                <a:cs typeface="Segoe UI" panose="020B0502040204020203" pitchFamily="34" charset="0"/>
              </a:rPr>
              <a:t>throughout this process are supported by a grant from The Duke Endowment.</a:t>
            </a:r>
          </a:p>
          <a:p>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C9574-A819-4FE4-99A7-1E27AD09AD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3889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Guidance for Presenters:</a:t>
            </a:r>
          </a:p>
          <a:p>
            <a:r>
              <a:rPr lang="en-US" dirty="0"/>
              <a:t>You may use this background photo, change out with a photo from your community, or use a free stock image website like www.pexels.com or www.pixabay.com to find another photo.</a:t>
            </a:r>
          </a:p>
        </p:txBody>
      </p:sp>
      <p:sp>
        <p:nvSpPr>
          <p:cNvPr id="4" name="Slide Number Placeholder 3"/>
          <p:cNvSpPr>
            <a:spLocks noGrp="1"/>
          </p:cNvSpPr>
          <p:nvPr>
            <p:ph type="sldNum" sz="quarter" idx="10"/>
          </p:nvPr>
        </p:nvSpPr>
        <p:spPr/>
        <p:txBody>
          <a:bodyPr/>
          <a:lstStyle/>
          <a:p>
            <a:fld id="{27626F0C-C5F4-4300-ADDA-EB9EEE5C434B}" type="slidenum">
              <a:rPr lang="en-US" smtClean="0"/>
              <a:t>13</a:t>
            </a:fld>
            <a:endParaRPr lang="en-US"/>
          </a:p>
        </p:txBody>
      </p:sp>
    </p:spTree>
    <p:extLst>
      <p:ext uri="{BB962C8B-B14F-4D97-AF65-F5344CB8AC3E}">
        <p14:creationId xmlns:p14="http://schemas.microsoft.com/office/powerpoint/2010/main" val="3460538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Guidance for Presenters: </a:t>
            </a:r>
          </a:p>
          <a:p>
            <a:r>
              <a:rPr lang="en-US" dirty="0"/>
              <a:t>This slide is a lot for anyone to read and take in and more a slide about. Consider saying to your audience, “there is a clear methodology, and if you'd like to know more about it, see me."  You may also have a few hard copies of this on hand for anyone who is wanting to know more.</a:t>
            </a:r>
          </a:p>
        </p:txBody>
      </p:sp>
      <p:sp>
        <p:nvSpPr>
          <p:cNvPr id="4" name="Slide Number Placeholder 3"/>
          <p:cNvSpPr>
            <a:spLocks noGrp="1"/>
          </p:cNvSpPr>
          <p:nvPr>
            <p:ph type="sldNum" sz="quarter" idx="10"/>
          </p:nvPr>
        </p:nvSpPr>
        <p:spPr/>
        <p:txBody>
          <a:bodyPr/>
          <a:lstStyle/>
          <a:p>
            <a:fld id="{27626F0C-C5F4-4300-ADDA-EB9EEE5C434B}" type="slidenum">
              <a:rPr lang="en-US" smtClean="0"/>
              <a:t>14</a:t>
            </a:fld>
            <a:endParaRPr lang="en-US"/>
          </a:p>
        </p:txBody>
      </p:sp>
    </p:spTree>
    <p:extLst>
      <p:ext uri="{BB962C8B-B14F-4D97-AF65-F5344CB8AC3E}">
        <p14:creationId xmlns:p14="http://schemas.microsoft.com/office/powerpoint/2010/main" val="608667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Guidance for Presenters:</a:t>
            </a:r>
          </a:p>
          <a:p>
            <a:r>
              <a:rPr lang="en-US" dirty="0"/>
              <a:t>Don’t forget to remove this slide before presenting!</a:t>
            </a:r>
          </a:p>
          <a:p>
            <a:endParaRPr lang="en-US" dirty="0"/>
          </a:p>
        </p:txBody>
      </p:sp>
      <p:sp>
        <p:nvSpPr>
          <p:cNvPr id="4" name="Slide Number Placeholder 3"/>
          <p:cNvSpPr>
            <a:spLocks noGrp="1"/>
          </p:cNvSpPr>
          <p:nvPr>
            <p:ph type="sldNum" sz="quarter" idx="10"/>
          </p:nvPr>
        </p:nvSpPr>
        <p:spPr/>
        <p:txBody>
          <a:bodyPr/>
          <a:lstStyle/>
          <a:p>
            <a:fld id="{27626F0C-C5F4-4300-ADDA-EB9EEE5C434B}" type="slidenum">
              <a:rPr lang="en-US" smtClean="0"/>
              <a:t>16</a:t>
            </a:fld>
            <a:endParaRPr lang="en-US"/>
          </a:p>
        </p:txBody>
      </p:sp>
    </p:spTree>
    <p:extLst>
      <p:ext uri="{BB962C8B-B14F-4D97-AF65-F5344CB8AC3E}">
        <p14:creationId xmlns:p14="http://schemas.microsoft.com/office/powerpoint/2010/main" val="3153160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626F0C-C5F4-4300-ADDA-EB9EEE5C434B}" type="slidenum">
              <a:rPr lang="en-US" smtClean="0"/>
              <a:t>17</a:t>
            </a:fld>
            <a:endParaRPr lang="en-US"/>
          </a:p>
        </p:txBody>
      </p:sp>
    </p:spTree>
    <p:extLst>
      <p:ext uri="{BB962C8B-B14F-4D97-AF65-F5344CB8AC3E}">
        <p14:creationId xmlns:p14="http://schemas.microsoft.com/office/powerpoint/2010/main" val="4260597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626F0C-C5F4-4300-ADDA-EB9EEE5C434B}" type="slidenum">
              <a:rPr lang="en-US" smtClean="0"/>
              <a:t>20</a:t>
            </a:fld>
            <a:endParaRPr lang="en-US"/>
          </a:p>
        </p:txBody>
      </p:sp>
    </p:spTree>
    <p:extLst>
      <p:ext uri="{BB962C8B-B14F-4D97-AF65-F5344CB8AC3E}">
        <p14:creationId xmlns:p14="http://schemas.microsoft.com/office/powerpoint/2010/main" val="2175644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Age-adjustment is a statistical manipulation usually performed by the professionals responsible for collecting and cataloging health data (e.g. NC SCHS).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age-adjusted death rate is computed by the direct method. Also expressed as deaths per 100,000 population, these rates are those that </a:t>
            </a:r>
            <a:r>
              <a:rPr lang="en-US" sz="1200" b="0" i="1" kern="1200" dirty="0">
                <a:solidFill>
                  <a:schemeClr val="tx1"/>
                </a:solidFill>
                <a:effectLst/>
                <a:latin typeface="+mn-lt"/>
                <a:ea typeface="+mn-ea"/>
                <a:cs typeface="+mn-cs"/>
              </a:rPr>
              <a:t>would be expected</a:t>
            </a:r>
            <a:r>
              <a:rPr lang="en-US" sz="1200" b="0" i="0" kern="1200" dirty="0">
                <a:solidFill>
                  <a:schemeClr val="tx1"/>
                </a:solidFill>
                <a:effectLst/>
                <a:latin typeface="+mn-lt"/>
                <a:ea typeface="+mn-ea"/>
                <a:cs typeface="+mn-cs"/>
              </a:rPr>
              <a:t> if the age composition of each county's population were the same as that in a standard population (such as the state in 1990). These rates are not affected by age. However, the user should not compare an adjusted death rate to an unadjusted death rate. Also, adjusted rates for different time periods cannot be directly compared unless they were adjusted by the same standard population. More details and an example are in </a:t>
            </a:r>
            <a:r>
              <a:rPr lang="en-US" sz="1200" b="0" i="0" u="sng" kern="1200" dirty="0">
                <a:solidFill>
                  <a:schemeClr val="tx1"/>
                </a:solidFill>
                <a:effectLst/>
                <a:latin typeface="+mn-lt"/>
                <a:ea typeface="+mn-ea"/>
                <a:cs typeface="+mn-cs"/>
                <a:hlinkClick r:id="rId3"/>
              </a:rPr>
              <a:t>Technical Notes</a:t>
            </a:r>
            <a:endParaRPr lang="en-US"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26F0C-C5F4-4300-ADDA-EB9EEE5C43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8057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Guidance for Presenters:</a:t>
            </a:r>
          </a:p>
          <a:p>
            <a:r>
              <a:rPr lang="en-US" dirty="0"/>
              <a:t>Don’t forget to remove this slide before presenting!</a:t>
            </a:r>
          </a:p>
          <a:p>
            <a:endParaRPr lang="en-US" dirty="0"/>
          </a:p>
        </p:txBody>
      </p:sp>
      <p:sp>
        <p:nvSpPr>
          <p:cNvPr id="4" name="Slide Number Placeholder 3"/>
          <p:cNvSpPr>
            <a:spLocks noGrp="1"/>
          </p:cNvSpPr>
          <p:nvPr>
            <p:ph type="sldNum" sz="quarter" idx="10"/>
          </p:nvPr>
        </p:nvSpPr>
        <p:spPr/>
        <p:txBody>
          <a:bodyPr/>
          <a:lstStyle/>
          <a:p>
            <a:fld id="{27626F0C-C5F4-4300-ADDA-EB9EEE5C434B}" type="slidenum">
              <a:rPr lang="en-US" smtClean="0"/>
              <a:t>24</a:t>
            </a:fld>
            <a:endParaRPr lang="en-US"/>
          </a:p>
        </p:txBody>
      </p:sp>
    </p:spTree>
    <p:extLst>
      <p:ext uri="{BB962C8B-B14F-4D97-AF65-F5344CB8AC3E}">
        <p14:creationId xmlns:p14="http://schemas.microsoft.com/office/powerpoint/2010/main" val="20600259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Guidance for Presenters:</a:t>
            </a:r>
          </a:p>
          <a:p>
            <a:r>
              <a:rPr lang="en-US" dirty="0"/>
              <a:t>You may use this background photo, change out with a photo from your community, or use a free stock image website like www.pexels.com or www.pixabay.com to find another photo.</a:t>
            </a:r>
          </a:p>
        </p:txBody>
      </p:sp>
      <p:sp>
        <p:nvSpPr>
          <p:cNvPr id="4" name="Slide Number Placeholder 3"/>
          <p:cNvSpPr>
            <a:spLocks noGrp="1"/>
          </p:cNvSpPr>
          <p:nvPr>
            <p:ph type="sldNum" sz="quarter" idx="10"/>
          </p:nvPr>
        </p:nvSpPr>
        <p:spPr/>
        <p:txBody>
          <a:bodyPr/>
          <a:lstStyle/>
          <a:p>
            <a:fld id="{27626F0C-C5F4-4300-ADDA-EB9EEE5C434B}" type="slidenum">
              <a:rPr lang="en-US" smtClean="0"/>
              <a:t>25</a:t>
            </a:fld>
            <a:endParaRPr lang="en-US"/>
          </a:p>
        </p:txBody>
      </p:sp>
    </p:spTree>
    <p:extLst>
      <p:ext uri="{BB962C8B-B14F-4D97-AF65-F5344CB8AC3E}">
        <p14:creationId xmlns:p14="http://schemas.microsoft.com/office/powerpoint/2010/main" val="1207605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Guidance for Presenters: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may use this background photo, change out with a photo from your community, or use a free stock image website like www.pexels.com or www.pixabay.com to find another photo.</a:t>
            </a:r>
          </a:p>
          <a:p>
            <a:endParaRPr lang="en-US" dirty="0"/>
          </a:p>
        </p:txBody>
      </p:sp>
      <p:sp>
        <p:nvSpPr>
          <p:cNvPr id="4" name="Slide Number Placeholder 3"/>
          <p:cNvSpPr>
            <a:spLocks noGrp="1"/>
          </p:cNvSpPr>
          <p:nvPr>
            <p:ph type="sldNum" sz="quarter" idx="10"/>
          </p:nvPr>
        </p:nvSpPr>
        <p:spPr/>
        <p:txBody>
          <a:bodyPr/>
          <a:lstStyle/>
          <a:p>
            <a:fld id="{27626F0C-C5F4-4300-ADDA-EB9EEE5C434B}" type="slidenum">
              <a:rPr lang="en-US" smtClean="0"/>
              <a:t>26</a:t>
            </a:fld>
            <a:endParaRPr lang="en-US"/>
          </a:p>
        </p:txBody>
      </p:sp>
    </p:spTree>
    <p:extLst>
      <p:ext uri="{BB962C8B-B14F-4D97-AF65-F5344CB8AC3E}">
        <p14:creationId xmlns:p14="http://schemas.microsoft.com/office/powerpoint/2010/main" val="3369630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Guidance for Presenters:</a:t>
            </a:r>
          </a:p>
          <a:p>
            <a:r>
              <a:rPr lang="en-US" dirty="0"/>
              <a:t>Don’t forget to remove this slide before presenting!</a:t>
            </a:r>
          </a:p>
        </p:txBody>
      </p:sp>
      <p:sp>
        <p:nvSpPr>
          <p:cNvPr id="4" name="Slide Number Placeholder 3"/>
          <p:cNvSpPr>
            <a:spLocks noGrp="1"/>
          </p:cNvSpPr>
          <p:nvPr>
            <p:ph type="sldNum" sz="quarter" idx="10"/>
          </p:nvPr>
        </p:nvSpPr>
        <p:spPr/>
        <p:txBody>
          <a:bodyPr/>
          <a:lstStyle/>
          <a:p>
            <a:fld id="{27626F0C-C5F4-4300-ADDA-EB9EEE5C434B}" type="slidenum">
              <a:rPr lang="en-US" smtClean="0"/>
              <a:t>2</a:t>
            </a:fld>
            <a:endParaRPr lang="en-US"/>
          </a:p>
        </p:txBody>
      </p:sp>
    </p:spTree>
    <p:extLst>
      <p:ext uri="{BB962C8B-B14F-4D97-AF65-F5344CB8AC3E}">
        <p14:creationId xmlns:p14="http://schemas.microsoft.com/office/powerpoint/2010/main" val="2741868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Guidance for Presenters: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may use this background photo, change out with a photo from your community, or use a free stock image website like www.pexels.com or www.pixabay.com to find another photo.</a:t>
            </a:r>
          </a:p>
          <a:p>
            <a:endParaRPr lang="en-US" dirty="0"/>
          </a:p>
        </p:txBody>
      </p:sp>
      <p:sp>
        <p:nvSpPr>
          <p:cNvPr id="4" name="Slide Number Placeholder 3"/>
          <p:cNvSpPr>
            <a:spLocks noGrp="1"/>
          </p:cNvSpPr>
          <p:nvPr>
            <p:ph type="sldNum" sz="quarter" idx="10"/>
          </p:nvPr>
        </p:nvSpPr>
        <p:spPr/>
        <p:txBody>
          <a:bodyPr/>
          <a:lstStyle/>
          <a:p>
            <a:fld id="{27626F0C-C5F4-4300-ADDA-EB9EEE5C434B}" type="slidenum">
              <a:rPr lang="en-US" smtClean="0"/>
              <a:t>27</a:t>
            </a:fld>
            <a:endParaRPr lang="en-US"/>
          </a:p>
        </p:txBody>
      </p:sp>
    </p:spTree>
    <p:extLst>
      <p:ext uri="{BB962C8B-B14F-4D97-AF65-F5344CB8AC3E}">
        <p14:creationId xmlns:p14="http://schemas.microsoft.com/office/powerpoint/2010/main" val="33807142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Guidance for Presenters: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may use this background photo, change out with a photo from your community, or use a free stock image website like www.pexels.com or www.pixabay.com to find another photo.</a:t>
            </a:r>
          </a:p>
          <a:p>
            <a:endParaRPr lang="en-US" dirty="0"/>
          </a:p>
        </p:txBody>
      </p:sp>
      <p:sp>
        <p:nvSpPr>
          <p:cNvPr id="4" name="Slide Number Placeholder 3"/>
          <p:cNvSpPr>
            <a:spLocks noGrp="1"/>
          </p:cNvSpPr>
          <p:nvPr>
            <p:ph type="sldNum" sz="quarter" idx="10"/>
          </p:nvPr>
        </p:nvSpPr>
        <p:spPr/>
        <p:txBody>
          <a:bodyPr/>
          <a:lstStyle/>
          <a:p>
            <a:fld id="{27626F0C-C5F4-4300-ADDA-EB9EEE5C434B}" type="slidenum">
              <a:rPr lang="en-US" smtClean="0"/>
              <a:t>28</a:t>
            </a:fld>
            <a:endParaRPr lang="en-US"/>
          </a:p>
        </p:txBody>
      </p:sp>
    </p:spTree>
    <p:extLst>
      <p:ext uri="{BB962C8B-B14F-4D97-AF65-F5344CB8AC3E}">
        <p14:creationId xmlns:p14="http://schemas.microsoft.com/office/powerpoint/2010/main" val="4167200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Guidance for Presenters: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may use this background photo, change out with a photo from your community, or use a free stock image website like www.pexels.com or www.pixabay.com to find another photo.</a:t>
            </a:r>
          </a:p>
          <a:p>
            <a:endParaRPr lang="en-US" dirty="0"/>
          </a:p>
        </p:txBody>
      </p:sp>
      <p:sp>
        <p:nvSpPr>
          <p:cNvPr id="4" name="Slide Number Placeholder 3"/>
          <p:cNvSpPr>
            <a:spLocks noGrp="1"/>
          </p:cNvSpPr>
          <p:nvPr>
            <p:ph type="sldNum" sz="quarter" idx="10"/>
          </p:nvPr>
        </p:nvSpPr>
        <p:spPr/>
        <p:txBody>
          <a:bodyPr/>
          <a:lstStyle/>
          <a:p>
            <a:fld id="{27626F0C-C5F4-4300-ADDA-EB9EEE5C434B}" type="slidenum">
              <a:rPr lang="en-US" smtClean="0"/>
              <a:t>29</a:t>
            </a:fld>
            <a:endParaRPr lang="en-US"/>
          </a:p>
        </p:txBody>
      </p:sp>
    </p:spTree>
    <p:extLst>
      <p:ext uri="{BB962C8B-B14F-4D97-AF65-F5344CB8AC3E}">
        <p14:creationId xmlns:p14="http://schemas.microsoft.com/office/powerpoint/2010/main" val="36036058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Guidance for Presenters: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may use this background photo, change out with a photo from your community, or use a free stock image website like www.pexels.com or www.pixabay.com to find another photo.</a:t>
            </a:r>
          </a:p>
          <a:p>
            <a:endParaRPr lang="en-US" dirty="0"/>
          </a:p>
        </p:txBody>
      </p:sp>
      <p:sp>
        <p:nvSpPr>
          <p:cNvPr id="4" name="Slide Number Placeholder 3"/>
          <p:cNvSpPr>
            <a:spLocks noGrp="1"/>
          </p:cNvSpPr>
          <p:nvPr>
            <p:ph type="sldNum" sz="quarter" idx="10"/>
          </p:nvPr>
        </p:nvSpPr>
        <p:spPr/>
        <p:txBody>
          <a:bodyPr/>
          <a:lstStyle/>
          <a:p>
            <a:fld id="{27626F0C-C5F4-4300-ADDA-EB9EEE5C434B}" type="slidenum">
              <a:rPr lang="en-US" smtClean="0"/>
              <a:t>30</a:t>
            </a:fld>
            <a:endParaRPr lang="en-US"/>
          </a:p>
        </p:txBody>
      </p:sp>
    </p:spTree>
    <p:extLst>
      <p:ext uri="{BB962C8B-B14F-4D97-AF65-F5344CB8AC3E}">
        <p14:creationId xmlns:p14="http://schemas.microsoft.com/office/powerpoint/2010/main" val="29307502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Guidance for Presenters: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may use this background photo, change out with a photo from your community, or use a free stock image website like www.pexels.com or www.pixabay.com to find another photo.</a:t>
            </a:r>
          </a:p>
          <a:p>
            <a:endParaRPr lang="en-US" dirty="0"/>
          </a:p>
        </p:txBody>
      </p:sp>
      <p:sp>
        <p:nvSpPr>
          <p:cNvPr id="4" name="Slide Number Placeholder 3"/>
          <p:cNvSpPr>
            <a:spLocks noGrp="1"/>
          </p:cNvSpPr>
          <p:nvPr>
            <p:ph type="sldNum" sz="quarter" idx="10"/>
          </p:nvPr>
        </p:nvSpPr>
        <p:spPr/>
        <p:txBody>
          <a:bodyPr/>
          <a:lstStyle/>
          <a:p>
            <a:fld id="{27626F0C-C5F4-4300-ADDA-EB9EEE5C434B}" type="slidenum">
              <a:rPr lang="en-US" smtClean="0"/>
              <a:t>31</a:t>
            </a:fld>
            <a:endParaRPr lang="en-US"/>
          </a:p>
        </p:txBody>
      </p:sp>
    </p:spTree>
    <p:extLst>
      <p:ext uri="{BB962C8B-B14F-4D97-AF65-F5344CB8AC3E}">
        <p14:creationId xmlns:p14="http://schemas.microsoft.com/office/powerpoint/2010/main" val="26000598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Guidance for Presenters: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may use this background photo, change out with a photo from your community, or use a free stock image website like www.pexels.com or www.pixabay.com to find another photo.</a:t>
            </a:r>
          </a:p>
          <a:p>
            <a:endParaRPr lang="en-US" dirty="0"/>
          </a:p>
        </p:txBody>
      </p:sp>
      <p:sp>
        <p:nvSpPr>
          <p:cNvPr id="4" name="Slide Number Placeholder 3"/>
          <p:cNvSpPr>
            <a:spLocks noGrp="1"/>
          </p:cNvSpPr>
          <p:nvPr>
            <p:ph type="sldNum" sz="quarter" idx="10"/>
          </p:nvPr>
        </p:nvSpPr>
        <p:spPr/>
        <p:txBody>
          <a:bodyPr/>
          <a:lstStyle/>
          <a:p>
            <a:fld id="{27626F0C-C5F4-4300-ADDA-EB9EEE5C434B}" type="slidenum">
              <a:rPr lang="en-US" smtClean="0"/>
              <a:t>32</a:t>
            </a:fld>
            <a:endParaRPr lang="en-US"/>
          </a:p>
        </p:txBody>
      </p:sp>
    </p:spTree>
    <p:extLst>
      <p:ext uri="{BB962C8B-B14F-4D97-AF65-F5344CB8AC3E}">
        <p14:creationId xmlns:p14="http://schemas.microsoft.com/office/powerpoint/2010/main" val="9479106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Guidance for Presenters: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End your presentation with information for how to contact you and/or find out more about the CHA data.</a:t>
            </a:r>
          </a:p>
        </p:txBody>
      </p:sp>
      <p:sp>
        <p:nvSpPr>
          <p:cNvPr id="4" name="Slide Number Placeholder 3"/>
          <p:cNvSpPr>
            <a:spLocks noGrp="1"/>
          </p:cNvSpPr>
          <p:nvPr>
            <p:ph type="sldNum" sz="quarter" idx="10"/>
          </p:nvPr>
        </p:nvSpPr>
        <p:spPr/>
        <p:txBody>
          <a:bodyPr/>
          <a:lstStyle/>
          <a:p>
            <a:fld id="{27626F0C-C5F4-4300-ADDA-EB9EEE5C434B}" type="slidenum">
              <a:rPr lang="en-US" smtClean="0"/>
              <a:t>33</a:t>
            </a:fld>
            <a:endParaRPr lang="en-US"/>
          </a:p>
        </p:txBody>
      </p:sp>
    </p:spTree>
    <p:extLst>
      <p:ext uri="{BB962C8B-B14F-4D97-AF65-F5344CB8AC3E}">
        <p14:creationId xmlns:p14="http://schemas.microsoft.com/office/powerpoint/2010/main" val="3164427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Guidance for Presenters:</a:t>
            </a:r>
          </a:p>
          <a:p>
            <a:r>
              <a:rPr lang="en-US" dirty="0"/>
              <a:t>Don’t forget to remove this slide before presenting!</a:t>
            </a:r>
          </a:p>
          <a:p>
            <a:endParaRPr lang="en-US" dirty="0"/>
          </a:p>
        </p:txBody>
      </p:sp>
      <p:sp>
        <p:nvSpPr>
          <p:cNvPr id="4" name="Slide Number Placeholder 3"/>
          <p:cNvSpPr>
            <a:spLocks noGrp="1"/>
          </p:cNvSpPr>
          <p:nvPr>
            <p:ph type="sldNum" sz="quarter" idx="10"/>
          </p:nvPr>
        </p:nvSpPr>
        <p:spPr/>
        <p:txBody>
          <a:bodyPr/>
          <a:lstStyle/>
          <a:p>
            <a:fld id="{27626F0C-C5F4-4300-ADDA-EB9EEE5C434B}" type="slidenum">
              <a:rPr lang="en-US" smtClean="0"/>
              <a:t>3</a:t>
            </a:fld>
            <a:endParaRPr lang="en-US"/>
          </a:p>
        </p:txBody>
      </p:sp>
    </p:spTree>
    <p:extLst>
      <p:ext uri="{BB962C8B-B14F-4D97-AF65-F5344CB8AC3E}">
        <p14:creationId xmlns:p14="http://schemas.microsoft.com/office/powerpoint/2010/main" val="3587094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400" b="1" dirty="0"/>
              <a:t>Guidance for Presenters:</a:t>
            </a:r>
          </a:p>
          <a:p>
            <a:pPr marL="171450" indent="-171450">
              <a:buFont typeface="Arial" panose="020B0604020202020204" pitchFamily="34" charset="0"/>
              <a:buChar char="•"/>
            </a:pPr>
            <a:r>
              <a:rPr lang="en-US" sz="1400" dirty="0"/>
              <a:t>The purpose of the overview slide is to give your audience of an idea of what information they will receive during the course of your presentation.</a:t>
            </a:r>
          </a:p>
          <a:p>
            <a:pPr marL="171450" indent="-171450">
              <a:buFont typeface="Arial" panose="020B0604020202020204" pitchFamily="34" charset="0"/>
              <a:buChar char="•"/>
            </a:pPr>
            <a:r>
              <a:rPr lang="en-US" sz="1400" dirty="0"/>
              <a:t>Update the Overview to reflect the outline of your presentation.</a:t>
            </a:r>
          </a:p>
          <a:p>
            <a:pPr marL="171450" indent="-171450">
              <a:buFont typeface="Arial" panose="020B0604020202020204" pitchFamily="34" charset="0"/>
              <a:buChar char="•"/>
            </a:pPr>
            <a:r>
              <a:rPr lang="en-US" sz="1400" dirty="0"/>
              <a:t>You may want to tailor your presentation and what is included based on your audience and how much time you have.</a:t>
            </a:r>
          </a:p>
          <a:p>
            <a:pPr marL="171450" indent="-171450">
              <a:buFont typeface="Arial" panose="020B0604020202020204" pitchFamily="34" charset="0"/>
              <a:buChar char="•"/>
            </a:pPr>
            <a:r>
              <a:rPr lang="en-US" sz="1400" dirty="0"/>
              <a:t>County Health Priorities is starred because – depending on where your community is in your cycle – you may have not finalized your priorities yet. </a:t>
            </a:r>
          </a:p>
          <a:p>
            <a:pPr marL="171450" indent="-171450">
              <a:buFont typeface="Arial" panose="020B0604020202020204" pitchFamily="34" charset="0"/>
              <a:buChar char="•"/>
            </a:pPr>
            <a:r>
              <a:rPr lang="en-US" sz="1400" dirty="0"/>
              <a:t>Consider mentioning 211 as a resource for your community.</a:t>
            </a:r>
          </a:p>
        </p:txBody>
      </p:sp>
      <p:sp>
        <p:nvSpPr>
          <p:cNvPr id="4" name="Slide Number Placeholder 3"/>
          <p:cNvSpPr>
            <a:spLocks noGrp="1"/>
          </p:cNvSpPr>
          <p:nvPr>
            <p:ph type="sldNum" sz="quarter" idx="10"/>
          </p:nvPr>
        </p:nvSpPr>
        <p:spPr/>
        <p:txBody>
          <a:bodyPr/>
          <a:lstStyle/>
          <a:p>
            <a:fld id="{27626F0C-C5F4-4300-ADDA-EB9EEE5C434B}" type="slidenum">
              <a:rPr lang="en-US" smtClean="0"/>
              <a:t>4</a:t>
            </a:fld>
            <a:endParaRPr lang="en-US"/>
          </a:p>
        </p:txBody>
      </p:sp>
    </p:spTree>
    <p:extLst>
      <p:ext uri="{BB962C8B-B14F-4D97-AF65-F5344CB8AC3E}">
        <p14:creationId xmlns:p14="http://schemas.microsoft.com/office/powerpoint/2010/main" val="2134565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Guidance for Presenters:</a:t>
            </a:r>
          </a:p>
          <a:p>
            <a:r>
              <a:rPr lang="en-US" dirty="0"/>
              <a:t>Begin the presentation by stating what you hope to accomplish during your time.</a:t>
            </a:r>
          </a:p>
        </p:txBody>
      </p:sp>
      <p:sp>
        <p:nvSpPr>
          <p:cNvPr id="4" name="Slide Number Placeholder 3"/>
          <p:cNvSpPr>
            <a:spLocks noGrp="1"/>
          </p:cNvSpPr>
          <p:nvPr>
            <p:ph type="sldNum" sz="quarter" idx="10"/>
          </p:nvPr>
        </p:nvSpPr>
        <p:spPr/>
        <p:txBody>
          <a:bodyPr/>
          <a:lstStyle/>
          <a:p>
            <a:fld id="{27626F0C-C5F4-4300-ADDA-EB9EEE5C434B}" type="slidenum">
              <a:rPr lang="en-US" smtClean="0"/>
              <a:t>5</a:t>
            </a:fld>
            <a:endParaRPr lang="en-US"/>
          </a:p>
        </p:txBody>
      </p:sp>
    </p:spTree>
    <p:extLst>
      <p:ext uri="{BB962C8B-B14F-4D97-AF65-F5344CB8AC3E}">
        <p14:creationId xmlns:p14="http://schemas.microsoft.com/office/powerpoint/2010/main" val="1521302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Guidance for Presenters: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may use this background photo, change out with a photo from your community, or use a free stock image website like www.pexels.com or www.pixabay.com to find another photo.</a:t>
            </a:r>
          </a:p>
          <a:p>
            <a:endParaRPr lang="en-US" dirty="0"/>
          </a:p>
        </p:txBody>
      </p:sp>
      <p:sp>
        <p:nvSpPr>
          <p:cNvPr id="4" name="Slide Number Placeholder 3"/>
          <p:cNvSpPr>
            <a:spLocks noGrp="1"/>
          </p:cNvSpPr>
          <p:nvPr>
            <p:ph type="sldNum" sz="quarter" idx="10"/>
          </p:nvPr>
        </p:nvSpPr>
        <p:spPr/>
        <p:txBody>
          <a:bodyPr/>
          <a:lstStyle/>
          <a:p>
            <a:fld id="{27626F0C-C5F4-4300-ADDA-EB9EEE5C434B}" type="slidenum">
              <a:rPr lang="en-US" smtClean="0"/>
              <a:t>6</a:t>
            </a:fld>
            <a:endParaRPr lang="en-US"/>
          </a:p>
        </p:txBody>
      </p:sp>
    </p:spTree>
    <p:extLst>
      <p:ext uri="{BB962C8B-B14F-4D97-AF65-F5344CB8AC3E}">
        <p14:creationId xmlns:p14="http://schemas.microsoft.com/office/powerpoint/2010/main" val="369505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Speaking Notes for Presenters:</a:t>
            </a:r>
          </a:p>
          <a:p>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Community Health Improvement Process</a:t>
            </a:r>
            <a:r>
              <a:rPr lang="en-US" sz="1200" kern="1200" dirty="0">
                <a:solidFill>
                  <a:schemeClr val="tx1"/>
                </a:solidFill>
                <a:effectLst/>
                <a:latin typeface="+mn-lt"/>
                <a:ea typeface="+mn-ea"/>
                <a:cs typeface="+mn-cs"/>
              </a:rPr>
              <a:t> refers to the entire, ongoing, iterative process that includes creating community health improvement plan (CHIP), community health assessment (CHA) and community health needs assessment (CHNA) reports.  It also includes all of the action and evaluation that is needed to implement and monitor the strategies outlined in the CHIP – created by hospitals, health departments, engaged community members, and partners.  To align timing requirements, collaborating agencies in western NC have chosen to repeat this cycle </a:t>
            </a:r>
            <a:r>
              <a:rPr lang="en-US" sz="1200" b="1" kern="1200" dirty="0">
                <a:solidFill>
                  <a:schemeClr val="tx1"/>
                </a:solidFill>
                <a:effectLst/>
                <a:latin typeface="+mn-lt"/>
                <a:ea typeface="+mn-ea"/>
                <a:cs typeface="+mn-cs"/>
              </a:rPr>
              <a:t>every three years</a:t>
            </a:r>
            <a:r>
              <a:rPr lang="en-US" sz="1200" kern="1200" dirty="0">
                <a:solidFill>
                  <a:schemeClr val="tx1"/>
                </a:solidFill>
                <a:effectLst/>
                <a:latin typeface="+mn-lt"/>
                <a:ea typeface="+mn-ea"/>
                <a:cs typeface="+mn-cs"/>
              </a:rPr>
              <a:t>.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What are the key phases of the Community Health Improvement Process?</a:t>
            </a:r>
            <a:br>
              <a:rPr lang="en-US" sz="1200" b="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 the </a:t>
            </a:r>
            <a:r>
              <a:rPr lang="en-US" sz="1200" b="1" kern="1200" dirty="0">
                <a:solidFill>
                  <a:schemeClr val="tx1"/>
                </a:solidFill>
                <a:effectLst/>
                <a:latin typeface="+mn-lt"/>
                <a:ea typeface="+mn-ea"/>
                <a:cs typeface="+mn-cs"/>
              </a:rPr>
              <a:t>first phase</a:t>
            </a:r>
            <a:r>
              <a:rPr lang="en-US" sz="1200" kern="1200" dirty="0">
                <a:solidFill>
                  <a:schemeClr val="tx1"/>
                </a:solidFill>
                <a:effectLst/>
                <a:latin typeface="+mn-lt"/>
                <a:ea typeface="+mn-ea"/>
                <a:cs typeface="+mn-cs"/>
              </a:rPr>
              <a:t> of the cycle, CH(N)A leads collect and analyze community data – deciding what data they need and making sense of it. They then decide what is most important to act on by clarifying the desired conditions of wellbeing for their population and by then determining local health priorities. The first phase results in the </a:t>
            </a:r>
            <a:r>
              <a:rPr lang="en-US" sz="1200" b="1" kern="1200" dirty="0">
                <a:solidFill>
                  <a:schemeClr val="tx1"/>
                </a:solidFill>
                <a:effectLst/>
                <a:latin typeface="+mn-lt"/>
                <a:ea typeface="+mn-ea"/>
                <a:cs typeface="+mn-cs"/>
              </a:rPr>
              <a:t>Community Health Assessment Report</a:t>
            </a:r>
            <a:r>
              <a:rPr lang="en-US" sz="1200" kern="1200" dirty="0">
                <a:solidFill>
                  <a:schemeClr val="tx1"/>
                </a:solidFill>
                <a:effectLst/>
                <a:latin typeface="+mn-lt"/>
                <a:ea typeface="+mn-ea"/>
                <a:cs typeface="+mn-cs"/>
              </a:rPr>
              <a:t> from public health, and the </a:t>
            </a:r>
            <a:r>
              <a:rPr lang="en-US" sz="1200" b="1" kern="1200" dirty="0">
                <a:solidFill>
                  <a:schemeClr val="tx1"/>
                </a:solidFill>
                <a:effectLst/>
                <a:latin typeface="+mn-lt"/>
                <a:ea typeface="+mn-ea"/>
                <a:cs typeface="+mn-cs"/>
              </a:rPr>
              <a:t>Community Health Needs Assessment Summary</a:t>
            </a:r>
            <a:r>
              <a:rPr lang="en-US" sz="1200" kern="1200" dirty="0">
                <a:solidFill>
                  <a:schemeClr val="tx1"/>
                </a:solidFill>
                <a:effectLst/>
                <a:latin typeface="+mn-lt"/>
                <a:ea typeface="+mn-ea"/>
                <a:cs typeface="+mn-cs"/>
              </a:rPr>
              <a:t> from hospitals.</a:t>
            </a:r>
          </a:p>
          <a:p>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second phase</a:t>
            </a:r>
            <a:r>
              <a:rPr lang="en-US" sz="1200" kern="1200" dirty="0">
                <a:solidFill>
                  <a:schemeClr val="tx1"/>
                </a:solidFill>
                <a:effectLst/>
                <a:latin typeface="+mn-lt"/>
                <a:ea typeface="+mn-ea"/>
                <a:cs typeface="+mn-cs"/>
              </a:rPr>
              <a:t> of the cycle is community health strategic planning. In this phase, leads make a plan with partners about what works to do better, form workgroups around each strategic area, clarify customers, and determine customer results and measures. The second phase results in a </a:t>
            </a:r>
            <a:r>
              <a:rPr lang="en-US" sz="1200" b="1" kern="1200" dirty="0">
                <a:solidFill>
                  <a:schemeClr val="tx1"/>
                </a:solidFill>
                <a:effectLst/>
                <a:latin typeface="+mn-lt"/>
                <a:ea typeface="+mn-ea"/>
                <a:cs typeface="+mn-cs"/>
              </a:rPr>
              <a:t>Community Health Improvement Plan (CHIP)</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Action Plan forms</a:t>
            </a:r>
            <a:r>
              <a:rPr lang="en-US" sz="1200" kern="1200" dirty="0">
                <a:solidFill>
                  <a:schemeClr val="tx1"/>
                </a:solidFill>
                <a:effectLst/>
                <a:latin typeface="+mn-lt"/>
                <a:ea typeface="+mn-ea"/>
                <a:cs typeface="+mn-cs"/>
              </a:rPr>
              <a:t> from public health, and in a </a:t>
            </a:r>
            <a:r>
              <a:rPr lang="en-US" sz="1200" b="1" kern="1200" dirty="0">
                <a:solidFill>
                  <a:schemeClr val="tx1"/>
                </a:solidFill>
                <a:effectLst/>
                <a:latin typeface="+mn-lt"/>
                <a:ea typeface="+mn-ea"/>
                <a:cs typeface="+mn-cs"/>
              </a:rPr>
              <a:t>Hospital Implementation Strategy </a:t>
            </a:r>
            <a:r>
              <a:rPr lang="en-US" sz="1200" kern="1200" dirty="0">
                <a:solidFill>
                  <a:schemeClr val="tx1"/>
                </a:solidFill>
                <a:effectLst/>
                <a:latin typeface="+mn-lt"/>
                <a:ea typeface="+mn-ea"/>
                <a:cs typeface="+mn-cs"/>
              </a:rPr>
              <a:t>from hospitals. </a:t>
            </a:r>
          </a:p>
          <a:p>
            <a:r>
              <a:rPr lang="en-US" sz="1200" kern="1200" dirty="0">
                <a:solidFill>
                  <a:schemeClr val="tx1"/>
                </a:solidFill>
                <a:effectLst/>
                <a:latin typeface="+mn-lt"/>
                <a:ea typeface="+mn-ea"/>
                <a:cs typeface="+mn-cs"/>
              </a:rPr>
              <a:t>In the </a:t>
            </a:r>
            <a:r>
              <a:rPr lang="en-US" sz="1200" b="1" kern="1200" dirty="0">
                <a:solidFill>
                  <a:schemeClr val="tx1"/>
                </a:solidFill>
                <a:effectLst/>
                <a:latin typeface="+mn-lt"/>
                <a:ea typeface="+mn-ea"/>
                <a:cs typeface="+mn-cs"/>
              </a:rPr>
              <a:t>third phase</a:t>
            </a:r>
            <a:r>
              <a:rPr lang="en-US" sz="1200" kern="1200" dirty="0">
                <a:solidFill>
                  <a:schemeClr val="tx1"/>
                </a:solidFill>
                <a:effectLst/>
                <a:latin typeface="+mn-lt"/>
                <a:ea typeface="+mn-ea"/>
                <a:cs typeface="+mn-cs"/>
              </a:rPr>
              <a:t> of the cycle, CH(N)A leads take action and evaluate health improvement. They do this by planning how to achieve customer results and putting the plan into action. Workgroups continue to meet, and monitor customer results and make changes to the plan as needed. The third phase results in a </a:t>
            </a:r>
            <a:r>
              <a:rPr lang="en-US" sz="1200" b="1" kern="1200" dirty="0">
                <a:solidFill>
                  <a:schemeClr val="tx1"/>
                </a:solidFill>
                <a:effectLst/>
                <a:latin typeface="+mn-lt"/>
                <a:ea typeface="+mn-ea"/>
                <a:cs typeface="+mn-cs"/>
              </a:rPr>
              <a:t>State of the County Health (SOTCH) Report </a:t>
            </a:r>
            <a:r>
              <a:rPr lang="en-US" sz="1200" kern="1200" dirty="0">
                <a:solidFill>
                  <a:schemeClr val="tx1"/>
                </a:solidFill>
                <a:effectLst/>
                <a:latin typeface="+mn-lt"/>
                <a:ea typeface="+mn-ea"/>
                <a:cs typeface="+mn-cs"/>
              </a:rPr>
              <a:t>from public health, and in an </a:t>
            </a:r>
            <a:r>
              <a:rPr lang="en-US" sz="1200" b="1" kern="1200" dirty="0">
                <a:solidFill>
                  <a:schemeClr val="tx1"/>
                </a:solidFill>
                <a:effectLst/>
                <a:latin typeface="+mn-lt"/>
                <a:ea typeface="+mn-ea"/>
                <a:cs typeface="+mn-cs"/>
              </a:rPr>
              <a:t>IRS Form 990 – Schedule H</a:t>
            </a:r>
            <a:r>
              <a:rPr lang="en-US" sz="1200" kern="1200" dirty="0">
                <a:solidFill>
                  <a:schemeClr val="tx1"/>
                </a:solidFill>
                <a:effectLst/>
                <a:latin typeface="+mn-lt"/>
                <a:ea typeface="+mn-ea"/>
                <a:cs typeface="+mn-cs"/>
              </a:rPr>
              <a:t> from hospitals. </a:t>
            </a:r>
          </a:p>
          <a:p>
            <a:endParaRPr lang="en-US" dirty="0"/>
          </a:p>
        </p:txBody>
      </p:sp>
      <p:sp>
        <p:nvSpPr>
          <p:cNvPr id="4" name="Slide Number Placeholder 3"/>
          <p:cNvSpPr>
            <a:spLocks noGrp="1"/>
          </p:cNvSpPr>
          <p:nvPr>
            <p:ph type="sldNum" sz="quarter" idx="10"/>
          </p:nvPr>
        </p:nvSpPr>
        <p:spPr/>
        <p:txBody>
          <a:bodyPr/>
          <a:lstStyle/>
          <a:p>
            <a:fld id="{27626F0C-C5F4-4300-ADDA-EB9EEE5C434B}" type="slidenum">
              <a:rPr lang="en-US" smtClean="0"/>
              <a:t>7</a:t>
            </a:fld>
            <a:endParaRPr lang="en-US"/>
          </a:p>
        </p:txBody>
      </p:sp>
    </p:spTree>
    <p:extLst>
      <p:ext uri="{BB962C8B-B14F-4D97-AF65-F5344CB8AC3E}">
        <p14:creationId xmlns:p14="http://schemas.microsoft.com/office/powerpoint/2010/main" val="536519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normAutofit fontScale="92500"/>
          </a:bodyPr>
          <a:lstStyle/>
          <a:p>
            <a:r>
              <a:rPr lang="en-US" b="1" dirty="0"/>
              <a:t>Speaking Notes for Presenters:</a:t>
            </a:r>
          </a:p>
          <a:p>
            <a:r>
              <a:rPr lang="en-US" dirty="0"/>
              <a:t>WNC Healthy Impact is a partnership and coordinated process between hospitals, public health agencies, and key regional partners in western North Carolina working towards a vision of improved community health. ALL OF THESE AGENCIES</a:t>
            </a:r>
            <a:r>
              <a:rPr lang="en-US" baseline="0" dirty="0"/>
              <a:t> ARE WNC HEALTHY IMPACT. </a:t>
            </a:r>
            <a:r>
              <a:rPr lang="en-US" dirty="0"/>
              <a:t>We are working together locally and regionally to assess health needs, develop collaborative plans, take action, and evaluate progress and impact. </a:t>
            </a:r>
          </a:p>
          <a:p>
            <a:endParaRPr lang="en-US" dirty="0"/>
          </a:p>
          <a:p>
            <a:r>
              <a:rPr lang="en-US" dirty="0"/>
              <a:t>This innovative regional effort is supported by financial and in-kind contributions from hospitals, public health agencies, and partners, and is housed and coordinated by WNC Health Network, Inc. Current efforts to infuse Results-Based Accountability throughout this process are supported by a grant from The Duke Endowment.</a:t>
            </a:r>
            <a:endParaRPr lang="en-US" baseline="0" dirty="0"/>
          </a:p>
          <a:p>
            <a:r>
              <a:rPr lang="en-US" dirty="0"/>
              <a:t>This</a:t>
            </a:r>
            <a:r>
              <a:rPr lang="en-US" baseline="0" dirty="0"/>
              <a:t> map represents the current partners in WNC Healthy Impact. It takes all of us to accomplish our work together.</a:t>
            </a:r>
          </a:p>
          <a:p>
            <a:endParaRPr lang="en-US" baseline="0" dirty="0"/>
          </a:p>
          <a:p>
            <a:r>
              <a:rPr lang="en-US" sz="1200" b="1" kern="1200" dirty="0">
                <a:solidFill>
                  <a:schemeClr val="tx1"/>
                </a:solidFill>
                <a:effectLst/>
                <a:latin typeface="+mn-lt"/>
                <a:ea typeface="+mn-ea"/>
                <a:cs typeface="+mn-cs"/>
              </a:rPr>
              <a:t>What is WNC Healthy Impact’s regional role in all of this? </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WNC Healthy Impact</a:t>
            </a:r>
            <a:r>
              <a:rPr lang="en-US" sz="1200" kern="1200" dirty="0">
                <a:solidFill>
                  <a:schemeClr val="tx1"/>
                </a:solidFill>
                <a:effectLst/>
                <a:latin typeface="+mn-lt"/>
                <a:ea typeface="+mn-ea"/>
                <a:cs typeface="+mn-cs"/>
              </a:rPr>
              <a:t> is a partnership and coordinated process between public health, hospitals, and key regional partners in western North Carolina.  This regional effort is supported financially by all the hospitals in the region, and is housed and coordinated by </a:t>
            </a:r>
            <a:r>
              <a:rPr lang="en-US" sz="1200" b="1" kern="1200" dirty="0">
                <a:solidFill>
                  <a:schemeClr val="tx1"/>
                </a:solidFill>
                <a:effectLst/>
                <a:latin typeface="+mn-lt"/>
                <a:ea typeface="+mn-ea"/>
                <a:cs typeface="+mn-cs"/>
              </a:rPr>
              <a:t>WNC Health Network</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Through in-kind partner time and leadership, consultants, and WNC Health Network staff, this effort creates and provides multiple datasets, trainings, tools and templates, and provides technical assistance to public health agencies and hospitals.  This regional support is designed to enhance the local efforts that work with partners to assess health needs, develop collaborative plans, take action, and evaluate progress and results.  </a:t>
            </a:r>
          </a:p>
          <a:p>
            <a:endParaRPr lang="en-US" baseline="0" dirty="0"/>
          </a:p>
          <a:p>
            <a:pPr defTabSz="904109">
              <a:defRPr/>
            </a:pPr>
            <a:endParaRPr lang="en-US" b="1" dirty="0"/>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186895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Speaking Notes for Presenters:</a:t>
            </a:r>
          </a:p>
          <a:p>
            <a:pPr lvl="0"/>
            <a:r>
              <a:rPr lang="en-US" dirty="0"/>
              <a:t>These are the goals that currently drive our work.  They</a:t>
            </a:r>
            <a:r>
              <a:rPr lang="en-US" baseline="0" dirty="0"/>
              <a:t> </a:t>
            </a:r>
            <a:r>
              <a:rPr lang="en-US" dirty="0"/>
              <a:t>have been tweaked over time as we get more clarity of purpose and destination.</a:t>
            </a:r>
            <a:r>
              <a:rPr lang="en-US" baseline="0" dirty="0"/>
              <a:t>  </a:t>
            </a:r>
            <a:endParaRPr lang="en-US" dirty="0"/>
          </a:p>
          <a:p>
            <a:pPr lvl="0"/>
            <a:endParaRPr lang="en-US" dirty="0"/>
          </a:p>
          <a:p>
            <a:endParaRPr lang="en-US" dirty="0"/>
          </a:p>
        </p:txBody>
      </p:sp>
      <p:sp>
        <p:nvSpPr>
          <p:cNvPr id="4" name="Slide Number Placeholder 3"/>
          <p:cNvSpPr>
            <a:spLocks noGrp="1"/>
          </p:cNvSpPr>
          <p:nvPr>
            <p:ph type="sldNum" sz="quarter" idx="10"/>
          </p:nvPr>
        </p:nvSpPr>
        <p:spPr/>
        <p:txBody>
          <a:bodyPr/>
          <a:lstStyle/>
          <a:p>
            <a:fld id="{840B0D6C-4BA2-412D-8091-543D52D7B415}"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780443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BED0B6A-4345-4ACF-8520-5122E1BA6AA6}" type="datetimeFigureOut">
              <a:rPr lang="en-US" smtClean="0">
                <a:solidFill>
                  <a:srgbClr val="4E5B6F"/>
                </a:solidFill>
              </a:rPr>
              <a:pPr/>
              <a:t>9/17/2018</a:t>
            </a:fld>
            <a:endParaRPr lang="en-US" dirty="0">
              <a:solidFill>
                <a:srgbClr val="4E5B6F"/>
              </a:solidFill>
            </a:endParaRPr>
          </a:p>
        </p:txBody>
      </p:sp>
      <p:sp>
        <p:nvSpPr>
          <p:cNvPr id="5" name="Footer Placeholder 4"/>
          <p:cNvSpPr>
            <a:spLocks noGrp="1"/>
          </p:cNvSpPr>
          <p:nvPr>
            <p:ph type="ftr" sz="quarter" idx="11"/>
          </p:nvPr>
        </p:nvSpPr>
        <p:spPr/>
        <p:txBody>
          <a:bodyPr/>
          <a:lstStyle/>
          <a:p>
            <a:endParaRPr lang="en-US" dirty="0">
              <a:solidFill>
                <a:srgbClr val="4E5B6F"/>
              </a:solidFill>
            </a:endParaRPr>
          </a:p>
        </p:txBody>
      </p:sp>
      <p:sp>
        <p:nvSpPr>
          <p:cNvPr id="6" name="Slide Number Placeholder 5"/>
          <p:cNvSpPr>
            <a:spLocks noGrp="1"/>
          </p:cNvSpPr>
          <p:nvPr>
            <p:ph type="sldNum" sz="quarter" idx="12"/>
          </p:nvPr>
        </p:nvSpPr>
        <p:spPr/>
        <p:txBody>
          <a:bodyPr/>
          <a:lstStyle/>
          <a:p>
            <a:fld id="{C41C689E-E687-457D-9328-D855A6C9B6DE}" type="slidenum">
              <a:rPr lang="en-US" smtClean="0"/>
              <a:pPr/>
              <a:t>‹#›</a:t>
            </a:fld>
            <a:endParaRPr lang="en-US" dirty="0"/>
          </a:p>
        </p:txBody>
      </p:sp>
    </p:spTree>
    <p:extLst>
      <p:ext uri="{BB962C8B-B14F-4D97-AF65-F5344CB8AC3E}">
        <p14:creationId xmlns:p14="http://schemas.microsoft.com/office/powerpoint/2010/main" val="2161988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F9B8CD-342D-4579-98EC-A8FD6B7370E1}" type="datetimeFigureOut">
              <a:rPr lang="en-US" smtClean="0">
                <a:solidFill>
                  <a:srgbClr val="4E5B6F"/>
                </a:solidFill>
              </a:rPr>
              <a:pPr/>
              <a:t>9/17/2018</a:t>
            </a:fld>
            <a:endParaRPr lang="en-US" dirty="0">
              <a:solidFill>
                <a:srgbClr val="4E5B6F"/>
              </a:solidFill>
            </a:endParaRPr>
          </a:p>
        </p:txBody>
      </p:sp>
      <p:sp>
        <p:nvSpPr>
          <p:cNvPr id="5" name="Footer Placeholder 4"/>
          <p:cNvSpPr>
            <a:spLocks noGrp="1"/>
          </p:cNvSpPr>
          <p:nvPr>
            <p:ph type="ftr" sz="quarter" idx="11"/>
          </p:nvPr>
        </p:nvSpPr>
        <p:spPr/>
        <p:txBody>
          <a:bodyPr/>
          <a:lstStyle/>
          <a:p>
            <a:r>
              <a:rPr lang="en-US" sz="1000">
                <a:solidFill>
                  <a:srgbClr val="4E5B6F"/>
                </a:solidFill>
              </a:rPr>
              <a:t>Sheila S. Pfaender, Public Health Consultant</a:t>
            </a:r>
            <a:endParaRPr lang="en-US" sz="1000" dirty="0">
              <a:solidFill>
                <a:srgbClr val="4E5B6F"/>
              </a:solidFill>
            </a:endParaRPr>
          </a:p>
        </p:txBody>
      </p:sp>
      <p:sp>
        <p:nvSpPr>
          <p:cNvPr id="6" name="Slide Number Placeholder 5"/>
          <p:cNvSpPr>
            <a:spLocks noGrp="1"/>
          </p:cNvSpPr>
          <p:nvPr>
            <p:ph type="sldNum" sz="quarter" idx="12"/>
          </p:nvPr>
        </p:nvSpPr>
        <p:spPr/>
        <p:txBody>
          <a:bodyPr/>
          <a:lstStyle/>
          <a:p>
            <a:fld id="{2BBB5E19-F10A-4C2F-BF6F-11C513378A2E}" type="slidenum">
              <a:rPr lang="en-US" smtClean="0"/>
              <a:pPr/>
              <a:t>‹#›</a:t>
            </a:fld>
            <a:endParaRPr lang="en-US" dirty="0"/>
          </a:p>
        </p:txBody>
      </p:sp>
    </p:spTree>
    <p:extLst>
      <p:ext uri="{BB962C8B-B14F-4D97-AF65-F5344CB8AC3E}">
        <p14:creationId xmlns:p14="http://schemas.microsoft.com/office/powerpoint/2010/main" val="1060824561"/>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F9B8CD-342D-4579-98EC-A8FD6B7370E1}" type="datetimeFigureOut">
              <a:rPr lang="en-US" smtClean="0">
                <a:solidFill>
                  <a:srgbClr val="4E5B6F"/>
                </a:solidFill>
              </a:rPr>
              <a:pPr/>
              <a:t>9/17/2018</a:t>
            </a:fld>
            <a:endParaRPr lang="en-US" dirty="0">
              <a:solidFill>
                <a:srgbClr val="4E5B6F"/>
              </a:solidFill>
            </a:endParaRPr>
          </a:p>
        </p:txBody>
      </p:sp>
      <p:sp>
        <p:nvSpPr>
          <p:cNvPr id="5" name="Footer Placeholder 4"/>
          <p:cNvSpPr>
            <a:spLocks noGrp="1"/>
          </p:cNvSpPr>
          <p:nvPr>
            <p:ph type="ftr" sz="quarter" idx="11"/>
          </p:nvPr>
        </p:nvSpPr>
        <p:spPr/>
        <p:txBody>
          <a:bodyPr/>
          <a:lstStyle/>
          <a:p>
            <a:r>
              <a:rPr lang="en-US" sz="1000">
                <a:solidFill>
                  <a:srgbClr val="4E5B6F"/>
                </a:solidFill>
              </a:rPr>
              <a:t>Sheila S. Pfaender, Public Health Consultant</a:t>
            </a:r>
            <a:endParaRPr lang="en-US" sz="1000" dirty="0">
              <a:solidFill>
                <a:srgbClr val="4E5B6F"/>
              </a:solidFill>
            </a:endParaRPr>
          </a:p>
        </p:txBody>
      </p:sp>
      <p:sp>
        <p:nvSpPr>
          <p:cNvPr id="6" name="Slide Number Placeholder 5"/>
          <p:cNvSpPr>
            <a:spLocks noGrp="1"/>
          </p:cNvSpPr>
          <p:nvPr>
            <p:ph type="sldNum" sz="quarter" idx="12"/>
          </p:nvPr>
        </p:nvSpPr>
        <p:spPr/>
        <p:txBody>
          <a:bodyPr/>
          <a:lstStyle/>
          <a:p>
            <a:fld id="{2BBB5E19-F10A-4C2F-BF6F-11C513378A2E}"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04920414"/>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F9B8CD-342D-4579-98EC-A8FD6B7370E1}" type="datetimeFigureOut">
              <a:rPr lang="en-US" smtClean="0">
                <a:solidFill>
                  <a:srgbClr val="4E5B6F"/>
                </a:solidFill>
              </a:rPr>
              <a:pPr/>
              <a:t>9/17/2018</a:t>
            </a:fld>
            <a:endParaRPr lang="en-US" dirty="0">
              <a:solidFill>
                <a:srgbClr val="4E5B6F"/>
              </a:solidFill>
            </a:endParaRPr>
          </a:p>
        </p:txBody>
      </p:sp>
      <p:sp>
        <p:nvSpPr>
          <p:cNvPr id="5" name="Footer Placeholder 4"/>
          <p:cNvSpPr>
            <a:spLocks noGrp="1"/>
          </p:cNvSpPr>
          <p:nvPr>
            <p:ph type="ftr" sz="quarter" idx="11"/>
          </p:nvPr>
        </p:nvSpPr>
        <p:spPr/>
        <p:txBody>
          <a:bodyPr/>
          <a:lstStyle/>
          <a:p>
            <a:r>
              <a:rPr lang="en-US" sz="1000">
                <a:solidFill>
                  <a:srgbClr val="4E5B6F"/>
                </a:solidFill>
              </a:rPr>
              <a:t>Sheila S. Pfaender, Public Health Consultant</a:t>
            </a:r>
            <a:endParaRPr lang="en-US" sz="1000" dirty="0">
              <a:solidFill>
                <a:srgbClr val="4E5B6F"/>
              </a:solidFill>
            </a:endParaRPr>
          </a:p>
        </p:txBody>
      </p:sp>
      <p:sp>
        <p:nvSpPr>
          <p:cNvPr id="6" name="Slide Number Placeholder 5"/>
          <p:cNvSpPr>
            <a:spLocks noGrp="1"/>
          </p:cNvSpPr>
          <p:nvPr>
            <p:ph type="sldNum" sz="quarter" idx="12"/>
          </p:nvPr>
        </p:nvSpPr>
        <p:spPr/>
        <p:txBody>
          <a:bodyPr/>
          <a:lstStyle/>
          <a:p>
            <a:fld id="{2BBB5E19-F10A-4C2F-BF6F-11C513378A2E}" type="slidenum">
              <a:rPr lang="en-US" smtClean="0"/>
              <a:pPr/>
              <a:t>‹#›</a:t>
            </a:fld>
            <a:endParaRPr lang="en-US" dirty="0"/>
          </a:p>
        </p:txBody>
      </p:sp>
    </p:spTree>
    <p:extLst>
      <p:ext uri="{BB962C8B-B14F-4D97-AF65-F5344CB8AC3E}">
        <p14:creationId xmlns:p14="http://schemas.microsoft.com/office/powerpoint/2010/main" val="2107566693"/>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F9B8CD-342D-4579-98EC-A8FD6B7370E1}" type="datetimeFigureOut">
              <a:rPr lang="en-US" smtClean="0">
                <a:solidFill>
                  <a:srgbClr val="4E5B6F"/>
                </a:solidFill>
              </a:rPr>
              <a:pPr/>
              <a:t>9/17/2018</a:t>
            </a:fld>
            <a:endParaRPr lang="en-US" dirty="0">
              <a:solidFill>
                <a:srgbClr val="4E5B6F"/>
              </a:solidFill>
            </a:endParaRPr>
          </a:p>
        </p:txBody>
      </p:sp>
      <p:sp>
        <p:nvSpPr>
          <p:cNvPr id="5" name="Footer Placeholder 4"/>
          <p:cNvSpPr>
            <a:spLocks noGrp="1"/>
          </p:cNvSpPr>
          <p:nvPr>
            <p:ph type="ftr" sz="quarter" idx="11"/>
          </p:nvPr>
        </p:nvSpPr>
        <p:spPr/>
        <p:txBody>
          <a:bodyPr/>
          <a:lstStyle/>
          <a:p>
            <a:r>
              <a:rPr lang="en-US" sz="1000">
                <a:solidFill>
                  <a:srgbClr val="4E5B6F"/>
                </a:solidFill>
              </a:rPr>
              <a:t>Sheila S. Pfaender, Public Health Consultant</a:t>
            </a:r>
            <a:endParaRPr lang="en-US" sz="1000" dirty="0">
              <a:solidFill>
                <a:srgbClr val="4E5B6F"/>
              </a:solidFill>
            </a:endParaRPr>
          </a:p>
        </p:txBody>
      </p:sp>
      <p:sp>
        <p:nvSpPr>
          <p:cNvPr id="6" name="Slide Number Placeholder 5"/>
          <p:cNvSpPr>
            <a:spLocks noGrp="1"/>
          </p:cNvSpPr>
          <p:nvPr>
            <p:ph type="sldNum" sz="quarter" idx="12"/>
          </p:nvPr>
        </p:nvSpPr>
        <p:spPr/>
        <p:txBody>
          <a:bodyPr/>
          <a:lstStyle/>
          <a:p>
            <a:fld id="{2BBB5E19-F10A-4C2F-BF6F-11C513378A2E}"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732716901"/>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F9B8CD-342D-4579-98EC-A8FD6B7370E1}" type="datetimeFigureOut">
              <a:rPr lang="en-US" smtClean="0">
                <a:solidFill>
                  <a:srgbClr val="4E5B6F"/>
                </a:solidFill>
              </a:rPr>
              <a:pPr/>
              <a:t>9/17/2018</a:t>
            </a:fld>
            <a:endParaRPr lang="en-US" dirty="0">
              <a:solidFill>
                <a:srgbClr val="4E5B6F"/>
              </a:solidFill>
            </a:endParaRPr>
          </a:p>
        </p:txBody>
      </p:sp>
      <p:sp>
        <p:nvSpPr>
          <p:cNvPr id="5" name="Footer Placeholder 4"/>
          <p:cNvSpPr>
            <a:spLocks noGrp="1"/>
          </p:cNvSpPr>
          <p:nvPr>
            <p:ph type="ftr" sz="quarter" idx="11"/>
          </p:nvPr>
        </p:nvSpPr>
        <p:spPr/>
        <p:txBody>
          <a:bodyPr/>
          <a:lstStyle/>
          <a:p>
            <a:r>
              <a:rPr lang="en-US" sz="1000">
                <a:solidFill>
                  <a:srgbClr val="4E5B6F"/>
                </a:solidFill>
              </a:rPr>
              <a:t>Sheila S. Pfaender, Public Health Consultant</a:t>
            </a:r>
            <a:endParaRPr lang="en-US" sz="1000" dirty="0">
              <a:solidFill>
                <a:srgbClr val="4E5B6F"/>
              </a:solidFill>
            </a:endParaRPr>
          </a:p>
        </p:txBody>
      </p:sp>
      <p:sp>
        <p:nvSpPr>
          <p:cNvPr id="6" name="Slide Number Placeholder 5"/>
          <p:cNvSpPr>
            <a:spLocks noGrp="1"/>
          </p:cNvSpPr>
          <p:nvPr>
            <p:ph type="sldNum" sz="quarter" idx="12"/>
          </p:nvPr>
        </p:nvSpPr>
        <p:spPr/>
        <p:txBody>
          <a:bodyPr/>
          <a:lstStyle/>
          <a:p>
            <a:fld id="{2BBB5E19-F10A-4C2F-BF6F-11C513378A2E}" type="slidenum">
              <a:rPr lang="en-US" smtClean="0"/>
              <a:pPr/>
              <a:t>‹#›</a:t>
            </a:fld>
            <a:endParaRPr lang="en-US" dirty="0"/>
          </a:p>
        </p:txBody>
      </p:sp>
    </p:spTree>
    <p:extLst>
      <p:ext uri="{BB962C8B-B14F-4D97-AF65-F5344CB8AC3E}">
        <p14:creationId xmlns:p14="http://schemas.microsoft.com/office/powerpoint/2010/main" val="2473678309"/>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ED0B6A-4345-4ACF-8520-5122E1BA6AA6}" type="datetimeFigureOut">
              <a:rPr lang="en-US" smtClean="0">
                <a:solidFill>
                  <a:srgbClr val="4E5B6F"/>
                </a:solidFill>
              </a:rPr>
              <a:pPr/>
              <a:t>9/17/2018</a:t>
            </a:fld>
            <a:endParaRPr lang="en-US" dirty="0">
              <a:solidFill>
                <a:srgbClr val="4E5B6F"/>
              </a:solidFill>
            </a:endParaRPr>
          </a:p>
        </p:txBody>
      </p:sp>
      <p:sp>
        <p:nvSpPr>
          <p:cNvPr id="5" name="Footer Placeholder 4"/>
          <p:cNvSpPr>
            <a:spLocks noGrp="1"/>
          </p:cNvSpPr>
          <p:nvPr>
            <p:ph type="ftr" sz="quarter" idx="11"/>
          </p:nvPr>
        </p:nvSpPr>
        <p:spPr/>
        <p:txBody>
          <a:bodyPr/>
          <a:lstStyle/>
          <a:p>
            <a:endParaRPr lang="en-US" dirty="0">
              <a:solidFill>
                <a:srgbClr val="4E5B6F"/>
              </a:solidFill>
            </a:endParaRPr>
          </a:p>
        </p:txBody>
      </p:sp>
      <p:sp>
        <p:nvSpPr>
          <p:cNvPr id="6" name="Slide Number Placeholder 5"/>
          <p:cNvSpPr>
            <a:spLocks noGrp="1"/>
          </p:cNvSpPr>
          <p:nvPr>
            <p:ph type="sldNum" sz="quarter" idx="12"/>
          </p:nvPr>
        </p:nvSpPr>
        <p:spPr/>
        <p:txBody>
          <a:bodyPr/>
          <a:lstStyle/>
          <a:p>
            <a:fld id="{C41C689E-E687-457D-9328-D855A6C9B6DE}" type="slidenum">
              <a:rPr lang="en-US" smtClean="0"/>
              <a:pPr/>
              <a:t>‹#›</a:t>
            </a:fld>
            <a:endParaRPr lang="en-US" dirty="0"/>
          </a:p>
        </p:txBody>
      </p:sp>
    </p:spTree>
    <p:extLst>
      <p:ext uri="{BB962C8B-B14F-4D97-AF65-F5344CB8AC3E}">
        <p14:creationId xmlns:p14="http://schemas.microsoft.com/office/powerpoint/2010/main" val="29379536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ED0B6A-4345-4ACF-8520-5122E1BA6AA6}" type="datetimeFigureOut">
              <a:rPr lang="en-US" smtClean="0">
                <a:solidFill>
                  <a:srgbClr val="4E5B6F"/>
                </a:solidFill>
              </a:rPr>
              <a:pPr/>
              <a:t>9/17/2018</a:t>
            </a:fld>
            <a:endParaRPr lang="en-US" dirty="0">
              <a:solidFill>
                <a:srgbClr val="4E5B6F"/>
              </a:solidFill>
            </a:endParaRPr>
          </a:p>
        </p:txBody>
      </p:sp>
      <p:sp>
        <p:nvSpPr>
          <p:cNvPr id="5" name="Footer Placeholder 4"/>
          <p:cNvSpPr>
            <a:spLocks noGrp="1"/>
          </p:cNvSpPr>
          <p:nvPr>
            <p:ph type="ftr" sz="quarter" idx="11"/>
          </p:nvPr>
        </p:nvSpPr>
        <p:spPr/>
        <p:txBody>
          <a:bodyPr/>
          <a:lstStyle/>
          <a:p>
            <a:endParaRPr lang="en-US" dirty="0">
              <a:solidFill>
                <a:srgbClr val="4E5B6F"/>
              </a:solidFill>
            </a:endParaRPr>
          </a:p>
        </p:txBody>
      </p:sp>
      <p:sp>
        <p:nvSpPr>
          <p:cNvPr id="6" name="Slide Number Placeholder 5"/>
          <p:cNvSpPr>
            <a:spLocks noGrp="1"/>
          </p:cNvSpPr>
          <p:nvPr>
            <p:ph type="sldNum" sz="quarter" idx="12"/>
          </p:nvPr>
        </p:nvSpPr>
        <p:spPr/>
        <p:txBody>
          <a:bodyPr/>
          <a:lstStyle/>
          <a:p>
            <a:fld id="{C41C689E-E687-457D-9328-D855A6C9B6DE}" type="slidenum">
              <a:rPr lang="en-US" smtClean="0"/>
              <a:pPr/>
              <a:t>‹#›</a:t>
            </a:fld>
            <a:endParaRPr lang="en-US" dirty="0"/>
          </a:p>
        </p:txBody>
      </p:sp>
    </p:spTree>
    <p:extLst>
      <p:ext uri="{BB962C8B-B14F-4D97-AF65-F5344CB8AC3E}">
        <p14:creationId xmlns:p14="http://schemas.microsoft.com/office/powerpoint/2010/main" val="36569446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B3168BF-4551-4F41-916A-F349744F0EB3}" type="datetimeFigureOut">
              <a:rPr lang="en-US" smtClean="0">
                <a:solidFill>
                  <a:prstClr val="black">
                    <a:tint val="75000"/>
                  </a:prstClr>
                </a:solidFill>
              </a:rPr>
              <a:pPr/>
              <a:t>9/17/2018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C3B9BF-A896-405C-AF66-4652DC82B9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8113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3168BF-4551-4F41-916A-F349744F0EB3}" type="datetimeFigureOut">
              <a:rPr lang="en-US" smtClean="0">
                <a:solidFill>
                  <a:prstClr val="black">
                    <a:tint val="75000"/>
                  </a:prstClr>
                </a:solidFill>
              </a:rPr>
              <a:pPr/>
              <a:t>9/17/2018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C3B9BF-A896-405C-AF66-4652DC82B9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13349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3168BF-4551-4F41-916A-F349744F0EB3}" type="datetimeFigureOut">
              <a:rPr lang="en-US" smtClean="0">
                <a:solidFill>
                  <a:prstClr val="black">
                    <a:tint val="75000"/>
                  </a:prstClr>
                </a:solidFill>
              </a:rPr>
              <a:pPr/>
              <a:t>9/17/2018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C3B9BF-A896-405C-AF66-4652DC82B9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134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ED0B6A-4345-4ACF-8520-5122E1BA6AA6}" type="datetimeFigureOut">
              <a:rPr lang="en-US" smtClean="0">
                <a:solidFill>
                  <a:srgbClr val="4E5B6F"/>
                </a:solidFill>
              </a:rPr>
              <a:pPr/>
              <a:t>9/17/2018</a:t>
            </a:fld>
            <a:endParaRPr lang="en-US" dirty="0">
              <a:solidFill>
                <a:srgbClr val="4E5B6F"/>
              </a:solidFill>
            </a:endParaRPr>
          </a:p>
        </p:txBody>
      </p:sp>
      <p:sp>
        <p:nvSpPr>
          <p:cNvPr id="5" name="Footer Placeholder 4"/>
          <p:cNvSpPr>
            <a:spLocks noGrp="1"/>
          </p:cNvSpPr>
          <p:nvPr>
            <p:ph type="ftr" sz="quarter" idx="11"/>
          </p:nvPr>
        </p:nvSpPr>
        <p:spPr/>
        <p:txBody>
          <a:bodyPr/>
          <a:lstStyle/>
          <a:p>
            <a:endParaRPr lang="en-US" dirty="0">
              <a:solidFill>
                <a:srgbClr val="4E5B6F"/>
              </a:solidFill>
            </a:endParaRPr>
          </a:p>
        </p:txBody>
      </p:sp>
      <p:sp>
        <p:nvSpPr>
          <p:cNvPr id="6" name="Slide Number Placeholder 5"/>
          <p:cNvSpPr>
            <a:spLocks noGrp="1"/>
          </p:cNvSpPr>
          <p:nvPr>
            <p:ph type="sldNum" sz="quarter" idx="12"/>
          </p:nvPr>
        </p:nvSpPr>
        <p:spPr/>
        <p:txBody>
          <a:bodyPr/>
          <a:lstStyle/>
          <a:p>
            <a:fld id="{C41C689E-E687-457D-9328-D855A6C9B6DE}" type="slidenum">
              <a:rPr lang="en-US" smtClean="0"/>
              <a:pPr/>
              <a:t>‹#›</a:t>
            </a:fld>
            <a:endParaRPr lang="en-US" dirty="0"/>
          </a:p>
        </p:txBody>
      </p:sp>
      <p:sp>
        <p:nvSpPr>
          <p:cNvPr id="9" name="TextBox 8">
            <a:extLst>
              <a:ext uri="{FF2B5EF4-FFF2-40B4-BE49-F238E27FC236}">
                <a16:creationId xmlns:a16="http://schemas.microsoft.com/office/drawing/2014/main" id="{86BF9988-3CBD-4B8B-AD7E-F31C001F080D}"/>
              </a:ext>
            </a:extLst>
          </p:cNvPr>
          <p:cNvSpPr txBox="1"/>
          <p:nvPr userDrawn="1"/>
        </p:nvSpPr>
        <p:spPr>
          <a:xfrm>
            <a:off x="10134600" y="5905432"/>
            <a:ext cx="1979454" cy="923330"/>
          </a:xfrm>
          <a:prstGeom prst="rect">
            <a:avLst/>
          </a:prstGeom>
          <a:noFill/>
        </p:spPr>
        <p:txBody>
          <a:bodyPr wrap="square" rtlCol="0">
            <a:spAutoFit/>
          </a:bodyPr>
          <a:lstStyle/>
          <a:p>
            <a:r>
              <a:rPr lang="en-US" b="1" i="1" dirty="0">
                <a:solidFill>
                  <a:srgbClr val="FF0000"/>
                </a:solidFill>
              </a:rPr>
              <a:t>Your logo here – edit in slide master</a:t>
            </a:r>
          </a:p>
        </p:txBody>
      </p:sp>
    </p:spTree>
    <p:extLst>
      <p:ext uri="{BB962C8B-B14F-4D97-AF65-F5344CB8AC3E}">
        <p14:creationId xmlns:p14="http://schemas.microsoft.com/office/powerpoint/2010/main" val="24983572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B3168BF-4551-4F41-916A-F349744F0EB3}" type="datetimeFigureOut">
              <a:rPr lang="en-US" smtClean="0">
                <a:solidFill>
                  <a:prstClr val="black">
                    <a:tint val="75000"/>
                  </a:prstClr>
                </a:solidFill>
              </a:rPr>
              <a:pPr/>
              <a:t>9/17/2018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C3B9BF-A896-405C-AF66-4652DC82B9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34459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1"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1"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B3168BF-4551-4F41-916A-F349744F0EB3}" type="datetimeFigureOut">
              <a:rPr lang="en-US" smtClean="0">
                <a:solidFill>
                  <a:prstClr val="black">
                    <a:tint val="75000"/>
                  </a:prstClr>
                </a:solidFill>
              </a:rPr>
              <a:pPr/>
              <a:t>9/17/2018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5C3B9BF-A896-405C-AF66-4652DC82B9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267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B3168BF-4551-4F41-916A-F349744F0EB3}" type="datetimeFigureOut">
              <a:rPr lang="en-US" smtClean="0">
                <a:solidFill>
                  <a:prstClr val="black">
                    <a:tint val="75000"/>
                  </a:prstClr>
                </a:solidFill>
              </a:rPr>
              <a:pPr/>
              <a:t>9/17/2018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5C3B9BF-A896-405C-AF66-4652DC82B9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25259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3168BF-4551-4F41-916A-F349744F0EB3}" type="datetimeFigureOut">
              <a:rPr lang="en-US" smtClean="0">
                <a:solidFill>
                  <a:prstClr val="black">
                    <a:tint val="75000"/>
                  </a:prstClr>
                </a:solidFill>
              </a:rPr>
              <a:pPr/>
              <a:t>9/17/2018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5C3B9BF-A896-405C-AF66-4652DC82B90A}" type="slidenum">
              <a:rPr lang="en-US" smtClean="0">
                <a:solidFill>
                  <a:prstClr val="black">
                    <a:tint val="75000"/>
                  </a:prstClr>
                </a:solidFill>
              </a:rPr>
              <a:pPr/>
              <a:t>‹#›</a:t>
            </a:fld>
            <a:endParaRPr lang="en-US">
              <a:solidFill>
                <a:prstClr val="black">
                  <a:tint val="75000"/>
                </a:prstClr>
              </a:solidFill>
            </a:endParaRPr>
          </a:p>
        </p:txBody>
      </p:sp>
      <p:pic>
        <p:nvPicPr>
          <p:cNvPr id="7" name="Picture 6">
            <a:extLst>
              <a:ext uri="{FF2B5EF4-FFF2-40B4-BE49-F238E27FC236}">
                <a16:creationId xmlns:a16="http://schemas.microsoft.com/office/drawing/2014/main" id="{BBA18F28-8303-45C0-B863-BCE6848D6A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86357" y="6253769"/>
            <a:ext cx="3269323" cy="352081"/>
          </a:xfrm>
          <a:prstGeom prst="rect">
            <a:avLst/>
          </a:prstGeom>
        </p:spPr>
      </p:pic>
    </p:spTree>
    <p:extLst>
      <p:ext uri="{BB962C8B-B14F-4D97-AF65-F5344CB8AC3E}">
        <p14:creationId xmlns:p14="http://schemas.microsoft.com/office/powerpoint/2010/main" val="37540634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B3168BF-4551-4F41-916A-F349744F0EB3}" type="datetimeFigureOut">
              <a:rPr lang="en-US" smtClean="0">
                <a:solidFill>
                  <a:prstClr val="black">
                    <a:tint val="75000"/>
                  </a:prstClr>
                </a:solidFill>
              </a:rPr>
              <a:pPr/>
              <a:t>9/17/2018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C3B9BF-A896-405C-AF66-4652DC82B9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61615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B3168BF-4551-4F41-916A-F349744F0EB3}" type="datetimeFigureOut">
              <a:rPr lang="en-US" smtClean="0">
                <a:solidFill>
                  <a:prstClr val="black">
                    <a:tint val="75000"/>
                  </a:prstClr>
                </a:solidFill>
              </a:rPr>
              <a:pPr/>
              <a:t>9/17/2018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C3B9BF-A896-405C-AF66-4652DC82B9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32202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3168BF-4551-4F41-916A-F349744F0EB3}" type="datetimeFigureOut">
              <a:rPr lang="en-US" smtClean="0">
                <a:solidFill>
                  <a:prstClr val="black">
                    <a:tint val="75000"/>
                  </a:prstClr>
                </a:solidFill>
              </a:rPr>
              <a:pPr/>
              <a:t>9/17/2018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C3B9BF-A896-405C-AF66-4652DC82B9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9514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3168BF-4551-4F41-916A-F349744F0EB3}" type="datetimeFigureOut">
              <a:rPr lang="en-US" smtClean="0">
                <a:solidFill>
                  <a:prstClr val="black">
                    <a:tint val="75000"/>
                  </a:prstClr>
                </a:solidFill>
              </a:rPr>
              <a:pPr/>
              <a:t>9/17/2018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C3B9BF-A896-405C-AF66-4652DC82B9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9457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BED0B6A-4345-4ACF-8520-5122E1BA6AA6}" type="datetimeFigureOut">
              <a:rPr lang="en-US" smtClean="0">
                <a:solidFill>
                  <a:srgbClr val="D6ECFF"/>
                </a:solidFill>
              </a:rPr>
              <a:pPr/>
              <a:t>9/17/2018</a:t>
            </a:fld>
            <a:endParaRPr lang="en-US" dirty="0">
              <a:solidFill>
                <a:srgbClr val="D6ECFF"/>
              </a:solidFill>
            </a:endParaRPr>
          </a:p>
        </p:txBody>
      </p:sp>
      <p:sp>
        <p:nvSpPr>
          <p:cNvPr id="5" name="Footer Placeholder 4"/>
          <p:cNvSpPr>
            <a:spLocks noGrp="1"/>
          </p:cNvSpPr>
          <p:nvPr>
            <p:ph type="ftr" sz="quarter" idx="11"/>
          </p:nvPr>
        </p:nvSpPr>
        <p:spPr/>
        <p:txBody>
          <a:bodyPr/>
          <a:lstStyle/>
          <a:p>
            <a:endParaRPr lang="en-US" dirty="0">
              <a:solidFill>
                <a:srgbClr val="D6ECFF"/>
              </a:solidFill>
            </a:endParaRPr>
          </a:p>
        </p:txBody>
      </p:sp>
      <p:sp>
        <p:nvSpPr>
          <p:cNvPr id="6" name="Slide Number Placeholder 5"/>
          <p:cNvSpPr>
            <a:spLocks noGrp="1"/>
          </p:cNvSpPr>
          <p:nvPr>
            <p:ph type="sldNum" sz="quarter" idx="12"/>
          </p:nvPr>
        </p:nvSpPr>
        <p:spPr/>
        <p:txBody>
          <a:bodyPr/>
          <a:lstStyle/>
          <a:p>
            <a:fld id="{C41C689E-E687-457D-9328-D855A6C9B6DE}" type="slidenum">
              <a:rPr lang="en-US" smtClean="0"/>
              <a:pPr/>
              <a:t>‹#›</a:t>
            </a:fld>
            <a:endParaRPr lang="en-US" dirty="0"/>
          </a:p>
        </p:txBody>
      </p:sp>
    </p:spTree>
    <p:extLst>
      <p:ext uri="{BB962C8B-B14F-4D97-AF65-F5344CB8AC3E}">
        <p14:creationId xmlns:p14="http://schemas.microsoft.com/office/powerpoint/2010/main" val="2653925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BED0B6A-4345-4ACF-8520-5122E1BA6AA6}" type="datetimeFigureOut">
              <a:rPr lang="en-US" smtClean="0">
                <a:solidFill>
                  <a:srgbClr val="4E5B6F"/>
                </a:solidFill>
              </a:rPr>
              <a:pPr/>
              <a:t>9/17/2018</a:t>
            </a:fld>
            <a:endParaRPr lang="en-US" dirty="0">
              <a:solidFill>
                <a:srgbClr val="4E5B6F"/>
              </a:solidFill>
            </a:endParaRPr>
          </a:p>
        </p:txBody>
      </p:sp>
      <p:sp>
        <p:nvSpPr>
          <p:cNvPr id="6" name="Footer Placeholder 5"/>
          <p:cNvSpPr>
            <a:spLocks noGrp="1"/>
          </p:cNvSpPr>
          <p:nvPr>
            <p:ph type="ftr" sz="quarter" idx="11"/>
          </p:nvPr>
        </p:nvSpPr>
        <p:spPr/>
        <p:txBody>
          <a:bodyPr/>
          <a:lstStyle/>
          <a:p>
            <a:endParaRPr lang="en-US" dirty="0">
              <a:solidFill>
                <a:srgbClr val="4E5B6F"/>
              </a:solidFill>
            </a:endParaRPr>
          </a:p>
        </p:txBody>
      </p:sp>
      <p:sp>
        <p:nvSpPr>
          <p:cNvPr id="7" name="Slide Number Placeholder 6"/>
          <p:cNvSpPr>
            <a:spLocks noGrp="1"/>
          </p:cNvSpPr>
          <p:nvPr>
            <p:ph type="sldNum" sz="quarter" idx="12"/>
          </p:nvPr>
        </p:nvSpPr>
        <p:spPr/>
        <p:txBody>
          <a:bodyPr/>
          <a:lstStyle/>
          <a:p>
            <a:fld id="{C41C689E-E687-457D-9328-D855A6C9B6DE}" type="slidenum">
              <a:rPr lang="en-US" smtClean="0"/>
              <a:pPr/>
              <a:t>‹#›</a:t>
            </a:fld>
            <a:endParaRPr lang="en-US" dirty="0"/>
          </a:p>
        </p:txBody>
      </p:sp>
    </p:spTree>
    <p:extLst>
      <p:ext uri="{BB962C8B-B14F-4D97-AF65-F5344CB8AC3E}">
        <p14:creationId xmlns:p14="http://schemas.microsoft.com/office/powerpoint/2010/main" val="463628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ED0B6A-4345-4ACF-8520-5122E1BA6AA6}" type="datetimeFigureOut">
              <a:rPr lang="en-US" smtClean="0">
                <a:solidFill>
                  <a:srgbClr val="4E5B6F"/>
                </a:solidFill>
              </a:rPr>
              <a:pPr/>
              <a:t>9/17/2018</a:t>
            </a:fld>
            <a:endParaRPr lang="en-US" dirty="0">
              <a:solidFill>
                <a:srgbClr val="4E5B6F"/>
              </a:solidFill>
            </a:endParaRPr>
          </a:p>
        </p:txBody>
      </p:sp>
      <p:sp>
        <p:nvSpPr>
          <p:cNvPr id="8" name="Footer Placeholder 7"/>
          <p:cNvSpPr>
            <a:spLocks noGrp="1"/>
          </p:cNvSpPr>
          <p:nvPr>
            <p:ph type="ftr" sz="quarter" idx="11"/>
          </p:nvPr>
        </p:nvSpPr>
        <p:spPr/>
        <p:txBody>
          <a:bodyPr/>
          <a:lstStyle/>
          <a:p>
            <a:endParaRPr lang="en-US" dirty="0">
              <a:solidFill>
                <a:srgbClr val="4E5B6F"/>
              </a:solidFill>
            </a:endParaRPr>
          </a:p>
        </p:txBody>
      </p:sp>
      <p:sp>
        <p:nvSpPr>
          <p:cNvPr id="9" name="Slide Number Placeholder 8"/>
          <p:cNvSpPr>
            <a:spLocks noGrp="1"/>
          </p:cNvSpPr>
          <p:nvPr>
            <p:ph type="sldNum" sz="quarter" idx="12"/>
          </p:nvPr>
        </p:nvSpPr>
        <p:spPr/>
        <p:txBody>
          <a:bodyPr/>
          <a:lstStyle/>
          <a:p>
            <a:fld id="{C41C689E-E687-457D-9328-D855A6C9B6DE}" type="slidenum">
              <a:rPr lang="en-US" smtClean="0"/>
              <a:pPr/>
              <a:t>‹#›</a:t>
            </a:fld>
            <a:endParaRPr lang="en-US" dirty="0"/>
          </a:p>
        </p:txBody>
      </p:sp>
    </p:spTree>
    <p:extLst>
      <p:ext uri="{BB962C8B-B14F-4D97-AF65-F5344CB8AC3E}">
        <p14:creationId xmlns:p14="http://schemas.microsoft.com/office/powerpoint/2010/main" val="2366981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BED0B6A-4345-4ACF-8520-5122E1BA6AA6}" type="datetimeFigureOut">
              <a:rPr lang="en-US" smtClean="0">
                <a:solidFill>
                  <a:srgbClr val="4E5B6F"/>
                </a:solidFill>
              </a:rPr>
              <a:pPr/>
              <a:t>9/17/2018</a:t>
            </a:fld>
            <a:endParaRPr lang="en-US" dirty="0">
              <a:solidFill>
                <a:srgbClr val="4E5B6F"/>
              </a:solidFill>
            </a:endParaRPr>
          </a:p>
        </p:txBody>
      </p:sp>
      <p:sp>
        <p:nvSpPr>
          <p:cNvPr id="4" name="Footer Placeholder 3"/>
          <p:cNvSpPr>
            <a:spLocks noGrp="1"/>
          </p:cNvSpPr>
          <p:nvPr>
            <p:ph type="ftr" sz="quarter" idx="11"/>
          </p:nvPr>
        </p:nvSpPr>
        <p:spPr/>
        <p:txBody>
          <a:bodyPr/>
          <a:lstStyle/>
          <a:p>
            <a:endParaRPr lang="en-US" dirty="0">
              <a:solidFill>
                <a:srgbClr val="4E5B6F"/>
              </a:solidFill>
            </a:endParaRPr>
          </a:p>
        </p:txBody>
      </p:sp>
      <p:sp>
        <p:nvSpPr>
          <p:cNvPr id="5" name="Slide Number Placeholder 4"/>
          <p:cNvSpPr>
            <a:spLocks noGrp="1"/>
          </p:cNvSpPr>
          <p:nvPr>
            <p:ph type="sldNum" sz="quarter" idx="12"/>
          </p:nvPr>
        </p:nvSpPr>
        <p:spPr/>
        <p:txBody>
          <a:bodyPr/>
          <a:lstStyle/>
          <a:p>
            <a:fld id="{C41C689E-E687-457D-9328-D855A6C9B6DE}" type="slidenum">
              <a:rPr lang="en-US" smtClean="0"/>
              <a:pPr/>
              <a:t>‹#›</a:t>
            </a:fld>
            <a:endParaRPr lang="en-US" dirty="0"/>
          </a:p>
        </p:txBody>
      </p:sp>
    </p:spTree>
    <p:extLst>
      <p:ext uri="{BB962C8B-B14F-4D97-AF65-F5344CB8AC3E}">
        <p14:creationId xmlns:p14="http://schemas.microsoft.com/office/powerpoint/2010/main" val="2126971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ED0B6A-4345-4ACF-8520-5122E1BA6AA6}" type="datetimeFigureOut">
              <a:rPr lang="en-US" smtClean="0">
                <a:solidFill>
                  <a:srgbClr val="4E5B6F"/>
                </a:solidFill>
              </a:rPr>
              <a:pPr/>
              <a:t>9/17/2018</a:t>
            </a:fld>
            <a:endParaRPr lang="en-US" dirty="0">
              <a:solidFill>
                <a:srgbClr val="4E5B6F"/>
              </a:solidFill>
            </a:endParaRPr>
          </a:p>
        </p:txBody>
      </p:sp>
      <p:sp>
        <p:nvSpPr>
          <p:cNvPr id="3" name="Footer Placeholder 2"/>
          <p:cNvSpPr>
            <a:spLocks noGrp="1"/>
          </p:cNvSpPr>
          <p:nvPr>
            <p:ph type="ftr" sz="quarter" idx="11"/>
          </p:nvPr>
        </p:nvSpPr>
        <p:spPr/>
        <p:txBody>
          <a:bodyPr/>
          <a:lstStyle/>
          <a:p>
            <a:endParaRPr lang="en-US" dirty="0">
              <a:solidFill>
                <a:srgbClr val="4E5B6F"/>
              </a:solidFill>
            </a:endParaRPr>
          </a:p>
        </p:txBody>
      </p:sp>
      <p:sp>
        <p:nvSpPr>
          <p:cNvPr id="4" name="Slide Number Placeholder 3"/>
          <p:cNvSpPr>
            <a:spLocks noGrp="1"/>
          </p:cNvSpPr>
          <p:nvPr>
            <p:ph type="sldNum" sz="quarter" idx="12"/>
          </p:nvPr>
        </p:nvSpPr>
        <p:spPr/>
        <p:txBody>
          <a:bodyPr/>
          <a:lstStyle/>
          <a:p>
            <a:fld id="{C41C689E-E687-457D-9328-D855A6C9B6DE}" type="slidenum">
              <a:rPr lang="en-US" smtClean="0"/>
              <a:pPr/>
              <a:t>‹#›</a:t>
            </a:fld>
            <a:endParaRPr lang="en-US" dirty="0"/>
          </a:p>
        </p:txBody>
      </p:sp>
    </p:spTree>
    <p:extLst>
      <p:ext uri="{BB962C8B-B14F-4D97-AF65-F5344CB8AC3E}">
        <p14:creationId xmlns:p14="http://schemas.microsoft.com/office/powerpoint/2010/main" val="3302878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BED0B6A-4345-4ACF-8520-5122E1BA6AA6}" type="datetimeFigureOut">
              <a:rPr lang="en-US" smtClean="0">
                <a:solidFill>
                  <a:srgbClr val="4E5B6F"/>
                </a:solidFill>
              </a:rPr>
              <a:pPr/>
              <a:t>9/17/2018</a:t>
            </a:fld>
            <a:endParaRPr lang="en-US" dirty="0">
              <a:solidFill>
                <a:srgbClr val="4E5B6F"/>
              </a:solidFill>
            </a:endParaRPr>
          </a:p>
        </p:txBody>
      </p:sp>
      <p:sp>
        <p:nvSpPr>
          <p:cNvPr id="6" name="Footer Placeholder 5"/>
          <p:cNvSpPr>
            <a:spLocks noGrp="1"/>
          </p:cNvSpPr>
          <p:nvPr>
            <p:ph type="ftr" sz="quarter" idx="11"/>
          </p:nvPr>
        </p:nvSpPr>
        <p:spPr/>
        <p:txBody>
          <a:bodyPr/>
          <a:lstStyle/>
          <a:p>
            <a:endParaRPr lang="en-US" dirty="0">
              <a:solidFill>
                <a:srgbClr val="4E5B6F"/>
              </a:solidFill>
            </a:endParaRPr>
          </a:p>
        </p:txBody>
      </p:sp>
      <p:sp>
        <p:nvSpPr>
          <p:cNvPr id="7" name="Slide Number Placeholder 6"/>
          <p:cNvSpPr>
            <a:spLocks noGrp="1"/>
          </p:cNvSpPr>
          <p:nvPr>
            <p:ph type="sldNum" sz="quarter" idx="12"/>
          </p:nvPr>
        </p:nvSpPr>
        <p:spPr/>
        <p:txBody>
          <a:bodyPr/>
          <a:lstStyle/>
          <a:p>
            <a:fld id="{C41C689E-E687-457D-9328-D855A6C9B6DE}" type="slidenum">
              <a:rPr lang="en-US" smtClean="0"/>
              <a:pPr/>
              <a:t>‹#›</a:t>
            </a:fld>
            <a:endParaRPr lang="en-US" dirty="0"/>
          </a:p>
        </p:txBody>
      </p:sp>
    </p:spTree>
    <p:extLst>
      <p:ext uri="{BB962C8B-B14F-4D97-AF65-F5344CB8AC3E}">
        <p14:creationId xmlns:p14="http://schemas.microsoft.com/office/powerpoint/2010/main" val="2595051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BED0B6A-4345-4ACF-8520-5122E1BA6AA6}" type="datetimeFigureOut">
              <a:rPr lang="en-US" smtClean="0">
                <a:solidFill>
                  <a:srgbClr val="4E5B6F"/>
                </a:solidFill>
              </a:rPr>
              <a:pPr/>
              <a:t>9/17/2018</a:t>
            </a:fld>
            <a:endParaRPr lang="en-US" dirty="0">
              <a:solidFill>
                <a:srgbClr val="4E5B6F"/>
              </a:solidFill>
            </a:endParaRPr>
          </a:p>
        </p:txBody>
      </p:sp>
      <p:sp>
        <p:nvSpPr>
          <p:cNvPr id="6" name="Footer Placeholder 5"/>
          <p:cNvSpPr>
            <a:spLocks noGrp="1"/>
          </p:cNvSpPr>
          <p:nvPr>
            <p:ph type="ftr" sz="quarter" idx="11"/>
          </p:nvPr>
        </p:nvSpPr>
        <p:spPr/>
        <p:txBody>
          <a:bodyPr/>
          <a:lstStyle/>
          <a:p>
            <a:endParaRPr lang="en-US" dirty="0">
              <a:solidFill>
                <a:srgbClr val="4E5B6F"/>
              </a:solidFill>
            </a:endParaRPr>
          </a:p>
        </p:txBody>
      </p:sp>
      <p:sp>
        <p:nvSpPr>
          <p:cNvPr id="7" name="Slide Number Placeholder 6"/>
          <p:cNvSpPr>
            <a:spLocks noGrp="1"/>
          </p:cNvSpPr>
          <p:nvPr>
            <p:ph type="sldNum" sz="quarter" idx="12"/>
          </p:nvPr>
        </p:nvSpPr>
        <p:spPr/>
        <p:txBody>
          <a:bodyPr/>
          <a:lstStyle/>
          <a:p>
            <a:fld id="{C41C689E-E687-457D-9328-D855A6C9B6DE}" type="slidenum">
              <a:rPr lang="en-US" smtClean="0"/>
              <a:pPr/>
              <a:t>‹#›</a:t>
            </a:fld>
            <a:endParaRPr lang="en-US" dirty="0"/>
          </a:p>
        </p:txBody>
      </p:sp>
    </p:spTree>
    <p:extLst>
      <p:ext uri="{BB962C8B-B14F-4D97-AF65-F5344CB8AC3E}">
        <p14:creationId xmlns:p14="http://schemas.microsoft.com/office/powerpoint/2010/main" val="4203399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6F9B8CD-342D-4579-98EC-A8FD6B7370E1}" type="datetimeFigureOut">
              <a:rPr lang="en-US" smtClean="0">
                <a:solidFill>
                  <a:srgbClr val="4E5B6F"/>
                </a:solidFill>
              </a:rPr>
              <a:pPr/>
              <a:t>9/17/2018</a:t>
            </a:fld>
            <a:endParaRPr lang="en-US" dirty="0">
              <a:solidFill>
                <a:srgbClr val="4E5B6F"/>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sz="1000">
                <a:solidFill>
                  <a:srgbClr val="4E5B6F"/>
                </a:solidFill>
              </a:rPr>
              <a:t>Sheila S. Pfaender, Public Health Consultant</a:t>
            </a:r>
            <a:endParaRPr lang="en-US" sz="1000" dirty="0">
              <a:solidFill>
                <a:srgbClr val="4E5B6F"/>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BBB5E19-F10A-4C2F-BF6F-11C513378A2E}" type="slidenum">
              <a:rPr lang="en-US" smtClean="0"/>
              <a:pPr/>
              <a:t>‹#›</a:t>
            </a:fld>
            <a:endParaRPr lang="en-US" dirty="0"/>
          </a:p>
        </p:txBody>
      </p:sp>
    </p:spTree>
    <p:extLst>
      <p:ext uri="{BB962C8B-B14F-4D97-AF65-F5344CB8AC3E}">
        <p14:creationId xmlns:p14="http://schemas.microsoft.com/office/powerpoint/2010/main" val="3525096418"/>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Lst>
  <p:hf sldNum="0"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7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3168BF-4551-4F41-916A-F349744F0EB3}" type="datetimeFigureOut">
              <a:rPr lang="en-US" smtClean="0">
                <a:solidFill>
                  <a:prstClr val="black">
                    <a:tint val="75000"/>
                  </a:prstClr>
                </a:solidFill>
              </a:rPr>
              <a:pPr/>
              <a:t>9/17/2018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7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7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C3B9BF-A896-405C-AF66-4652DC82B9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7592226"/>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health.mo.gov/data/mica/CDP_MICA/AARate.html"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schs.dph.ncdhhs.gov/data/glossary.htm"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5076" y="2971800"/>
            <a:ext cx="9448800" cy="1295400"/>
          </a:xfrm>
        </p:spPr>
        <p:txBody>
          <a:bodyPr>
            <a:normAutofit fontScale="90000"/>
          </a:bodyPr>
          <a:lstStyle/>
          <a:p>
            <a:pPr algn="ctr"/>
            <a:r>
              <a:rPr lang="en-US" sz="4800" dirty="0">
                <a:solidFill>
                  <a:schemeClr val="tx1"/>
                </a:solidFill>
              </a:rPr>
              <a:t>2018 Community Health Assessment </a:t>
            </a:r>
            <a:r>
              <a:rPr lang="en-US" sz="4400" dirty="0">
                <a:solidFill>
                  <a:schemeClr val="tx1"/>
                </a:solidFill>
              </a:rPr>
              <a:t>Data Summary </a:t>
            </a:r>
            <a:br>
              <a:rPr lang="en-US" sz="4400" dirty="0">
                <a:solidFill>
                  <a:schemeClr val="tx1"/>
                </a:solidFill>
              </a:rPr>
            </a:br>
            <a:r>
              <a:rPr lang="en-US" sz="4400" dirty="0">
                <a:solidFill>
                  <a:srgbClr val="FF0000"/>
                </a:solidFill>
              </a:rPr>
              <a:t>[TEMPLATE]</a:t>
            </a:r>
          </a:p>
        </p:txBody>
      </p:sp>
      <p:pic>
        <p:nvPicPr>
          <p:cNvPr id="5" name="Picture 4" descr="A close up of a sign&#10;&#10;Description generated with high confidence">
            <a:extLst>
              <a:ext uri="{FF2B5EF4-FFF2-40B4-BE49-F238E27FC236}">
                <a16:creationId xmlns:a16="http://schemas.microsoft.com/office/drawing/2014/main" id="{31F636BA-8E8D-4F91-96C0-0EABA35354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381000"/>
            <a:ext cx="6192114" cy="666843"/>
          </a:xfrm>
          <a:prstGeom prst="rect">
            <a:avLst/>
          </a:prstGeom>
        </p:spPr>
      </p:pic>
      <p:sp>
        <p:nvSpPr>
          <p:cNvPr id="6" name="TextBox 5">
            <a:extLst>
              <a:ext uri="{FF2B5EF4-FFF2-40B4-BE49-F238E27FC236}">
                <a16:creationId xmlns:a16="http://schemas.microsoft.com/office/drawing/2014/main" id="{1F13DB60-71BD-4636-A573-4778ECC24F69}"/>
              </a:ext>
            </a:extLst>
          </p:cNvPr>
          <p:cNvSpPr txBox="1"/>
          <p:nvPr/>
        </p:nvSpPr>
        <p:spPr>
          <a:xfrm>
            <a:off x="685800" y="5562600"/>
            <a:ext cx="2590800" cy="646331"/>
          </a:xfrm>
          <a:prstGeom prst="rect">
            <a:avLst/>
          </a:prstGeom>
          <a:noFill/>
        </p:spPr>
        <p:txBody>
          <a:bodyPr wrap="square" rtlCol="0">
            <a:spAutoFit/>
          </a:bodyPr>
          <a:lstStyle/>
          <a:p>
            <a:r>
              <a:rPr lang="en-US" b="1" i="1" dirty="0">
                <a:solidFill>
                  <a:srgbClr val="FF0000"/>
                </a:solidFill>
              </a:rPr>
              <a:t>Co-brand with your logo here</a:t>
            </a:r>
          </a:p>
        </p:txBody>
      </p:sp>
    </p:spTree>
    <p:extLst>
      <p:ext uri="{BB962C8B-B14F-4D97-AF65-F5344CB8AC3E}">
        <p14:creationId xmlns:p14="http://schemas.microsoft.com/office/powerpoint/2010/main" val="2477814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5380" y="2003161"/>
            <a:ext cx="1778581" cy="276999"/>
          </a:xfrm>
          <a:prstGeom prst="rect">
            <a:avLst/>
          </a:prstGeom>
          <a:solidFill>
            <a:schemeClr val="accent3"/>
          </a:solidFill>
          <a:ln>
            <a:solidFill>
              <a:srgbClr val="94C6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a:ea typeface="+mn-ea"/>
                <a:cs typeface="+mn-cs"/>
              </a:rPr>
              <a:t>WNC Health Network</a:t>
            </a:r>
          </a:p>
        </p:txBody>
      </p:sp>
      <p:sp>
        <p:nvSpPr>
          <p:cNvPr id="5" name="TextBox 4"/>
          <p:cNvSpPr txBox="1"/>
          <p:nvPr/>
        </p:nvSpPr>
        <p:spPr>
          <a:xfrm>
            <a:off x="9703380" y="1978375"/>
            <a:ext cx="2233815" cy="276999"/>
          </a:xfrm>
          <a:prstGeom prst="rect">
            <a:avLst/>
          </a:prstGeom>
          <a:solidFill>
            <a:schemeClr val="accent3"/>
          </a:solidFill>
          <a:ln>
            <a:solidFill>
              <a:srgbClr val="94C6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a:ea typeface="+mn-ea"/>
                <a:cs typeface="+mn-cs"/>
              </a:rPr>
              <a:t>WNC Local Health Directors</a:t>
            </a:r>
            <a:endParaRPr kumimoji="0" lang="en-US" sz="1200" b="0" i="0" u="none" strike="noStrike" kern="0" cap="none" spc="0" normalizeH="0" baseline="0" noProof="0" dirty="0">
              <a:ln>
                <a:noFill/>
              </a:ln>
              <a:solidFill>
                <a:prstClr val="black"/>
              </a:solidFill>
              <a:effectLst/>
              <a:uLnTx/>
              <a:uFillTx/>
              <a:latin typeface="Century Gothic"/>
              <a:ea typeface="+mn-ea"/>
              <a:cs typeface="+mn-cs"/>
            </a:endParaRPr>
          </a:p>
        </p:txBody>
      </p:sp>
      <p:sp>
        <p:nvSpPr>
          <p:cNvPr id="6" name="TextBox 5"/>
          <p:cNvSpPr txBox="1"/>
          <p:nvPr/>
        </p:nvSpPr>
        <p:spPr>
          <a:xfrm>
            <a:off x="3344194" y="1409990"/>
            <a:ext cx="5469928" cy="769441"/>
          </a:xfrm>
          <a:prstGeom prst="rect">
            <a:avLst/>
          </a:prstGeom>
          <a:solidFill>
            <a:schemeClr val="accent3"/>
          </a:solidFill>
          <a:ln>
            <a:solidFill>
              <a:srgbClr val="94C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entury Gothic"/>
                <a:ea typeface="+mn-ea"/>
                <a:cs typeface="+mn-cs"/>
              </a:rPr>
              <a:t>WNC Healthy Impact Steering Committee*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entury Gothic"/>
                <a:ea typeface="+mn-ea"/>
                <a:cs typeface="+mn-cs"/>
              </a:rPr>
              <a:t>(Health Department &amp; Hospital Representatives, Strategic Regional Partners, WNC Health Network) </a:t>
            </a:r>
          </a:p>
        </p:txBody>
      </p:sp>
      <p:sp>
        <p:nvSpPr>
          <p:cNvPr id="7" name="TextBox 6"/>
          <p:cNvSpPr txBox="1"/>
          <p:nvPr/>
        </p:nvSpPr>
        <p:spPr>
          <a:xfrm>
            <a:off x="2107979" y="3021798"/>
            <a:ext cx="2026355" cy="461665"/>
          </a:xfrm>
          <a:prstGeom prst="rect">
            <a:avLst/>
          </a:prstGeom>
          <a:solidFill>
            <a:schemeClr val="accent3">
              <a:lumMod val="20000"/>
              <a:lumOff val="80000"/>
            </a:schemeClr>
          </a:solidFill>
          <a:ln>
            <a:solidFill>
              <a:srgbClr val="94C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a:ea typeface="+mn-ea"/>
                <a:cs typeface="+mn-cs"/>
              </a:rPr>
              <a:t>Data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a:ea typeface="+mn-ea"/>
                <a:cs typeface="+mn-cs"/>
              </a:rPr>
              <a:t>Workgroup* </a:t>
            </a:r>
          </a:p>
        </p:txBody>
      </p:sp>
      <p:sp>
        <p:nvSpPr>
          <p:cNvPr id="8" name="TextBox 7"/>
          <p:cNvSpPr txBox="1"/>
          <p:nvPr/>
        </p:nvSpPr>
        <p:spPr>
          <a:xfrm>
            <a:off x="7886983" y="2729410"/>
            <a:ext cx="2158624" cy="461665"/>
          </a:xfrm>
          <a:prstGeom prst="rect">
            <a:avLst/>
          </a:prstGeom>
          <a:solidFill>
            <a:schemeClr val="accent3">
              <a:lumMod val="20000"/>
              <a:lumOff val="80000"/>
            </a:schemeClr>
          </a:solidFill>
          <a:ln>
            <a:solidFill>
              <a:srgbClr val="94C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a:ea typeface="+mn-ea"/>
                <a:cs typeface="+mn-cs"/>
              </a:rPr>
              <a:t>Communications Workgroup*</a:t>
            </a:r>
          </a:p>
        </p:txBody>
      </p:sp>
      <p:sp>
        <p:nvSpPr>
          <p:cNvPr id="11" name="TextBox 10"/>
          <p:cNvSpPr txBox="1"/>
          <p:nvPr/>
        </p:nvSpPr>
        <p:spPr>
          <a:xfrm>
            <a:off x="4639058" y="2636108"/>
            <a:ext cx="2743201" cy="1538883"/>
          </a:xfrm>
          <a:prstGeom prst="rect">
            <a:avLst/>
          </a:prstGeom>
          <a:solidFill>
            <a:schemeClr val="accent3">
              <a:lumMod val="20000"/>
              <a:lumOff val="80000"/>
            </a:schemeClr>
          </a:solidFill>
          <a:ln>
            <a:solidFill>
              <a:srgbClr val="94C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entury Gothic"/>
                <a:ea typeface="+mn-ea"/>
                <a:cs typeface="+mn-cs"/>
              </a:rPr>
              <a:t>WNC Healthy Impact Members</a:t>
            </a:r>
            <a:br>
              <a:rPr kumimoji="0" lang="en-US" sz="1600" b="1" i="0" u="none" strike="noStrike" kern="0" cap="none" spc="0" normalizeH="0" baseline="0" noProof="0" dirty="0">
                <a:ln>
                  <a:noFill/>
                </a:ln>
                <a:solidFill>
                  <a:prstClr val="black"/>
                </a:solidFill>
                <a:effectLst/>
                <a:uLnTx/>
                <a:uFillTx/>
                <a:latin typeface="Century Gothic"/>
                <a:ea typeface="+mn-ea"/>
                <a:cs typeface="+mn-cs"/>
              </a:rPr>
            </a:br>
            <a:r>
              <a:rPr kumimoji="0" lang="en-US" sz="1600" b="0" i="0" u="none" strike="noStrike" kern="0" cap="none" spc="0" normalizeH="0" baseline="0" noProof="0" dirty="0">
                <a:ln>
                  <a:noFill/>
                </a:ln>
                <a:solidFill>
                  <a:prstClr val="black"/>
                </a:solidFill>
                <a:effectLst/>
                <a:uLnTx/>
                <a:uFillTx/>
                <a:latin typeface="Century Gothic"/>
                <a:ea typeface="+mn-ea"/>
                <a:cs typeface="+mn-cs"/>
              </a:rPr>
              <a:t>(</a:t>
            </a:r>
            <a:r>
              <a:rPr kumimoji="0" lang="en-US" sz="1400" b="0" i="0" u="none" strike="noStrike" kern="0" cap="none" spc="0" normalizeH="0" baseline="0" noProof="0" dirty="0">
                <a:ln>
                  <a:noFill/>
                </a:ln>
                <a:solidFill>
                  <a:prstClr val="black"/>
                </a:solidFill>
                <a:effectLst/>
                <a:uLnTx/>
                <a:uFillTx/>
                <a:latin typeface="Century Gothic"/>
                <a:ea typeface="+mn-ea"/>
                <a:cs typeface="+mn-cs"/>
              </a:rPr>
              <a:t>Public Health &amp; Hospital Representatives)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Century Gothic"/>
              <a:ea typeface="+mn-ea"/>
              <a:cs typeface="+mn-cs"/>
            </a:endParaRPr>
          </a:p>
        </p:txBody>
      </p:sp>
      <p:sp>
        <p:nvSpPr>
          <p:cNvPr id="13" name="TextBox 12"/>
          <p:cNvSpPr txBox="1"/>
          <p:nvPr/>
        </p:nvSpPr>
        <p:spPr>
          <a:xfrm>
            <a:off x="2102686" y="3522409"/>
            <a:ext cx="2026355" cy="276999"/>
          </a:xfrm>
          <a:prstGeom prst="rect">
            <a:avLst/>
          </a:prstGeom>
          <a:solidFill>
            <a:sysClr val="window" lastClr="FFFFFF"/>
          </a:solidFill>
          <a:ln w="19050">
            <a:solidFill>
              <a:schemeClr val="accent3">
                <a:lumMod val="20000"/>
                <a:lumOff val="80000"/>
              </a:schemeClr>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entury Gothic"/>
                <a:ea typeface="+mn-ea"/>
                <a:cs typeface="+mn-cs"/>
              </a:rPr>
              <a:t>Data Consulting Team</a:t>
            </a:r>
          </a:p>
        </p:txBody>
      </p:sp>
      <p:sp>
        <p:nvSpPr>
          <p:cNvPr id="23" name="TextBox 22"/>
          <p:cNvSpPr txBox="1"/>
          <p:nvPr/>
        </p:nvSpPr>
        <p:spPr>
          <a:xfrm>
            <a:off x="7886983" y="3631619"/>
            <a:ext cx="2158624" cy="646331"/>
          </a:xfrm>
          <a:prstGeom prst="rect">
            <a:avLst/>
          </a:prstGeom>
          <a:solidFill>
            <a:schemeClr val="accent3">
              <a:lumMod val="20000"/>
              <a:lumOff val="80000"/>
            </a:schemeClr>
          </a:solidFill>
          <a:ln>
            <a:solidFill>
              <a:srgbClr val="94C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a:ea typeface="+mn-ea"/>
                <a:cs typeface="+mn-cs"/>
              </a:rPr>
              <a:t>Results-Based Accountability Workgroup*</a:t>
            </a:r>
            <a:endParaRPr kumimoji="0" lang="en-US" sz="1200" b="1" i="0" u="none" strike="noStrike" kern="0" cap="none" spc="0" normalizeH="0" baseline="0" noProof="0" dirty="0">
              <a:ln>
                <a:noFill/>
              </a:ln>
              <a:solidFill>
                <a:srgbClr val="FF6700">
                  <a:lumMod val="75000"/>
                </a:srgbClr>
              </a:solidFill>
              <a:effectLst/>
              <a:uLnTx/>
              <a:uFillTx/>
              <a:latin typeface="Century Gothic"/>
              <a:ea typeface="+mn-ea"/>
              <a:cs typeface="+mn-cs"/>
            </a:endParaRPr>
          </a:p>
        </p:txBody>
      </p:sp>
      <p:sp>
        <p:nvSpPr>
          <p:cNvPr id="29" name="TextBox 28"/>
          <p:cNvSpPr txBox="1"/>
          <p:nvPr/>
        </p:nvSpPr>
        <p:spPr>
          <a:xfrm>
            <a:off x="7886983" y="4309341"/>
            <a:ext cx="2158624" cy="276999"/>
          </a:xfrm>
          <a:prstGeom prst="rect">
            <a:avLst/>
          </a:prstGeom>
          <a:solidFill>
            <a:sysClr val="window" lastClr="FFFFFF"/>
          </a:solidFill>
          <a:ln w="19050">
            <a:solidFill>
              <a:schemeClr val="accent3">
                <a:lumMod val="20000"/>
                <a:lumOff val="80000"/>
              </a:schemeClr>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entury Gothic"/>
                <a:ea typeface="+mn-ea"/>
                <a:cs typeface="+mn-cs"/>
              </a:rPr>
              <a:t>RBA Consulting Team</a:t>
            </a:r>
          </a:p>
        </p:txBody>
      </p:sp>
      <p:sp>
        <p:nvSpPr>
          <p:cNvPr id="30" name="Up-Down Arrow 29"/>
          <p:cNvSpPr/>
          <p:nvPr/>
        </p:nvSpPr>
        <p:spPr>
          <a:xfrm>
            <a:off x="5801108" y="4154320"/>
            <a:ext cx="419100" cy="1091167"/>
          </a:xfrm>
          <a:prstGeom prst="upDownArrow">
            <a:avLst/>
          </a:prstGeom>
          <a:solidFill>
            <a:srgbClr val="94C600"/>
          </a:solidFill>
          <a:ln w="15875" cap="flat" cmpd="sng" algn="ctr">
            <a:solidFill>
              <a:srgbClr val="94C600">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8" name="TextBox 17">
            <a:extLst>
              <a:ext uri="{FF2B5EF4-FFF2-40B4-BE49-F238E27FC236}">
                <a16:creationId xmlns:a16="http://schemas.microsoft.com/office/drawing/2014/main" id="{2762B0B2-1834-4699-A40E-9E1EFBA9BAAE}"/>
              </a:ext>
            </a:extLst>
          </p:cNvPr>
          <p:cNvSpPr txBox="1"/>
          <p:nvPr/>
        </p:nvSpPr>
        <p:spPr>
          <a:xfrm>
            <a:off x="487541" y="253860"/>
            <a:ext cx="92357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92D050"/>
                </a:solidFill>
                <a:effectLst/>
                <a:uLnTx/>
                <a:uFillTx/>
                <a:latin typeface="Segoe UI Semibold" panose="020B0702040204020203" pitchFamily="34" charset="0"/>
                <a:ea typeface="Segoe UI" panose="020B0502040204020203" pitchFamily="34" charset="0"/>
                <a:cs typeface="Segoe UI" panose="020B0502040204020203" pitchFamily="34" charset="0"/>
              </a:rPr>
              <a:t>WNC Healthy Impact Organizational Chart</a:t>
            </a:r>
          </a:p>
        </p:txBody>
      </p:sp>
      <p:cxnSp>
        <p:nvCxnSpPr>
          <p:cNvPr id="19" name="Straight Arrow Connector 18">
            <a:extLst>
              <a:ext uri="{FF2B5EF4-FFF2-40B4-BE49-F238E27FC236}">
                <a16:creationId xmlns:a16="http://schemas.microsoft.com/office/drawing/2014/main" id="{39C930C8-30B0-4020-886B-66B27D2610DF}"/>
              </a:ext>
            </a:extLst>
          </p:cNvPr>
          <p:cNvCxnSpPr>
            <a:stCxn id="7" idx="3"/>
            <a:endCxn id="11" idx="1"/>
          </p:cNvCxnSpPr>
          <p:nvPr/>
        </p:nvCxnSpPr>
        <p:spPr>
          <a:xfrm>
            <a:off x="4134334" y="3252631"/>
            <a:ext cx="504724" cy="15291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E5C0453-6CE9-4390-8F22-1612BE887F6F}"/>
              </a:ext>
            </a:extLst>
          </p:cNvPr>
          <p:cNvCxnSpPr>
            <a:endCxn id="8" idx="1"/>
          </p:cNvCxnSpPr>
          <p:nvPr/>
        </p:nvCxnSpPr>
        <p:spPr>
          <a:xfrm flipV="1">
            <a:off x="7382259" y="2960243"/>
            <a:ext cx="504724" cy="20426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5951E9B-C70D-44AD-BEC2-A01E4E0BCD4A}"/>
              </a:ext>
            </a:extLst>
          </p:cNvPr>
          <p:cNvCxnSpPr/>
          <p:nvPr/>
        </p:nvCxnSpPr>
        <p:spPr>
          <a:xfrm>
            <a:off x="7382259" y="3662647"/>
            <a:ext cx="514663" cy="24597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Arrow: Up-Down 24">
            <a:extLst>
              <a:ext uri="{FF2B5EF4-FFF2-40B4-BE49-F238E27FC236}">
                <a16:creationId xmlns:a16="http://schemas.microsoft.com/office/drawing/2014/main" id="{E9693AD5-C75E-4624-93EA-5429ADBB344C}"/>
              </a:ext>
            </a:extLst>
          </p:cNvPr>
          <p:cNvSpPr/>
          <p:nvPr/>
        </p:nvSpPr>
        <p:spPr>
          <a:xfrm>
            <a:off x="5962951" y="2210209"/>
            <a:ext cx="45719" cy="395121"/>
          </a:xfrm>
          <a:prstGeom prst="upDownArrow">
            <a:avLst/>
          </a:prstGeom>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78A7E103-F2CF-48D8-901F-E69DA31F6015}"/>
              </a:ext>
            </a:extLst>
          </p:cNvPr>
          <p:cNvSpPr txBox="1"/>
          <p:nvPr/>
        </p:nvSpPr>
        <p:spPr>
          <a:xfrm>
            <a:off x="192382" y="6096000"/>
            <a:ext cx="424315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*Led and facilitated by WNC Health Network staff</a:t>
            </a:r>
          </a:p>
        </p:txBody>
      </p:sp>
      <p:sp>
        <p:nvSpPr>
          <p:cNvPr id="33" name="TextBox 32">
            <a:extLst>
              <a:ext uri="{FF2B5EF4-FFF2-40B4-BE49-F238E27FC236}">
                <a16:creationId xmlns:a16="http://schemas.microsoft.com/office/drawing/2014/main" id="{D7FABA22-0B39-4C0A-917E-77AE27A91BDE}"/>
              </a:ext>
            </a:extLst>
          </p:cNvPr>
          <p:cNvSpPr txBox="1"/>
          <p:nvPr/>
        </p:nvSpPr>
        <p:spPr>
          <a:xfrm>
            <a:off x="451741" y="1338131"/>
            <a:ext cx="1890100" cy="276999"/>
          </a:xfrm>
          <a:prstGeom prst="rect">
            <a:avLst/>
          </a:prstGeom>
          <a:solidFill>
            <a:sysClr val="window" lastClr="FFFFFF"/>
          </a:solidFill>
          <a:ln w="19050">
            <a:solidFill>
              <a:srgbClr val="94C600"/>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a:ea typeface="+mn-ea"/>
                <a:cs typeface="+mn-cs"/>
              </a:rPr>
              <a:t>WNC Hospital Leaders</a:t>
            </a:r>
            <a:endParaRPr kumimoji="0" lang="en-US" sz="1200" b="0" i="0" u="none" strike="noStrike" kern="0" cap="none" spc="0" normalizeH="0" baseline="0" noProof="0" dirty="0">
              <a:ln>
                <a:noFill/>
              </a:ln>
              <a:solidFill>
                <a:prstClr val="black"/>
              </a:solidFill>
              <a:effectLst/>
              <a:uLnTx/>
              <a:uFillTx/>
              <a:latin typeface="Century Gothic"/>
              <a:ea typeface="+mn-ea"/>
              <a:cs typeface="+mn-cs"/>
            </a:endParaRPr>
          </a:p>
        </p:txBody>
      </p:sp>
      <p:cxnSp>
        <p:nvCxnSpPr>
          <p:cNvPr id="34" name="Straight Arrow Connector 33">
            <a:extLst>
              <a:ext uri="{FF2B5EF4-FFF2-40B4-BE49-F238E27FC236}">
                <a16:creationId xmlns:a16="http://schemas.microsoft.com/office/drawing/2014/main" id="{A8D58BA2-DA92-4435-AAA5-ECA1E0BD1F1F}"/>
              </a:ext>
            </a:extLst>
          </p:cNvPr>
          <p:cNvCxnSpPr>
            <a:stCxn id="4" idx="3"/>
          </p:cNvCxnSpPr>
          <p:nvPr/>
        </p:nvCxnSpPr>
        <p:spPr>
          <a:xfrm flipV="1">
            <a:off x="2313961" y="2003161"/>
            <a:ext cx="1058113" cy="1385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28E4ED5-D7E4-45C7-A5EC-1F2908F0D5DC}"/>
              </a:ext>
            </a:extLst>
          </p:cNvPr>
          <p:cNvCxnSpPr>
            <a:cxnSpLocks/>
            <a:endCxn id="5" idx="1"/>
          </p:cNvCxnSpPr>
          <p:nvPr/>
        </p:nvCxnSpPr>
        <p:spPr>
          <a:xfrm>
            <a:off x="8797525" y="1927037"/>
            <a:ext cx="905855" cy="18983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DCC2A80-4ECE-450F-B59F-9E8E2292DAD1}"/>
              </a:ext>
            </a:extLst>
          </p:cNvPr>
          <p:cNvCxnSpPr>
            <a:cxnSpLocks/>
            <a:stCxn id="33" idx="2"/>
          </p:cNvCxnSpPr>
          <p:nvPr/>
        </p:nvCxnSpPr>
        <p:spPr>
          <a:xfrm flipH="1">
            <a:off x="1378225" y="1615130"/>
            <a:ext cx="18566" cy="40682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66B25CE4-B61C-447F-B90B-3F5A8A5475FA}"/>
              </a:ext>
            </a:extLst>
          </p:cNvPr>
          <p:cNvSpPr/>
          <p:nvPr/>
        </p:nvSpPr>
        <p:spPr>
          <a:xfrm>
            <a:off x="4267200" y="5264064"/>
            <a:ext cx="3505200" cy="1157106"/>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p:cNvSpPr txBox="1"/>
          <p:nvPr/>
        </p:nvSpPr>
        <p:spPr>
          <a:xfrm>
            <a:off x="4876801" y="5426831"/>
            <a:ext cx="2133600" cy="830997"/>
          </a:xfrm>
          <a:prstGeom prst="rect">
            <a:avLst/>
          </a:prstGeom>
          <a:solidFill>
            <a:schemeClr val="accent3">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entury Gothic"/>
                <a:ea typeface="+mn-ea"/>
                <a:cs typeface="+mn-cs"/>
              </a:rPr>
              <a:t>Community-Level Partners and Stakeholders </a:t>
            </a:r>
          </a:p>
        </p:txBody>
      </p:sp>
    </p:spTree>
    <p:extLst>
      <p:ext uri="{BB962C8B-B14F-4D97-AF65-F5344CB8AC3E}">
        <p14:creationId xmlns:p14="http://schemas.microsoft.com/office/powerpoint/2010/main" val="4249683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Minus Sign 26">
            <a:extLst>
              <a:ext uri="{FF2B5EF4-FFF2-40B4-BE49-F238E27FC236}">
                <a16:creationId xmlns:a16="http://schemas.microsoft.com/office/drawing/2014/main" id="{E6C01BCA-B786-44B6-96A3-4C6D33C98415}"/>
              </a:ext>
            </a:extLst>
          </p:cNvPr>
          <p:cNvSpPr/>
          <p:nvPr/>
        </p:nvSpPr>
        <p:spPr>
          <a:xfrm>
            <a:off x="8690960" y="5579706"/>
            <a:ext cx="882738" cy="135293"/>
          </a:xfrm>
          <a:prstGeom prst="mathMinus">
            <a:avLst/>
          </a:prstGeom>
          <a:solidFill>
            <a:schemeClr val="accent1">
              <a:lumMod val="50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Minus Sign 1">
            <a:extLst>
              <a:ext uri="{FF2B5EF4-FFF2-40B4-BE49-F238E27FC236}">
                <a16:creationId xmlns:a16="http://schemas.microsoft.com/office/drawing/2014/main" id="{3E6A3F21-B121-46BF-8FD3-4F530AA932A9}"/>
              </a:ext>
            </a:extLst>
          </p:cNvPr>
          <p:cNvSpPr/>
          <p:nvPr/>
        </p:nvSpPr>
        <p:spPr>
          <a:xfrm>
            <a:off x="5649181" y="5579706"/>
            <a:ext cx="882738" cy="135293"/>
          </a:xfrm>
          <a:prstGeom prst="mathMinus">
            <a:avLst/>
          </a:prstGeom>
          <a:solidFill>
            <a:schemeClr val="accent1">
              <a:lumMod val="50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screenshot of a cell phone&#10;&#10;Description generated with high confidence">
            <a:extLst>
              <a:ext uri="{FF2B5EF4-FFF2-40B4-BE49-F238E27FC236}">
                <a16:creationId xmlns:a16="http://schemas.microsoft.com/office/drawing/2014/main" id="{BFCEB88C-4BCF-43EC-83AC-F76E7A92C2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4669" y="146649"/>
            <a:ext cx="8875059" cy="6858000"/>
          </a:xfrm>
          <a:prstGeom prst="rect">
            <a:avLst/>
          </a:prstGeom>
        </p:spPr>
      </p:pic>
      <p:sp>
        <p:nvSpPr>
          <p:cNvPr id="4" name="TextBox 3">
            <a:extLst>
              <a:ext uri="{FF2B5EF4-FFF2-40B4-BE49-F238E27FC236}">
                <a16:creationId xmlns:a16="http://schemas.microsoft.com/office/drawing/2014/main" id="{33BE91D9-236C-4BA4-9E5E-860768205C24}"/>
              </a:ext>
            </a:extLst>
          </p:cNvPr>
          <p:cNvSpPr txBox="1"/>
          <p:nvPr/>
        </p:nvSpPr>
        <p:spPr>
          <a:xfrm>
            <a:off x="304800" y="228600"/>
            <a:ext cx="2998237" cy="2677656"/>
          </a:xfrm>
          <a:prstGeom prst="rect">
            <a:avLst/>
          </a:prstGeom>
          <a:noFill/>
        </p:spPr>
        <p:txBody>
          <a:bodyPr wrap="square" rtlCol="0">
            <a:spAutoFit/>
          </a:bodyPr>
          <a:lstStyle/>
          <a:p>
            <a:r>
              <a:rPr lang="en-US" sz="2800" b="1" dirty="0">
                <a:solidFill>
                  <a:srgbClr val="8CC63F"/>
                </a:solidFill>
                <a:latin typeface="Segoe UI" panose="020B0502040204020203" pitchFamily="34" charset="0"/>
                <a:cs typeface="Segoe UI" panose="020B0502040204020203" pitchFamily="34" charset="0"/>
              </a:rPr>
              <a:t>Community Health</a:t>
            </a:r>
          </a:p>
          <a:p>
            <a:r>
              <a:rPr lang="en-US" sz="2800" b="1" dirty="0">
                <a:solidFill>
                  <a:srgbClr val="8CC63F"/>
                </a:solidFill>
                <a:latin typeface="Segoe UI" panose="020B0502040204020203" pitchFamily="34" charset="0"/>
                <a:cs typeface="Segoe UI" panose="020B0502040204020203" pitchFamily="34" charset="0"/>
              </a:rPr>
              <a:t>Improvement</a:t>
            </a:r>
          </a:p>
          <a:p>
            <a:r>
              <a:rPr lang="en-US" sz="2800" b="1" dirty="0">
                <a:solidFill>
                  <a:srgbClr val="8CC63F"/>
                </a:solidFill>
                <a:latin typeface="Segoe UI" panose="020B0502040204020203" pitchFamily="34" charset="0"/>
                <a:cs typeface="Segoe UI" panose="020B0502040204020203" pitchFamily="34" charset="0"/>
              </a:rPr>
              <a:t>Timeline:</a:t>
            </a:r>
          </a:p>
          <a:p>
            <a:r>
              <a:rPr lang="en-US" sz="2800" i="1" dirty="0">
                <a:solidFill>
                  <a:srgbClr val="92D050"/>
                </a:solidFill>
                <a:latin typeface="Segoe UI" panose="020B0502040204020203" pitchFamily="34" charset="0"/>
                <a:cs typeface="Segoe UI" panose="020B0502040204020203" pitchFamily="34" charset="0"/>
              </a:rPr>
              <a:t>What Needs to Get Done?</a:t>
            </a:r>
          </a:p>
        </p:txBody>
      </p:sp>
      <p:sp>
        <p:nvSpPr>
          <p:cNvPr id="13" name="TextBox 12">
            <a:extLst>
              <a:ext uri="{FF2B5EF4-FFF2-40B4-BE49-F238E27FC236}">
                <a16:creationId xmlns:a16="http://schemas.microsoft.com/office/drawing/2014/main" id="{C69F6019-CAF5-4A92-AEF6-A96D52B9AF06}"/>
              </a:ext>
            </a:extLst>
          </p:cNvPr>
          <p:cNvSpPr txBox="1"/>
          <p:nvPr/>
        </p:nvSpPr>
        <p:spPr>
          <a:xfrm>
            <a:off x="3588421" y="2816549"/>
            <a:ext cx="2060760" cy="2185214"/>
          </a:xfrm>
          <a:prstGeom prst="rect">
            <a:avLst/>
          </a:prstGeom>
          <a:noFill/>
        </p:spPr>
        <p:txBody>
          <a:bodyPr wrap="square" rtlCol="0">
            <a:spAutoFit/>
          </a:bodyPr>
          <a:lstStyle/>
          <a:p>
            <a:r>
              <a:rPr lang="en-US" sz="1200" b="1" dirty="0">
                <a:solidFill>
                  <a:schemeClr val="accent1">
                    <a:lumMod val="50000"/>
                  </a:schemeClr>
                </a:solidFill>
                <a:latin typeface="Segoe UI" panose="020B0502040204020203" pitchFamily="34" charset="0"/>
                <a:cs typeface="Segoe UI" panose="020B0502040204020203" pitchFamily="34" charset="0"/>
              </a:rPr>
              <a:t>Collect + Analyze Community Health Data</a:t>
            </a:r>
          </a:p>
          <a:p>
            <a:pPr marL="171450" indent="-171450">
              <a:buFont typeface="Arial" panose="020B0604020202020204" pitchFamily="34" charset="0"/>
              <a:buChar char="•"/>
            </a:pPr>
            <a:r>
              <a:rPr lang="en-US" sz="1100" dirty="0">
                <a:solidFill>
                  <a:schemeClr val="accent1">
                    <a:lumMod val="50000"/>
                  </a:schemeClr>
                </a:solidFill>
                <a:latin typeface="Segoe UI" panose="020B0502040204020203" pitchFamily="34" charset="0"/>
                <a:cs typeface="Segoe UI" panose="020B0502040204020203" pitchFamily="34" charset="0"/>
              </a:rPr>
              <a:t>Decide what you need</a:t>
            </a:r>
          </a:p>
          <a:p>
            <a:pPr marL="171450" indent="-171450">
              <a:buFont typeface="Arial" panose="020B0604020202020204" pitchFamily="34" charset="0"/>
              <a:buChar char="•"/>
            </a:pPr>
            <a:r>
              <a:rPr lang="en-US" sz="1100" dirty="0">
                <a:solidFill>
                  <a:schemeClr val="accent1">
                    <a:lumMod val="50000"/>
                  </a:schemeClr>
                </a:solidFill>
                <a:latin typeface="Segoe UI" panose="020B0502040204020203" pitchFamily="34" charset="0"/>
                <a:cs typeface="Segoe UI" panose="020B0502040204020203" pitchFamily="34" charset="0"/>
              </a:rPr>
              <a:t>Make sense of data</a:t>
            </a:r>
          </a:p>
          <a:p>
            <a:pPr marL="171450" indent="-171450">
              <a:buFont typeface="Arial" panose="020B0604020202020204" pitchFamily="34" charset="0"/>
              <a:buChar char="•"/>
            </a:pPr>
            <a:endParaRPr lang="en-US" sz="1100" dirty="0">
              <a:solidFill>
                <a:schemeClr val="accent1">
                  <a:lumMod val="50000"/>
                </a:schemeClr>
              </a:solidFill>
              <a:latin typeface="Segoe UI" panose="020B0502040204020203" pitchFamily="34" charset="0"/>
              <a:cs typeface="Segoe UI" panose="020B0502040204020203" pitchFamily="34" charset="0"/>
            </a:endParaRPr>
          </a:p>
          <a:p>
            <a:r>
              <a:rPr lang="en-US" sz="1200" b="1" dirty="0">
                <a:solidFill>
                  <a:schemeClr val="accent1">
                    <a:lumMod val="50000"/>
                  </a:schemeClr>
                </a:solidFill>
                <a:latin typeface="Segoe UI" panose="020B0502040204020203" pitchFamily="34" charset="0"/>
                <a:cs typeface="Segoe UI" panose="020B0502040204020203" pitchFamily="34" charset="0"/>
              </a:rPr>
              <a:t>Decide What Is Most Important To Act On</a:t>
            </a:r>
          </a:p>
          <a:p>
            <a:pPr marL="171450" indent="-171450">
              <a:buFont typeface="Arial" panose="020B0604020202020204" pitchFamily="34" charset="0"/>
              <a:buChar char="•"/>
            </a:pPr>
            <a:r>
              <a:rPr lang="en-US" sz="1100" dirty="0">
                <a:solidFill>
                  <a:schemeClr val="accent1">
                    <a:lumMod val="50000"/>
                  </a:schemeClr>
                </a:solidFill>
                <a:latin typeface="Segoe UI" panose="020B0502040204020203" pitchFamily="34" charset="0"/>
                <a:cs typeface="Segoe UI" panose="020B0502040204020203" pitchFamily="34" charset="0"/>
              </a:rPr>
              <a:t>Clarify desired conditions of wellbeing for your population</a:t>
            </a:r>
          </a:p>
          <a:p>
            <a:pPr marL="171450" indent="-171450">
              <a:buFont typeface="Arial" panose="020B0604020202020204" pitchFamily="34" charset="0"/>
              <a:buChar char="•"/>
            </a:pPr>
            <a:r>
              <a:rPr lang="en-US" sz="1100" dirty="0">
                <a:solidFill>
                  <a:schemeClr val="accent1">
                    <a:lumMod val="50000"/>
                  </a:schemeClr>
                </a:solidFill>
                <a:latin typeface="Segoe UI" panose="020B0502040204020203" pitchFamily="34" charset="0"/>
                <a:cs typeface="Segoe UI" panose="020B0502040204020203" pitchFamily="34" charset="0"/>
              </a:rPr>
              <a:t>Determine local health priorities</a:t>
            </a:r>
          </a:p>
        </p:txBody>
      </p:sp>
      <p:sp>
        <p:nvSpPr>
          <p:cNvPr id="15" name="TextBox 14">
            <a:extLst>
              <a:ext uri="{FF2B5EF4-FFF2-40B4-BE49-F238E27FC236}">
                <a16:creationId xmlns:a16="http://schemas.microsoft.com/office/drawing/2014/main" id="{68FCCB16-E9A3-433B-B498-2DD5FDEA192B}"/>
              </a:ext>
            </a:extLst>
          </p:cNvPr>
          <p:cNvSpPr txBox="1"/>
          <p:nvPr/>
        </p:nvSpPr>
        <p:spPr>
          <a:xfrm>
            <a:off x="6531919" y="2816549"/>
            <a:ext cx="2060009" cy="1977464"/>
          </a:xfrm>
          <a:prstGeom prst="rect">
            <a:avLst/>
          </a:prstGeom>
          <a:noFill/>
        </p:spPr>
        <p:txBody>
          <a:bodyPr wrap="square" rtlCol="0">
            <a:spAutoFit/>
          </a:bodyPr>
          <a:lstStyle/>
          <a:p>
            <a:r>
              <a:rPr lang="en-US" sz="1200" b="1" dirty="0">
                <a:solidFill>
                  <a:schemeClr val="accent1">
                    <a:lumMod val="50000"/>
                  </a:schemeClr>
                </a:solidFill>
                <a:latin typeface="Segoe UI" panose="020B0502040204020203" pitchFamily="34" charset="0"/>
                <a:cs typeface="Segoe UI" panose="020B0502040204020203" pitchFamily="34" charset="0"/>
              </a:rPr>
              <a:t>Community Health Strategic Planning</a:t>
            </a:r>
          </a:p>
          <a:p>
            <a:pPr marL="171450" indent="-171450">
              <a:buFont typeface="Arial" panose="020B0604020202020204" pitchFamily="34" charset="0"/>
              <a:buChar char="•"/>
            </a:pPr>
            <a:r>
              <a:rPr lang="en-US" sz="1100" dirty="0">
                <a:solidFill>
                  <a:schemeClr val="accent1">
                    <a:lumMod val="50000"/>
                  </a:schemeClr>
                </a:solidFill>
                <a:latin typeface="Segoe UI" panose="020B0502040204020203" pitchFamily="34" charset="0"/>
                <a:cs typeface="Segoe UI" panose="020B0502040204020203" pitchFamily="34" charset="0"/>
              </a:rPr>
              <a:t>Make a plan with partners about what works to do better</a:t>
            </a:r>
          </a:p>
          <a:p>
            <a:pPr marL="171450" indent="-171450">
              <a:buFont typeface="Arial" panose="020B0604020202020204" pitchFamily="34" charset="0"/>
              <a:buChar char="•"/>
            </a:pPr>
            <a:r>
              <a:rPr lang="en-US" sz="1100" dirty="0">
                <a:solidFill>
                  <a:schemeClr val="accent1">
                    <a:lumMod val="50000"/>
                  </a:schemeClr>
                </a:solidFill>
                <a:latin typeface="Segoe UI" panose="020B0502040204020203" pitchFamily="34" charset="0"/>
                <a:cs typeface="Segoe UI" panose="020B0502040204020203" pitchFamily="34" charset="0"/>
              </a:rPr>
              <a:t>Form workgroups around each strategic area</a:t>
            </a:r>
          </a:p>
          <a:p>
            <a:pPr marL="171450" indent="-171450">
              <a:buFont typeface="Arial" panose="020B0604020202020204" pitchFamily="34" charset="0"/>
              <a:buChar char="•"/>
            </a:pPr>
            <a:r>
              <a:rPr lang="en-US" sz="1100" dirty="0">
                <a:solidFill>
                  <a:schemeClr val="accent1">
                    <a:lumMod val="50000"/>
                  </a:schemeClr>
                </a:solidFill>
                <a:latin typeface="Segoe UI" panose="020B0502040204020203" pitchFamily="34" charset="0"/>
                <a:cs typeface="Segoe UI" panose="020B0502040204020203" pitchFamily="34" charset="0"/>
              </a:rPr>
              <a:t>Clarify customers</a:t>
            </a:r>
          </a:p>
          <a:p>
            <a:pPr marL="171450" indent="-171450">
              <a:buFont typeface="Arial" panose="020B0604020202020204" pitchFamily="34" charset="0"/>
              <a:buChar char="•"/>
            </a:pPr>
            <a:r>
              <a:rPr lang="en-US" sz="1100" dirty="0">
                <a:solidFill>
                  <a:schemeClr val="accent1">
                    <a:lumMod val="50000"/>
                  </a:schemeClr>
                </a:solidFill>
                <a:latin typeface="Segoe UI" panose="020B0502040204020203" pitchFamily="34" charset="0"/>
                <a:cs typeface="Segoe UI" panose="020B0502040204020203" pitchFamily="34" charset="0"/>
              </a:rPr>
              <a:t>Determine performance results and measures</a:t>
            </a:r>
          </a:p>
          <a:p>
            <a:pPr marL="171450" indent="-171450">
              <a:buFont typeface="Arial" panose="020B0604020202020204" pitchFamily="34" charset="0"/>
              <a:buChar char="•"/>
            </a:pPr>
            <a:endParaRPr lang="en-US" sz="1050" dirty="0">
              <a:solidFill>
                <a:schemeClr val="tx1">
                  <a:lumMod val="65000"/>
                  <a:lumOff val="35000"/>
                </a:schemeClr>
              </a:solidFill>
              <a:latin typeface="Segoe UI" panose="020B0502040204020203" pitchFamily="34" charset="0"/>
              <a:cs typeface="Segoe UI" panose="020B0502040204020203" pitchFamily="34" charset="0"/>
            </a:endParaRPr>
          </a:p>
        </p:txBody>
      </p:sp>
      <p:sp>
        <p:nvSpPr>
          <p:cNvPr id="16" name="TextBox 15">
            <a:extLst>
              <a:ext uri="{FF2B5EF4-FFF2-40B4-BE49-F238E27FC236}">
                <a16:creationId xmlns:a16="http://schemas.microsoft.com/office/drawing/2014/main" id="{CE22335A-5BF3-4429-96E7-103C06F8D155}"/>
              </a:ext>
            </a:extLst>
          </p:cNvPr>
          <p:cNvSpPr txBox="1"/>
          <p:nvPr/>
        </p:nvSpPr>
        <p:spPr>
          <a:xfrm>
            <a:off x="9616477" y="2816549"/>
            <a:ext cx="2060759" cy="1977464"/>
          </a:xfrm>
          <a:prstGeom prst="rect">
            <a:avLst/>
          </a:prstGeom>
          <a:noFill/>
        </p:spPr>
        <p:txBody>
          <a:bodyPr wrap="square" rtlCol="0">
            <a:spAutoFit/>
          </a:bodyPr>
          <a:lstStyle/>
          <a:p>
            <a:r>
              <a:rPr lang="en-US" sz="1200" b="1" dirty="0">
                <a:solidFill>
                  <a:schemeClr val="accent1">
                    <a:lumMod val="50000"/>
                  </a:schemeClr>
                </a:solidFill>
                <a:latin typeface="Segoe UI" panose="020B0502040204020203" pitchFamily="34" charset="0"/>
                <a:cs typeface="Segoe UI" panose="020B0502040204020203" pitchFamily="34" charset="0"/>
              </a:rPr>
              <a:t>Take Action and Evaluate Health Improvement</a:t>
            </a:r>
          </a:p>
          <a:p>
            <a:pPr marL="171450" indent="-171450">
              <a:buFont typeface="Arial" panose="020B0604020202020204" pitchFamily="34" charset="0"/>
              <a:buChar char="•"/>
            </a:pPr>
            <a:r>
              <a:rPr lang="en-US" sz="1100" dirty="0">
                <a:solidFill>
                  <a:schemeClr val="accent1">
                    <a:lumMod val="50000"/>
                  </a:schemeClr>
                </a:solidFill>
                <a:latin typeface="Segoe UI" panose="020B0502040204020203" pitchFamily="34" charset="0"/>
                <a:cs typeface="Segoe UI" panose="020B0502040204020203" pitchFamily="34" charset="0"/>
              </a:rPr>
              <a:t>Plan how to achieve customer results</a:t>
            </a:r>
          </a:p>
          <a:p>
            <a:pPr marL="171450" indent="-171450">
              <a:buFont typeface="Arial" panose="020B0604020202020204" pitchFamily="34" charset="0"/>
              <a:buChar char="•"/>
            </a:pPr>
            <a:r>
              <a:rPr lang="en-US" sz="1100" dirty="0">
                <a:solidFill>
                  <a:schemeClr val="accent1">
                    <a:lumMod val="50000"/>
                  </a:schemeClr>
                </a:solidFill>
                <a:latin typeface="Segoe UI" panose="020B0502040204020203" pitchFamily="34" charset="0"/>
                <a:cs typeface="Segoe UI" panose="020B0502040204020203" pitchFamily="34" charset="0"/>
              </a:rPr>
              <a:t>Put plan into action</a:t>
            </a:r>
          </a:p>
          <a:p>
            <a:pPr marL="171450" indent="-171450">
              <a:buFont typeface="Arial" panose="020B0604020202020204" pitchFamily="34" charset="0"/>
              <a:buChar char="•"/>
            </a:pPr>
            <a:r>
              <a:rPr lang="en-US" sz="1100" dirty="0">
                <a:solidFill>
                  <a:schemeClr val="accent1">
                    <a:lumMod val="50000"/>
                  </a:schemeClr>
                </a:solidFill>
                <a:latin typeface="Segoe UI" panose="020B0502040204020203" pitchFamily="34" charset="0"/>
                <a:cs typeface="Segoe UI" panose="020B0502040204020203" pitchFamily="34" charset="0"/>
              </a:rPr>
              <a:t>Workgroups continue to meet</a:t>
            </a:r>
          </a:p>
          <a:p>
            <a:pPr marL="171450" indent="-171450">
              <a:buFont typeface="Arial" panose="020B0604020202020204" pitchFamily="34" charset="0"/>
              <a:buChar char="•"/>
            </a:pPr>
            <a:r>
              <a:rPr lang="en-US" sz="1100" dirty="0">
                <a:solidFill>
                  <a:schemeClr val="accent1">
                    <a:lumMod val="50000"/>
                  </a:schemeClr>
                </a:solidFill>
                <a:latin typeface="Segoe UI" panose="020B0502040204020203" pitchFamily="34" charset="0"/>
                <a:cs typeface="Segoe UI" panose="020B0502040204020203" pitchFamily="34" charset="0"/>
              </a:rPr>
              <a:t>Workgroups monitor customer results and make changes to plan</a:t>
            </a:r>
          </a:p>
          <a:p>
            <a:pPr marL="171450" indent="-171450">
              <a:buFont typeface="Arial" panose="020B0604020202020204" pitchFamily="34" charset="0"/>
              <a:buChar char="•"/>
            </a:pPr>
            <a:endParaRPr lang="en-US" sz="1050" dirty="0">
              <a:solidFill>
                <a:schemeClr val="tx1">
                  <a:lumMod val="65000"/>
                  <a:lumOff val="35000"/>
                </a:schemeClr>
              </a:solidFill>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A8627730-89B3-4589-8954-167F84A59133}"/>
              </a:ext>
            </a:extLst>
          </p:cNvPr>
          <p:cNvSpPr txBox="1"/>
          <p:nvPr/>
        </p:nvSpPr>
        <p:spPr>
          <a:xfrm>
            <a:off x="3588421" y="5336109"/>
            <a:ext cx="1961730" cy="707886"/>
          </a:xfrm>
          <a:prstGeom prst="rect">
            <a:avLst/>
          </a:prstGeom>
          <a:noFill/>
        </p:spPr>
        <p:txBody>
          <a:bodyPr wrap="square" rtlCol="0">
            <a:spAutoFit/>
          </a:bodyPr>
          <a:lstStyle/>
          <a:p>
            <a:pPr algn="ctr"/>
            <a:r>
              <a:rPr lang="en-US" sz="2000" b="1" dirty="0">
                <a:solidFill>
                  <a:schemeClr val="bg1"/>
                </a:solidFill>
                <a:latin typeface="Segoe UI" panose="020B0502040204020203" pitchFamily="34" charset="0"/>
                <a:cs typeface="Segoe UI" panose="020B0502040204020203" pitchFamily="34" charset="0"/>
              </a:rPr>
              <a:t>Jan. 2018 – Mar. 2019</a:t>
            </a:r>
          </a:p>
        </p:txBody>
      </p:sp>
      <p:sp>
        <p:nvSpPr>
          <p:cNvPr id="24" name="TextBox 23">
            <a:extLst>
              <a:ext uri="{FF2B5EF4-FFF2-40B4-BE49-F238E27FC236}">
                <a16:creationId xmlns:a16="http://schemas.microsoft.com/office/drawing/2014/main" id="{B795455C-5D9E-49F1-98C2-419EFB66DD48}"/>
              </a:ext>
            </a:extLst>
          </p:cNvPr>
          <p:cNvSpPr txBox="1"/>
          <p:nvPr/>
        </p:nvSpPr>
        <p:spPr>
          <a:xfrm>
            <a:off x="6699208" y="5360747"/>
            <a:ext cx="1725433" cy="707886"/>
          </a:xfrm>
          <a:prstGeom prst="rect">
            <a:avLst/>
          </a:prstGeom>
          <a:noFill/>
        </p:spPr>
        <p:txBody>
          <a:bodyPr wrap="square" rtlCol="0">
            <a:spAutoFit/>
          </a:bodyPr>
          <a:lstStyle/>
          <a:p>
            <a:pPr algn="ctr"/>
            <a:r>
              <a:rPr lang="en-US" sz="2000" b="1" dirty="0">
                <a:solidFill>
                  <a:schemeClr val="bg1"/>
                </a:solidFill>
                <a:latin typeface="Segoe UI" panose="020B0502040204020203" pitchFamily="34" charset="0"/>
                <a:cs typeface="Segoe UI" panose="020B0502040204020203" pitchFamily="34" charset="0"/>
              </a:rPr>
              <a:t>Apr. 2019 – Sep. 2019</a:t>
            </a:r>
          </a:p>
        </p:txBody>
      </p:sp>
      <p:sp>
        <p:nvSpPr>
          <p:cNvPr id="25" name="TextBox 24">
            <a:extLst>
              <a:ext uri="{FF2B5EF4-FFF2-40B4-BE49-F238E27FC236}">
                <a16:creationId xmlns:a16="http://schemas.microsoft.com/office/drawing/2014/main" id="{3ADE0C66-BB18-4E74-B4EE-E06901D57731}"/>
              </a:ext>
            </a:extLst>
          </p:cNvPr>
          <p:cNvSpPr txBox="1"/>
          <p:nvPr/>
        </p:nvSpPr>
        <p:spPr>
          <a:xfrm>
            <a:off x="9843476" y="5365874"/>
            <a:ext cx="1725433" cy="707886"/>
          </a:xfrm>
          <a:prstGeom prst="rect">
            <a:avLst/>
          </a:prstGeom>
          <a:noFill/>
        </p:spPr>
        <p:txBody>
          <a:bodyPr wrap="square" rtlCol="0">
            <a:spAutoFit/>
          </a:bodyPr>
          <a:lstStyle/>
          <a:p>
            <a:pPr algn="ctr"/>
            <a:r>
              <a:rPr lang="en-US" sz="2000" b="1" dirty="0">
                <a:solidFill>
                  <a:schemeClr val="bg1"/>
                </a:solidFill>
                <a:latin typeface="Segoe UI" panose="020B0502040204020203" pitchFamily="34" charset="0"/>
                <a:cs typeface="Segoe UI" panose="020B0502040204020203" pitchFamily="34" charset="0"/>
              </a:rPr>
              <a:t>Oct. 2019 – Dec. 2020</a:t>
            </a:r>
          </a:p>
        </p:txBody>
      </p:sp>
    </p:spTree>
    <p:extLst>
      <p:ext uri="{BB962C8B-B14F-4D97-AF65-F5344CB8AC3E}">
        <p14:creationId xmlns:p14="http://schemas.microsoft.com/office/powerpoint/2010/main" val="3658953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Minus Sign 18">
            <a:extLst>
              <a:ext uri="{FF2B5EF4-FFF2-40B4-BE49-F238E27FC236}">
                <a16:creationId xmlns:a16="http://schemas.microsoft.com/office/drawing/2014/main" id="{D2CD156D-3059-43E0-8A9F-7DED9E620B47}"/>
              </a:ext>
            </a:extLst>
          </p:cNvPr>
          <p:cNvSpPr/>
          <p:nvPr/>
        </p:nvSpPr>
        <p:spPr>
          <a:xfrm>
            <a:off x="8673716" y="5579705"/>
            <a:ext cx="882738" cy="135293"/>
          </a:xfrm>
          <a:prstGeom prst="mathMinus">
            <a:avLst/>
          </a:prstGeom>
          <a:solidFill>
            <a:schemeClr val="accent1">
              <a:lumMod val="50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Minus Sign 17">
            <a:extLst>
              <a:ext uri="{FF2B5EF4-FFF2-40B4-BE49-F238E27FC236}">
                <a16:creationId xmlns:a16="http://schemas.microsoft.com/office/drawing/2014/main" id="{2E6224FE-7D26-46F1-8E4A-E57BF936297C}"/>
              </a:ext>
            </a:extLst>
          </p:cNvPr>
          <p:cNvSpPr/>
          <p:nvPr/>
        </p:nvSpPr>
        <p:spPr>
          <a:xfrm>
            <a:off x="5649181" y="5579706"/>
            <a:ext cx="882738" cy="135293"/>
          </a:xfrm>
          <a:prstGeom prst="mathMinus">
            <a:avLst/>
          </a:prstGeom>
          <a:solidFill>
            <a:schemeClr val="accent1">
              <a:lumMod val="50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screenshot of a cell phone&#10;&#10;Description generated with high confidence">
            <a:extLst>
              <a:ext uri="{FF2B5EF4-FFF2-40B4-BE49-F238E27FC236}">
                <a16:creationId xmlns:a16="http://schemas.microsoft.com/office/drawing/2014/main" id="{7B48FD8E-301C-4D99-9917-0E8F2CF4C4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4669" y="146649"/>
            <a:ext cx="8875059" cy="6858000"/>
          </a:xfrm>
          <a:prstGeom prst="rect">
            <a:avLst/>
          </a:prstGeom>
        </p:spPr>
      </p:pic>
      <p:sp>
        <p:nvSpPr>
          <p:cNvPr id="4" name="TextBox 3">
            <a:extLst>
              <a:ext uri="{FF2B5EF4-FFF2-40B4-BE49-F238E27FC236}">
                <a16:creationId xmlns:a16="http://schemas.microsoft.com/office/drawing/2014/main" id="{33BE91D9-236C-4BA4-9E5E-860768205C24}"/>
              </a:ext>
            </a:extLst>
          </p:cNvPr>
          <p:cNvSpPr txBox="1"/>
          <p:nvPr/>
        </p:nvSpPr>
        <p:spPr>
          <a:xfrm>
            <a:off x="304800" y="228600"/>
            <a:ext cx="2960914" cy="3108543"/>
          </a:xfrm>
          <a:prstGeom prst="rect">
            <a:avLst/>
          </a:prstGeom>
          <a:noFill/>
        </p:spPr>
        <p:txBody>
          <a:bodyPr wrap="square" rtlCol="0">
            <a:spAutoFit/>
          </a:bodyPr>
          <a:lstStyle/>
          <a:p>
            <a:r>
              <a:rPr lang="en-US" sz="2800" b="1" dirty="0">
                <a:solidFill>
                  <a:srgbClr val="8CC63F"/>
                </a:solidFill>
                <a:latin typeface="Segoe UI" panose="020B0502040204020203" pitchFamily="34" charset="0"/>
                <a:cs typeface="Segoe UI" panose="020B0502040204020203" pitchFamily="34" charset="0"/>
              </a:rPr>
              <a:t>Community Health</a:t>
            </a:r>
          </a:p>
          <a:p>
            <a:r>
              <a:rPr lang="en-US" sz="2800" b="1" dirty="0">
                <a:solidFill>
                  <a:srgbClr val="8CC63F"/>
                </a:solidFill>
                <a:latin typeface="Segoe UI" panose="020B0502040204020203" pitchFamily="34" charset="0"/>
                <a:cs typeface="Segoe UI" panose="020B0502040204020203" pitchFamily="34" charset="0"/>
              </a:rPr>
              <a:t>Improvement</a:t>
            </a:r>
          </a:p>
          <a:p>
            <a:r>
              <a:rPr lang="en-US" sz="2800" b="1" dirty="0">
                <a:solidFill>
                  <a:srgbClr val="8CC63F"/>
                </a:solidFill>
                <a:latin typeface="Segoe UI" panose="020B0502040204020203" pitchFamily="34" charset="0"/>
                <a:cs typeface="Segoe UI" panose="020B0502040204020203" pitchFamily="34" charset="0"/>
              </a:rPr>
              <a:t>Timeline:</a:t>
            </a:r>
          </a:p>
          <a:p>
            <a:r>
              <a:rPr lang="en-US" sz="2800" i="1" dirty="0">
                <a:solidFill>
                  <a:srgbClr val="92D050"/>
                </a:solidFill>
                <a:latin typeface="Segoe UI" panose="020B0502040204020203" pitchFamily="34" charset="0"/>
                <a:cs typeface="Segoe UI" panose="020B0502040204020203" pitchFamily="34" charset="0"/>
              </a:rPr>
              <a:t>What Products Do You Walk Away With?</a:t>
            </a:r>
          </a:p>
        </p:txBody>
      </p:sp>
      <p:sp>
        <p:nvSpPr>
          <p:cNvPr id="14" name="TextBox 13">
            <a:extLst>
              <a:ext uri="{FF2B5EF4-FFF2-40B4-BE49-F238E27FC236}">
                <a16:creationId xmlns:a16="http://schemas.microsoft.com/office/drawing/2014/main" id="{7F5CE4FD-034B-4121-9DAB-17A6AA7C8CBB}"/>
              </a:ext>
            </a:extLst>
          </p:cNvPr>
          <p:cNvSpPr txBox="1"/>
          <p:nvPr/>
        </p:nvSpPr>
        <p:spPr>
          <a:xfrm>
            <a:off x="3588421" y="2786382"/>
            <a:ext cx="2060760" cy="2492990"/>
          </a:xfrm>
          <a:prstGeom prst="rect">
            <a:avLst/>
          </a:prstGeom>
          <a:noFill/>
        </p:spPr>
        <p:txBody>
          <a:bodyPr wrap="square" rtlCol="0">
            <a:spAutoFit/>
          </a:bodyPr>
          <a:lstStyle/>
          <a:p>
            <a:r>
              <a:rPr lang="en-US" sz="1200" b="1" kern="0" dirty="0">
                <a:solidFill>
                  <a:srgbClr val="92D050"/>
                </a:solidFill>
                <a:latin typeface="Segoe UI" panose="020B0502040204020203" pitchFamily="34" charset="0"/>
                <a:cs typeface="Segoe UI" panose="020B0502040204020203" pitchFamily="34" charset="0"/>
              </a:rPr>
              <a:t>Public Health Products </a:t>
            </a:r>
          </a:p>
          <a:p>
            <a:r>
              <a:rPr lang="en-US" sz="1200" b="1" kern="0" dirty="0">
                <a:solidFill>
                  <a:srgbClr val="92D050"/>
                </a:solidFill>
                <a:latin typeface="Segoe UI" panose="020B0502040204020203" pitchFamily="34" charset="0"/>
                <a:cs typeface="Segoe UI" panose="020B0502040204020203" pitchFamily="34" charset="0"/>
              </a:rPr>
              <a:t>&amp; Reporting:</a:t>
            </a:r>
          </a:p>
          <a:p>
            <a:pPr marL="171450" indent="-171450">
              <a:buFont typeface="Arial" panose="020B0604020202020204" pitchFamily="34" charset="0"/>
              <a:buChar char="•"/>
            </a:pPr>
            <a:r>
              <a:rPr lang="en-US" sz="1200" kern="0" dirty="0">
                <a:solidFill>
                  <a:schemeClr val="accent1">
                    <a:lumMod val="50000"/>
                  </a:schemeClr>
                </a:solidFill>
                <a:latin typeface="Segoe UI" panose="020B0502040204020203" pitchFamily="34" charset="0"/>
                <a:cs typeface="Segoe UI" panose="020B0502040204020203" pitchFamily="34" charset="0"/>
              </a:rPr>
              <a:t>Community Health Assessment (CHA) Report</a:t>
            </a:r>
          </a:p>
          <a:p>
            <a:endParaRPr lang="en-US" sz="1200" strike="sngStrike" kern="0" dirty="0">
              <a:solidFill>
                <a:schemeClr val="accent1">
                  <a:lumMod val="50000"/>
                </a:schemeClr>
              </a:solidFill>
              <a:latin typeface="Segoe UI" panose="020B0502040204020203" pitchFamily="34" charset="0"/>
              <a:cs typeface="Segoe UI" panose="020B0502040204020203" pitchFamily="34" charset="0"/>
            </a:endParaRPr>
          </a:p>
          <a:p>
            <a:endParaRPr lang="en-US" sz="1200" strike="sngStrike" kern="0" dirty="0">
              <a:solidFill>
                <a:schemeClr val="accent1">
                  <a:lumMod val="50000"/>
                </a:schemeClr>
              </a:solidFill>
              <a:latin typeface="Segoe UI" panose="020B0502040204020203" pitchFamily="34" charset="0"/>
              <a:cs typeface="Segoe UI" panose="020B0502040204020203" pitchFamily="34" charset="0"/>
            </a:endParaRPr>
          </a:p>
          <a:p>
            <a:r>
              <a:rPr lang="en-US" sz="1200" b="1" kern="0" dirty="0">
                <a:solidFill>
                  <a:schemeClr val="accent1">
                    <a:lumMod val="60000"/>
                    <a:lumOff val="40000"/>
                  </a:schemeClr>
                </a:solidFill>
                <a:latin typeface="Segoe UI" panose="020B0502040204020203" pitchFamily="34" charset="0"/>
                <a:cs typeface="Segoe UI" panose="020B0502040204020203" pitchFamily="34" charset="0"/>
              </a:rPr>
              <a:t>Hospital Products </a:t>
            </a:r>
          </a:p>
          <a:p>
            <a:r>
              <a:rPr lang="en-US" sz="1200" b="1" kern="0" dirty="0">
                <a:solidFill>
                  <a:schemeClr val="accent1">
                    <a:lumMod val="60000"/>
                    <a:lumOff val="40000"/>
                  </a:schemeClr>
                </a:solidFill>
                <a:latin typeface="Segoe UI" panose="020B0502040204020203" pitchFamily="34" charset="0"/>
                <a:cs typeface="Segoe UI" panose="020B0502040204020203" pitchFamily="34" charset="0"/>
              </a:rPr>
              <a:t>&amp; Reporting:</a:t>
            </a:r>
          </a:p>
          <a:p>
            <a:pPr marL="171450" indent="-171450">
              <a:buFont typeface="Arial" panose="020B0604020202020204" pitchFamily="34" charset="0"/>
              <a:buChar char="•"/>
            </a:pPr>
            <a:r>
              <a:rPr lang="en-US" sz="1200" kern="0" dirty="0">
                <a:solidFill>
                  <a:schemeClr val="accent1">
                    <a:lumMod val="50000"/>
                  </a:schemeClr>
                </a:solidFill>
                <a:latin typeface="Segoe UI" panose="020B0502040204020203" pitchFamily="34" charset="0"/>
                <a:cs typeface="Segoe UI" panose="020B0502040204020203" pitchFamily="34" charset="0"/>
              </a:rPr>
              <a:t>Community Health Needs Assessment (CHNA) Summary</a:t>
            </a:r>
          </a:p>
          <a:p>
            <a:endParaRPr lang="en-US" sz="1200" strike="sngStrike" kern="0" dirty="0">
              <a:solidFill>
                <a:schemeClr val="accent1">
                  <a:lumMod val="50000"/>
                </a:schemeClr>
              </a:solidFill>
              <a:latin typeface="Segoe UI" panose="020B0502040204020203" pitchFamily="34" charset="0"/>
              <a:cs typeface="Segoe UI" panose="020B0502040204020203" pitchFamily="34" charset="0"/>
            </a:endParaRPr>
          </a:p>
        </p:txBody>
      </p:sp>
      <p:sp>
        <p:nvSpPr>
          <p:cNvPr id="24" name="TextBox 23">
            <a:extLst>
              <a:ext uri="{FF2B5EF4-FFF2-40B4-BE49-F238E27FC236}">
                <a16:creationId xmlns:a16="http://schemas.microsoft.com/office/drawing/2014/main" id="{BD756453-E458-4F39-B272-16F4D1C5FF59}"/>
              </a:ext>
            </a:extLst>
          </p:cNvPr>
          <p:cNvSpPr txBox="1"/>
          <p:nvPr/>
        </p:nvSpPr>
        <p:spPr>
          <a:xfrm>
            <a:off x="6484506" y="2786382"/>
            <a:ext cx="2356430" cy="2308324"/>
          </a:xfrm>
          <a:prstGeom prst="rect">
            <a:avLst/>
          </a:prstGeom>
          <a:noFill/>
        </p:spPr>
        <p:txBody>
          <a:bodyPr wrap="square" rtlCol="0">
            <a:spAutoFit/>
          </a:bodyPr>
          <a:lstStyle/>
          <a:p>
            <a:r>
              <a:rPr lang="en-US" sz="1200" b="1" kern="0" dirty="0">
                <a:solidFill>
                  <a:srgbClr val="92D050"/>
                </a:solidFill>
                <a:latin typeface="Segoe UI" panose="020B0502040204020203" pitchFamily="34" charset="0"/>
                <a:cs typeface="Segoe UI" panose="020B0502040204020203" pitchFamily="34" charset="0"/>
              </a:rPr>
              <a:t>Public Health Products </a:t>
            </a:r>
          </a:p>
          <a:p>
            <a:r>
              <a:rPr lang="en-US" sz="1200" b="1" kern="0" dirty="0">
                <a:solidFill>
                  <a:srgbClr val="92D050"/>
                </a:solidFill>
                <a:latin typeface="Segoe UI" panose="020B0502040204020203" pitchFamily="34" charset="0"/>
                <a:cs typeface="Segoe UI" panose="020B0502040204020203" pitchFamily="34" charset="0"/>
              </a:rPr>
              <a:t>&amp; Reporting:</a:t>
            </a:r>
          </a:p>
          <a:p>
            <a:pPr marL="171450" indent="-171450">
              <a:buFont typeface="Arial" panose="020B0604020202020204" pitchFamily="34" charset="0"/>
              <a:buChar char="•"/>
            </a:pPr>
            <a:r>
              <a:rPr lang="en-US" sz="1200" kern="0" dirty="0">
                <a:solidFill>
                  <a:schemeClr val="accent1">
                    <a:lumMod val="50000"/>
                  </a:schemeClr>
                </a:solidFill>
                <a:latin typeface="Segoe UI" panose="020B0502040204020203" pitchFamily="34" charset="0"/>
                <a:cs typeface="Segoe UI" panose="020B0502040204020203" pitchFamily="34" charset="0"/>
              </a:rPr>
              <a:t>Community Health Improvement Plan (CHIP)</a:t>
            </a:r>
          </a:p>
          <a:p>
            <a:pPr marL="171450" indent="-171450">
              <a:buFont typeface="Arial" panose="020B0604020202020204" pitchFamily="34" charset="0"/>
              <a:buChar char="•"/>
            </a:pPr>
            <a:r>
              <a:rPr lang="en-US" sz="1200" kern="0" dirty="0">
                <a:solidFill>
                  <a:schemeClr val="accent1">
                    <a:lumMod val="50000"/>
                  </a:schemeClr>
                </a:solidFill>
                <a:latin typeface="Segoe UI" panose="020B0502040204020203" pitchFamily="34" charset="0"/>
                <a:cs typeface="Segoe UI" panose="020B0502040204020203" pitchFamily="34" charset="0"/>
              </a:rPr>
              <a:t>Action Plans (Long Term/ Short Term)</a:t>
            </a:r>
            <a:br>
              <a:rPr lang="en-US" sz="1200" kern="0" dirty="0">
                <a:solidFill>
                  <a:schemeClr val="accent1">
                    <a:lumMod val="50000"/>
                  </a:schemeClr>
                </a:solidFill>
                <a:latin typeface="Segoe UI" panose="020B0502040204020203" pitchFamily="34" charset="0"/>
                <a:cs typeface="Segoe UI" panose="020B0502040204020203" pitchFamily="34" charset="0"/>
              </a:rPr>
            </a:br>
            <a:endParaRPr lang="en-US" sz="1200" b="1" kern="0" dirty="0">
              <a:solidFill>
                <a:schemeClr val="accent1">
                  <a:lumMod val="50000"/>
                </a:schemeClr>
              </a:solidFill>
              <a:latin typeface="Segoe UI" panose="020B0502040204020203" pitchFamily="34" charset="0"/>
              <a:cs typeface="Segoe UI" panose="020B0502040204020203" pitchFamily="34" charset="0"/>
            </a:endParaRPr>
          </a:p>
          <a:p>
            <a:r>
              <a:rPr lang="en-US" sz="1200" b="1" kern="0" dirty="0">
                <a:solidFill>
                  <a:schemeClr val="accent1">
                    <a:lumMod val="60000"/>
                    <a:lumOff val="40000"/>
                  </a:schemeClr>
                </a:solidFill>
                <a:latin typeface="Segoe UI" panose="020B0502040204020203" pitchFamily="34" charset="0"/>
                <a:cs typeface="Segoe UI" panose="020B0502040204020203" pitchFamily="34" charset="0"/>
              </a:rPr>
              <a:t>Hospital Products </a:t>
            </a:r>
          </a:p>
          <a:p>
            <a:r>
              <a:rPr lang="en-US" sz="1200" b="1" kern="0" dirty="0">
                <a:solidFill>
                  <a:schemeClr val="accent1">
                    <a:lumMod val="60000"/>
                    <a:lumOff val="40000"/>
                  </a:schemeClr>
                </a:solidFill>
                <a:latin typeface="Segoe UI" panose="020B0502040204020203" pitchFamily="34" charset="0"/>
                <a:cs typeface="Segoe UI" panose="020B0502040204020203" pitchFamily="34" charset="0"/>
              </a:rPr>
              <a:t>&amp; Reporting:</a:t>
            </a:r>
          </a:p>
          <a:p>
            <a:pPr marL="171450" indent="-171450">
              <a:buFont typeface="Arial" panose="020B0604020202020204" pitchFamily="34" charset="0"/>
              <a:buChar char="•"/>
            </a:pPr>
            <a:r>
              <a:rPr lang="en-US" sz="1200" kern="0" dirty="0">
                <a:solidFill>
                  <a:schemeClr val="accent1">
                    <a:lumMod val="50000"/>
                  </a:schemeClr>
                </a:solidFill>
                <a:latin typeface="Segoe UI" panose="020B0502040204020203" pitchFamily="34" charset="0"/>
                <a:cs typeface="Segoe UI" panose="020B0502040204020203" pitchFamily="34" charset="0"/>
              </a:rPr>
              <a:t>Hospital Implementation Strategy</a:t>
            </a:r>
          </a:p>
          <a:p>
            <a:pPr marL="171450" indent="-171450">
              <a:buFont typeface="Arial" panose="020B0604020202020204" pitchFamily="34" charset="0"/>
              <a:buChar char="•"/>
            </a:pPr>
            <a:r>
              <a:rPr lang="en-US" sz="1200" kern="0" dirty="0">
                <a:solidFill>
                  <a:schemeClr val="accent1">
                    <a:lumMod val="50000"/>
                  </a:schemeClr>
                </a:solidFill>
                <a:latin typeface="Segoe UI" panose="020B0502040204020203" pitchFamily="34" charset="0"/>
                <a:cs typeface="Segoe UI" panose="020B0502040204020203" pitchFamily="34" charset="0"/>
              </a:rPr>
              <a:t>IRS Form 990- Schedule H</a:t>
            </a:r>
          </a:p>
        </p:txBody>
      </p:sp>
      <p:sp>
        <p:nvSpPr>
          <p:cNvPr id="30" name="TextBox 29">
            <a:extLst>
              <a:ext uri="{FF2B5EF4-FFF2-40B4-BE49-F238E27FC236}">
                <a16:creationId xmlns:a16="http://schemas.microsoft.com/office/drawing/2014/main" id="{BA711DE4-57C2-4C21-BB51-5DDF3F936D33}"/>
              </a:ext>
            </a:extLst>
          </p:cNvPr>
          <p:cNvSpPr txBox="1"/>
          <p:nvPr/>
        </p:nvSpPr>
        <p:spPr>
          <a:xfrm>
            <a:off x="9520688" y="2786382"/>
            <a:ext cx="2200117" cy="2308324"/>
          </a:xfrm>
          <a:prstGeom prst="rect">
            <a:avLst/>
          </a:prstGeom>
          <a:noFill/>
        </p:spPr>
        <p:txBody>
          <a:bodyPr wrap="square" rtlCol="0">
            <a:spAutoFit/>
          </a:bodyPr>
          <a:lstStyle/>
          <a:p>
            <a:r>
              <a:rPr lang="en-US" sz="1200" b="1" kern="0" dirty="0">
                <a:solidFill>
                  <a:srgbClr val="92D050"/>
                </a:solidFill>
                <a:latin typeface="Segoe UI" panose="020B0502040204020203" pitchFamily="34" charset="0"/>
                <a:cs typeface="Segoe UI" panose="020B0502040204020203" pitchFamily="34" charset="0"/>
              </a:rPr>
              <a:t>Public Health Products </a:t>
            </a:r>
          </a:p>
          <a:p>
            <a:r>
              <a:rPr lang="en-US" sz="1200" b="1" kern="0" dirty="0">
                <a:solidFill>
                  <a:srgbClr val="92D050"/>
                </a:solidFill>
                <a:latin typeface="Segoe UI" panose="020B0502040204020203" pitchFamily="34" charset="0"/>
                <a:cs typeface="Segoe UI" panose="020B0502040204020203" pitchFamily="34" charset="0"/>
              </a:rPr>
              <a:t>&amp; Reporting:</a:t>
            </a:r>
          </a:p>
          <a:p>
            <a:pPr marL="171450" indent="-171450">
              <a:buFont typeface="Arial" panose="020B0604020202020204" pitchFamily="34" charset="0"/>
              <a:buChar char="•"/>
            </a:pPr>
            <a:r>
              <a:rPr lang="en-US" sz="1200" kern="0" dirty="0">
                <a:solidFill>
                  <a:schemeClr val="accent1">
                    <a:lumMod val="50000"/>
                  </a:schemeClr>
                </a:solidFill>
                <a:latin typeface="Segoe UI" panose="020B0502040204020203" pitchFamily="34" charset="0"/>
                <a:cs typeface="Segoe UI" panose="020B0502040204020203" pitchFamily="34" charset="0"/>
              </a:rPr>
              <a:t>State of the County Health (SOTCH) Report</a:t>
            </a:r>
          </a:p>
          <a:p>
            <a:pPr marL="171450" indent="-171450">
              <a:buFont typeface="Arial" panose="020B0604020202020204" pitchFamily="34" charset="0"/>
              <a:buChar char="•"/>
            </a:pPr>
            <a:endParaRPr lang="en-US" sz="1200" kern="0" dirty="0">
              <a:solidFill>
                <a:schemeClr val="accent1">
                  <a:lumMod val="50000"/>
                </a:schemeClr>
              </a:solidFill>
              <a:latin typeface="Segoe UI" panose="020B0502040204020203" pitchFamily="34" charset="0"/>
              <a:cs typeface="Segoe UI" panose="020B0502040204020203" pitchFamily="34" charset="0"/>
            </a:endParaRPr>
          </a:p>
          <a:p>
            <a:pPr marL="171450" indent="-171450">
              <a:buFont typeface="Arial" panose="020B0604020202020204" pitchFamily="34" charset="0"/>
              <a:buChar char="•"/>
            </a:pPr>
            <a:endParaRPr lang="en-US" sz="1200" kern="0" dirty="0">
              <a:solidFill>
                <a:schemeClr val="accent1">
                  <a:lumMod val="50000"/>
                </a:schemeClr>
              </a:solidFill>
              <a:latin typeface="Segoe UI" panose="020B0502040204020203" pitchFamily="34" charset="0"/>
              <a:cs typeface="Segoe UI" panose="020B0502040204020203" pitchFamily="34" charset="0"/>
            </a:endParaRPr>
          </a:p>
          <a:p>
            <a:r>
              <a:rPr lang="en-US" sz="1200" b="1" kern="0" dirty="0">
                <a:solidFill>
                  <a:schemeClr val="accent1">
                    <a:lumMod val="60000"/>
                    <a:lumOff val="40000"/>
                  </a:schemeClr>
                </a:solidFill>
                <a:latin typeface="Segoe UI" panose="020B0502040204020203" pitchFamily="34" charset="0"/>
                <a:cs typeface="Segoe UI" panose="020B0502040204020203" pitchFamily="34" charset="0"/>
              </a:rPr>
              <a:t>Hospital Products </a:t>
            </a:r>
          </a:p>
          <a:p>
            <a:r>
              <a:rPr lang="en-US" sz="1200" b="1" kern="0" dirty="0">
                <a:solidFill>
                  <a:schemeClr val="accent1">
                    <a:lumMod val="60000"/>
                    <a:lumOff val="40000"/>
                  </a:schemeClr>
                </a:solidFill>
                <a:latin typeface="Segoe UI" panose="020B0502040204020203" pitchFamily="34" charset="0"/>
                <a:cs typeface="Segoe UI" panose="020B0502040204020203" pitchFamily="34" charset="0"/>
              </a:rPr>
              <a:t>&amp; Reporting:</a:t>
            </a:r>
          </a:p>
          <a:p>
            <a:pPr marL="171450" indent="-171450">
              <a:buFont typeface="Arial" panose="020B0604020202020204" pitchFamily="34" charset="0"/>
              <a:buChar char="•"/>
            </a:pPr>
            <a:r>
              <a:rPr lang="en-US" sz="1200" kern="0" dirty="0">
                <a:solidFill>
                  <a:schemeClr val="accent1">
                    <a:lumMod val="50000"/>
                  </a:schemeClr>
                </a:solidFill>
                <a:latin typeface="Segoe UI" panose="020B0502040204020203" pitchFamily="34" charset="0"/>
                <a:cs typeface="Segoe UI" panose="020B0502040204020203" pitchFamily="34" charset="0"/>
              </a:rPr>
              <a:t>Hospital Implementation Strategy Update</a:t>
            </a:r>
          </a:p>
          <a:p>
            <a:pPr marL="171450" indent="-171450">
              <a:buFont typeface="Arial" panose="020B0604020202020204" pitchFamily="34" charset="0"/>
              <a:buChar char="•"/>
            </a:pPr>
            <a:r>
              <a:rPr lang="en-US" sz="1200" kern="0" dirty="0">
                <a:solidFill>
                  <a:schemeClr val="accent1">
                    <a:lumMod val="50000"/>
                  </a:schemeClr>
                </a:solidFill>
                <a:latin typeface="Segoe UI" panose="020B0502040204020203" pitchFamily="34" charset="0"/>
                <a:cs typeface="Segoe UI" panose="020B0502040204020203" pitchFamily="34" charset="0"/>
              </a:rPr>
              <a:t>IRS Form 990 – Schedule H</a:t>
            </a:r>
          </a:p>
          <a:p>
            <a:endParaRPr lang="en-US" sz="1200" kern="0" dirty="0">
              <a:solidFill>
                <a:schemeClr val="accent1">
                  <a:lumMod val="50000"/>
                </a:schemeClr>
              </a:solidFill>
              <a:latin typeface="Segoe UI" panose="020B0502040204020203" pitchFamily="34" charset="0"/>
              <a:cs typeface="Segoe UI" panose="020B0502040204020203" pitchFamily="34" charset="0"/>
            </a:endParaRPr>
          </a:p>
        </p:txBody>
      </p:sp>
      <p:sp>
        <p:nvSpPr>
          <p:cNvPr id="20" name="TextBox 19">
            <a:extLst>
              <a:ext uri="{FF2B5EF4-FFF2-40B4-BE49-F238E27FC236}">
                <a16:creationId xmlns:a16="http://schemas.microsoft.com/office/drawing/2014/main" id="{52BAEE16-DE37-4DB5-BE4C-4A087DFB6FBE}"/>
              </a:ext>
            </a:extLst>
          </p:cNvPr>
          <p:cNvSpPr txBox="1"/>
          <p:nvPr/>
        </p:nvSpPr>
        <p:spPr>
          <a:xfrm>
            <a:off x="3588421" y="5336109"/>
            <a:ext cx="1961730" cy="707886"/>
          </a:xfrm>
          <a:prstGeom prst="rect">
            <a:avLst/>
          </a:prstGeom>
          <a:noFill/>
        </p:spPr>
        <p:txBody>
          <a:bodyPr wrap="square" rtlCol="0">
            <a:spAutoFit/>
          </a:bodyPr>
          <a:lstStyle/>
          <a:p>
            <a:pPr algn="ctr"/>
            <a:r>
              <a:rPr lang="en-US" sz="2000" b="1" dirty="0">
                <a:solidFill>
                  <a:schemeClr val="bg1"/>
                </a:solidFill>
                <a:latin typeface="Segoe UI" panose="020B0502040204020203" pitchFamily="34" charset="0"/>
                <a:cs typeface="Segoe UI" panose="020B0502040204020203" pitchFamily="34" charset="0"/>
              </a:rPr>
              <a:t>Jan. 2018 – Mar. 2019</a:t>
            </a:r>
          </a:p>
        </p:txBody>
      </p:sp>
      <p:sp>
        <p:nvSpPr>
          <p:cNvPr id="21" name="TextBox 20">
            <a:extLst>
              <a:ext uri="{FF2B5EF4-FFF2-40B4-BE49-F238E27FC236}">
                <a16:creationId xmlns:a16="http://schemas.microsoft.com/office/drawing/2014/main" id="{2CF6F9C7-FB9C-47CA-9BAD-C3F5D593B841}"/>
              </a:ext>
            </a:extLst>
          </p:cNvPr>
          <p:cNvSpPr txBox="1"/>
          <p:nvPr/>
        </p:nvSpPr>
        <p:spPr>
          <a:xfrm>
            <a:off x="6699208" y="5360747"/>
            <a:ext cx="1725433" cy="707886"/>
          </a:xfrm>
          <a:prstGeom prst="rect">
            <a:avLst/>
          </a:prstGeom>
          <a:noFill/>
        </p:spPr>
        <p:txBody>
          <a:bodyPr wrap="square" rtlCol="0">
            <a:spAutoFit/>
          </a:bodyPr>
          <a:lstStyle/>
          <a:p>
            <a:pPr algn="ctr"/>
            <a:r>
              <a:rPr lang="en-US" sz="2000" b="1" dirty="0">
                <a:solidFill>
                  <a:schemeClr val="bg1"/>
                </a:solidFill>
                <a:latin typeface="Segoe UI" panose="020B0502040204020203" pitchFamily="34" charset="0"/>
                <a:cs typeface="Segoe UI" panose="020B0502040204020203" pitchFamily="34" charset="0"/>
              </a:rPr>
              <a:t>Apr. 2019 – Sep. 2019</a:t>
            </a:r>
          </a:p>
        </p:txBody>
      </p:sp>
      <p:sp>
        <p:nvSpPr>
          <p:cNvPr id="22" name="TextBox 21">
            <a:extLst>
              <a:ext uri="{FF2B5EF4-FFF2-40B4-BE49-F238E27FC236}">
                <a16:creationId xmlns:a16="http://schemas.microsoft.com/office/drawing/2014/main" id="{2E5DB5FF-001E-4874-9F32-BE52704237E7}"/>
              </a:ext>
            </a:extLst>
          </p:cNvPr>
          <p:cNvSpPr txBox="1"/>
          <p:nvPr/>
        </p:nvSpPr>
        <p:spPr>
          <a:xfrm>
            <a:off x="9843476" y="5365874"/>
            <a:ext cx="1725433" cy="707886"/>
          </a:xfrm>
          <a:prstGeom prst="rect">
            <a:avLst/>
          </a:prstGeom>
          <a:noFill/>
        </p:spPr>
        <p:txBody>
          <a:bodyPr wrap="square" rtlCol="0">
            <a:spAutoFit/>
          </a:bodyPr>
          <a:lstStyle/>
          <a:p>
            <a:pPr algn="ctr"/>
            <a:r>
              <a:rPr lang="en-US" sz="2000" b="1" dirty="0">
                <a:solidFill>
                  <a:schemeClr val="bg1"/>
                </a:solidFill>
                <a:latin typeface="Segoe UI" panose="020B0502040204020203" pitchFamily="34" charset="0"/>
                <a:cs typeface="Segoe UI" panose="020B0502040204020203" pitchFamily="34" charset="0"/>
              </a:rPr>
              <a:t>Oct. 2019 – Dec. 2020</a:t>
            </a:r>
          </a:p>
        </p:txBody>
      </p:sp>
    </p:spTree>
    <p:extLst>
      <p:ext uri="{BB962C8B-B14F-4D97-AF65-F5344CB8AC3E}">
        <p14:creationId xmlns:p14="http://schemas.microsoft.com/office/powerpoint/2010/main" val="490584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E6058F0-C5C9-478E-A0E5-BCEE7BC9B4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8611"/>
            <a:ext cx="12192000" cy="8075221"/>
          </a:xfrm>
          <a:prstGeom prst="rect">
            <a:avLst/>
          </a:prstGeom>
        </p:spPr>
      </p:pic>
      <p:sp>
        <p:nvSpPr>
          <p:cNvPr id="2" name="Title 1"/>
          <p:cNvSpPr>
            <a:spLocks noGrp="1"/>
          </p:cNvSpPr>
          <p:nvPr>
            <p:ph type="title"/>
          </p:nvPr>
        </p:nvSpPr>
        <p:spPr>
          <a:xfrm>
            <a:off x="0" y="3048000"/>
            <a:ext cx="12301330" cy="1828800"/>
          </a:xfrm>
          <a:solidFill>
            <a:srgbClr val="0070C0"/>
          </a:solidFill>
        </p:spPr>
        <p:txBody>
          <a:bodyPr>
            <a:normAutofit/>
          </a:bodyPr>
          <a:lstStyle/>
          <a:p>
            <a:pPr algn="ctr"/>
            <a:r>
              <a:rPr lang="en-US" sz="4000" dirty="0">
                <a:solidFill>
                  <a:schemeClr val="bg1"/>
                </a:solidFill>
              </a:rPr>
              <a:t>Methodology</a:t>
            </a:r>
          </a:p>
        </p:txBody>
      </p:sp>
    </p:spTree>
    <p:extLst>
      <p:ext uri="{BB962C8B-B14F-4D97-AF65-F5344CB8AC3E}">
        <p14:creationId xmlns:p14="http://schemas.microsoft.com/office/powerpoint/2010/main" val="885154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D21E2-D1BF-488F-B3A6-39F3EE993044}"/>
              </a:ext>
            </a:extLst>
          </p:cNvPr>
          <p:cNvSpPr>
            <a:spLocks noGrp="1"/>
          </p:cNvSpPr>
          <p:nvPr>
            <p:ph type="title"/>
          </p:nvPr>
        </p:nvSpPr>
        <p:spPr>
          <a:xfrm>
            <a:off x="677334" y="609600"/>
            <a:ext cx="10905066" cy="1320800"/>
          </a:xfrm>
        </p:spPr>
        <p:txBody>
          <a:bodyPr>
            <a:normAutofit/>
          </a:bodyPr>
          <a:lstStyle/>
          <a:p>
            <a:r>
              <a:rPr lang="en-US" sz="4000" dirty="0"/>
              <a:t>Methodology</a:t>
            </a:r>
          </a:p>
        </p:txBody>
      </p:sp>
      <p:graphicFrame>
        <p:nvGraphicFramePr>
          <p:cNvPr id="4" name="Table 3">
            <a:extLst>
              <a:ext uri="{FF2B5EF4-FFF2-40B4-BE49-F238E27FC236}">
                <a16:creationId xmlns:a16="http://schemas.microsoft.com/office/drawing/2014/main" id="{69D54AC9-78C2-48DF-80CE-47F1618E45C6}"/>
              </a:ext>
            </a:extLst>
          </p:cNvPr>
          <p:cNvGraphicFramePr>
            <a:graphicFrameLocks noGrp="1"/>
          </p:cNvGraphicFramePr>
          <p:nvPr>
            <p:extLst>
              <p:ext uri="{D42A27DB-BD31-4B8C-83A1-F6EECF244321}">
                <p14:modId xmlns:p14="http://schemas.microsoft.com/office/powerpoint/2010/main" val="3282057804"/>
              </p:ext>
            </p:extLst>
          </p:nvPr>
        </p:nvGraphicFramePr>
        <p:xfrm>
          <a:off x="682588" y="1524000"/>
          <a:ext cx="10595012" cy="4433637"/>
        </p:xfrm>
        <a:graphic>
          <a:graphicData uri="http://schemas.openxmlformats.org/drawingml/2006/table">
            <a:tbl>
              <a:tblPr firstRow="1" firstCol="1" bandRow="1">
                <a:tableStyleId>{5C22544A-7EE6-4342-B048-85BDC9FD1C3A}</a:tableStyleId>
              </a:tblPr>
              <a:tblGrid>
                <a:gridCol w="2677174">
                  <a:extLst>
                    <a:ext uri="{9D8B030D-6E8A-4147-A177-3AD203B41FA5}">
                      <a16:colId xmlns:a16="http://schemas.microsoft.com/office/drawing/2014/main" val="2799867360"/>
                    </a:ext>
                  </a:extLst>
                </a:gridCol>
                <a:gridCol w="3634173">
                  <a:extLst>
                    <a:ext uri="{9D8B030D-6E8A-4147-A177-3AD203B41FA5}">
                      <a16:colId xmlns:a16="http://schemas.microsoft.com/office/drawing/2014/main" val="237086357"/>
                    </a:ext>
                  </a:extLst>
                </a:gridCol>
                <a:gridCol w="4283665">
                  <a:extLst>
                    <a:ext uri="{9D8B030D-6E8A-4147-A177-3AD203B41FA5}">
                      <a16:colId xmlns:a16="http://schemas.microsoft.com/office/drawing/2014/main" val="931879902"/>
                    </a:ext>
                  </a:extLst>
                </a:gridCol>
              </a:tblGrid>
              <a:tr h="537411">
                <a:tc>
                  <a:txBody>
                    <a:bodyPr/>
                    <a:lstStyle/>
                    <a:p>
                      <a:pPr marL="0" marR="0">
                        <a:spcBef>
                          <a:spcPts val="0"/>
                        </a:spcBef>
                        <a:spcAft>
                          <a:spcPts val="0"/>
                        </a:spcAft>
                      </a:pPr>
                      <a:r>
                        <a:rPr lang="en-US" sz="1800" dirty="0">
                          <a:effectLst/>
                        </a:rPr>
                        <a:t>Product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9525" marR="0" indent="-9525">
                        <a:spcBef>
                          <a:spcPts val="0"/>
                        </a:spcBef>
                        <a:spcAft>
                          <a:spcPts val="0"/>
                        </a:spcAft>
                      </a:pPr>
                      <a:r>
                        <a:rPr lang="en-US" sz="1800">
                          <a:effectLst/>
                        </a:rPr>
                        <a:t>Source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9525" marR="0" indent="-9525">
                        <a:spcBef>
                          <a:spcPts val="0"/>
                        </a:spcBef>
                        <a:spcAft>
                          <a:spcPts val="0"/>
                        </a:spcAft>
                      </a:pPr>
                      <a:r>
                        <a:rPr lang="en-US" sz="1800" dirty="0">
                          <a:effectLst/>
                        </a:rPr>
                        <a:t>Description of type of data and source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88169504"/>
                  </a:ext>
                </a:extLst>
              </a:tr>
              <a:tr h="967339">
                <a:tc>
                  <a:txBody>
                    <a:bodyPr/>
                    <a:lstStyle/>
                    <a:p>
                      <a:pPr marL="0" marR="0">
                        <a:spcBef>
                          <a:spcPts val="0"/>
                        </a:spcBef>
                        <a:spcAft>
                          <a:spcPts val="0"/>
                        </a:spcAft>
                      </a:pPr>
                      <a:r>
                        <a:rPr lang="en-US" sz="1600" dirty="0">
                          <a:effectLst/>
                        </a:rPr>
                        <a:t>Community Health Survey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9525" marR="0" indent="-9525">
                        <a:spcBef>
                          <a:spcPts val="0"/>
                        </a:spcBef>
                        <a:spcAft>
                          <a:spcPts val="0"/>
                        </a:spcAft>
                      </a:pPr>
                      <a:r>
                        <a:rPr lang="en-US" sz="1600" dirty="0">
                          <a:effectLst/>
                        </a:rPr>
                        <a:t>Professional Research Consultants (PRC)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9525" marR="0" indent="-9525">
                        <a:spcBef>
                          <a:spcPts val="0"/>
                        </a:spcBef>
                        <a:spcAft>
                          <a:spcPts val="0"/>
                        </a:spcAft>
                      </a:pPr>
                      <a:r>
                        <a:rPr lang="en-US" sz="1600" dirty="0">
                          <a:effectLst/>
                        </a:rPr>
                        <a:t>75 core questions (3 additional local questions) including: demographic, morbidity, behavior, ACEs, etc.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98128636"/>
                  </a:ext>
                </a:extLst>
              </a:tr>
              <a:tr h="967339">
                <a:tc>
                  <a:txBody>
                    <a:bodyPr/>
                    <a:lstStyle/>
                    <a:p>
                      <a:pPr marL="0" marR="0">
                        <a:spcBef>
                          <a:spcPts val="0"/>
                        </a:spcBef>
                        <a:spcAft>
                          <a:spcPts val="0"/>
                        </a:spcAft>
                      </a:pPr>
                      <a:r>
                        <a:rPr lang="en-US" sz="1600" dirty="0">
                          <a:effectLst/>
                        </a:rPr>
                        <a:t>Data Workbook </a:t>
                      </a:r>
                    </a:p>
                    <a:p>
                      <a:pPr marL="0" marR="0">
                        <a:spcBef>
                          <a:spcPts val="0"/>
                        </a:spcBef>
                        <a:spcAft>
                          <a:spcPts val="0"/>
                        </a:spcAft>
                      </a:pPr>
                      <a:r>
                        <a:rPr lang="en-US" sz="1600" dirty="0">
                          <a:effectLst/>
                        </a:rPr>
                        <a:t>(Survey and Secondary Data)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9525" marR="0" indent="-9525">
                        <a:spcBef>
                          <a:spcPts val="0"/>
                        </a:spcBef>
                        <a:spcAft>
                          <a:spcPts val="0"/>
                        </a:spcAft>
                      </a:pPr>
                      <a:r>
                        <a:rPr lang="en-US" sz="1600" dirty="0">
                          <a:effectLst/>
                        </a:rPr>
                        <a:t>Publicly available data (U.S. Census, NC State Center for Health Statistics, other state and federal departments)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9525" marR="0" indent="-9525">
                        <a:spcBef>
                          <a:spcPts val="0"/>
                        </a:spcBef>
                        <a:spcAft>
                          <a:spcPts val="0"/>
                        </a:spcAft>
                      </a:pPr>
                      <a:r>
                        <a:rPr lang="en-US" sz="1600" dirty="0">
                          <a:effectLst/>
                        </a:rPr>
                        <a:t>175+ Indicators including: demographic, morbidity and mortality, social determinants, environmental indicators, etc.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94253927"/>
                  </a:ext>
                </a:extLst>
              </a:tr>
              <a:tr h="1289785">
                <a:tc>
                  <a:txBody>
                    <a:bodyPr/>
                    <a:lstStyle/>
                    <a:p>
                      <a:pPr marL="0" marR="0">
                        <a:spcBef>
                          <a:spcPts val="0"/>
                        </a:spcBef>
                        <a:spcAft>
                          <a:spcPts val="0"/>
                        </a:spcAft>
                      </a:pPr>
                      <a:r>
                        <a:rPr lang="en-US" sz="1600">
                          <a:effectLst/>
                        </a:rPr>
                        <a:t>Online Key Informant Survey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9525" marR="0" indent="-9525">
                        <a:spcBef>
                          <a:spcPts val="0"/>
                        </a:spcBef>
                        <a:spcAft>
                          <a:spcPts val="0"/>
                        </a:spcAft>
                      </a:pPr>
                      <a:r>
                        <a:rPr lang="en-US" sz="1600" dirty="0">
                          <a:effectLst/>
                        </a:rPr>
                        <a:t>Professional Research Consultants (PRC)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9525" marR="0" indent="-9525">
                        <a:spcBef>
                          <a:spcPts val="0"/>
                        </a:spcBef>
                        <a:spcAft>
                          <a:spcPts val="0"/>
                        </a:spcAft>
                      </a:pPr>
                      <a:r>
                        <a:rPr lang="en-US" sz="1600" dirty="0">
                          <a:effectLst/>
                        </a:rPr>
                        <a:t>Survey input (story data) from selected individuals to identify major health issues, gaps in services, and other factors that may contribute to health.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02719669"/>
                  </a:ext>
                </a:extLst>
              </a:tr>
              <a:tr h="671763">
                <a:tc>
                  <a:txBody>
                    <a:bodyPr/>
                    <a:lstStyle/>
                    <a:p>
                      <a:pPr marL="0" marR="0">
                        <a:spcBef>
                          <a:spcPts val="0"/>
                        </a:spcBef>
                        <a:spcAft>
                          <a:spcPts val="0"/>
                        </a:spcAft>
                      </a:pPr>
                      <a:r>
                        <a:rPr lang="en-US" sz="1600" dirty="0">
                          <a:effectLst/>
                        </a:rPr>
                        <a:t>Maps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9525" marR="0" indent="-9525">
                        <a:spcBef>
                          <a:spcPts val="0"/>
                        </a:spcBef>
                        <a:spcAft>
                          <a:spcPts val="0"/>
                        </a:spcAft>
                      </a:pPr>
                      <a:r>
                        <a:rPr lang="en-US" sz="1600" dirty="0">
                          <a:effectLst/>
                        </a:rPr>
                        <a:t>Community Commons and NC State Center for Health Statistics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9525" marR="0" indent="-9525">
                        <a:spcBef>
                          <a:spcPts val="0"/>
                        </a:spcBef>
                        <a:spcAft>
                          <a:spcPts val="0"/>
                        </a:spcAft>
                      </a:pPr>
                      <a:r>
                        <a:rPr lang="en-US" sz="1600" dirty="0">
                          <a:effectLst/>
                        </a:rPr>
                        <a:t>23 maps including: selection of population, and morbidity and mortality indicators.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0433339"/>
                  </a:ext>
                </a:extLst>
              </a:tr>
            </a:tbl>
          </a:graphicData>
        </a:graphic>
      </p:graphicFrame>
    </p:spTree>
    <p:extLst>
      <p:ext uri="{BB962C8B-B14F-4D97-AF65-F5344CB8AC3E}">
        <p14:creationId xmlns:p14="http://schemas.microsoft.com/office/powerpoint/2010/main" val="3960499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305800" cy="868362"/>
          </a:xfrm>
        </p:spPr>
        <p:txBody>
          <a:bodyPr>
            <a:normAutofit/>
          </a:bodyPr>
          <a:lstStyle/>
          <a:p>
            <a:r>
              <a:rPr lang="en-US" dirty="0">
                <a:solidFill>
                  <a:srgbClr val="57BA46"/>
                </a:solidFill>
              </a:rPr>
              <a:t>Methodology</a:t>
            </a:r>
          </a:p>
        </p:txBody>
      </p:sp>
      <p:sp>
        <p:nvSpPr>
          <p:cNvPr id="3" name="Content Placeholder 2"/>
          <p:cNvSpPr>
            <a:spLocks noGrp="1"/>
          </p:cNvSpPr>
          <p:nvPr>
            <p:ph sz="quarter" idx="1"/>
          </p:nvPr>
        </p:nvSpPr>
        <p:spPr>
          <a:xfrm>
            <a:off x="228600" y="990600"/>
            <a:ext cx="11430000" cy="5105400"/>
          </a:xfrm>
        </p:spPr>
        <p:txBody>
          <a:bodyPr>
            <a:normAutofit/>
          </a:bodyPr>
          <a:lstStyle/>
          <a:p>
            <a:pPr marL="385763" indent="-214313">
              <a:spcBef>
                <a:spcPts val="900"/>
              </a:spcBef>
              <a:spcAft>
                <a:spcPts val="450"/>
              </a:spcAft>
            </a:pPr>
            <a:r>
              <a:rPr lang="en-US" dirty="0">
                <a:ln w="3175">
                  <a:noFill/>
                </a:ln>
                <a:solidFill>
                  <a:sysClr val="windowText" lastClr="000000"/>
                </a:solidFill>
              </a:rPr>
              <a:t>Community Health Survey</a:t>
            </a:r>
          </a:p>
          <a:p>
            <a:pPr marL="1185863" lvl="2" indent="-214313">
              <a:spcBef>
                <a:spcPts val="450"/>
              </a:spcBef>
              <a:spcAft>
                <a:spcPts val="450"/>
              </a:spcAft>
            </a:pPr>
            <a:r>
              <a:rPr lang="en-US" b="1" dirty="0">
                <a:ln w="3175">
                  <a:noFill/>
                </a:ln>
                <a:solidFill>
                  <a:schemeClr val="accent1"/>
                </a:solidFill>
              </a:rPr>
              <a:t>3,265 surveys collected from adults throughout the 16 counties in WNC</a:t>
            </a:r>
          </a:p>
          <a:p>
            <a:pPr marL="1185863" lvl="2" indent="-214313">
              <a:spcBef>
                <a:spcPts val="450"/>
              </a:spcBef>
              <a:spcAft>
                <a:spcPts val="450"/>
              </a:spcAft>
            </a:pPr>
            <a:r>
              <a:rPr lang="en-US" dirty="0">
                <a:ln w="3175">
                  <a:noFill/>
                </a:ln>
                <a:solidFill>
                  <a:sysClr val="windowText" lastClr="000000"/>
                </a:solidFill>
              </a:rPr>
              <a:t>Completed via telephone (landline and cell phone) and online. Administered in both English and Spanish by PRC.</a:t>
            </a:r>
          </a:p>
          <a:p>
            <a:pPr marL="1185863" lvl="2" indent="-214313">
              <a:spcBef>
                <a:spcPts val="450"/>
              </a:spcBef>
              <a:spcAft>
                <a:spcPts val="450"/>
              </a:spcAft>
            </a:pPr>
            <a:r>
              <a:rPr lang="en-US" dirty="0">
                <a:ln w="3175">
                  <a:noFill/>
                </a:ln>
                <a:solidFill>
                  <a:sysClr val="windowText" lastClr="000000"/>
                </a:solidFill>
              </a:rPr>
              <a:t>Weights were added to enhance representativeness of data at county and regional levels.</a:t>
            </a:r>
          </a:p>
          <a:p>
            <a:pPr marL="1185863" lvl="2" indent="-214313">
              <a:spcBef>
                <a:spcPts val="450"/>
              </a:spcBef>
              <a:spcAft>
                <a:spcPts val="450"/>
              </a:spcAft>
            </a:pPr>
            <a:r>
              <a:rPr lang="en-US" dirty="0">
                <a:ln w="3175">
                  <a:noFill/>
                </a:ln>
                <a:solidFill>
                  <a:schemeClr val="tx1"/>
                </a:solidFill>
              </a:rPr>
              <a:t>The survey instrument was based largely on national survey models such as the BRFSS. </a:t>
            </a:r>
            <a:endParaRPr lang="en-US" dirty="0">
              <a:ln w="3175">
                <a:noFill/>
              </a:ln>
              <a:solidFill>
                <a:sysClr val="windowText" lastClr="000000"/>
              </a:solidFill>
            </a:endParaRPr>
          </a:p>
          <a:p>
            <a:pPr marL="1185863" lvl="2" indent="-214313">
              <a:spcBef>
                <a:spcPts val="450"/>
              </a:spcBef>
              <a:spcAft>
                <a:spcPts val="450"/>
              </a:spcAft>
            </a:pPr>
            <a:r>
              <a:rPr lang="en-US" dirty="0">
                <a:ln w="3175">
                  <a:noFill/>
                </a:ln>
                <a:solidFill>
                  <a:schemeClr val="tx1"/>
                </a:solidFill>
              </a:rPr>
              <a:t>Sampling levels allow for good local confidence intervals, but keep in mind that error rates are larger at the county level than for WNC as a region.</a:t>
            </a:r>
          </a:p>
          <a:p>
            <a:pPr marL="385763" indent="-214313">
              <a:spcBef>
                <a:spcPts val="450"/>
              </a:spcBef>
              <a:spcAft>
                <a:spcPts val="450"/>
              </a:spcAft>
            </a:pPr>
            <a:r>
              <a:rPr lang="en-US" dirty="0">
                <a:ln w="3175">
                  <a:noFill/>
                </a:ln>
                <a:solidFill>
                  <a:sysClr val="windowText" lastClr="000000"/>
                </a:solidFill>
              </a:rPr>
              <a:t>Data Workbook</a:t>
            </a:r>
          </a:p>
          <a:p>
            <a:pPr marL="1185863" lvl="2" indent="-214313">
              <a:spcBef>
                <a:spcPts val="450"/>
              </a:spcBef>
              <a:spcAft>
                <a:spcPts val="450"/>
              </a:spcAft>
            </a:pPr>
            <a:r>
              <a:rPr lang="en-US" dirty="0"/>
              <a:t>Data Workbook includes both primary (community health survey from 2012, 2015 and 2018) data and secondary data. </a:t>
            </a:r>
          </a:p>
          <a:p>
            <a:pPr marL="1185863" lvl="2" indent="-214313">
              <a:spcBef>
                <a:spcPts val="450"/>
              </a:spcBef>
              <a:spcAft>
                <a:spcPts val="450"/>
              </a:spcAft>
            </a:pPr>
            <a:r>
              <a:rPr lang="en-US" dirty="0"/>
              <a:t>Secondary measures/indicators are included in the data workbook based on WNC stakeholder input</a:t>
            </a:r>
          </a:p>
          <a:p>
            <a:pPr marL="1185863" lvl="2" indent="-214313">
              <a:spcBef>
                <a:spcPts val="450"/>
              </a:spcBef>
              <a:spcAft>
                <a:spcPts val="450"/>
              </a:spcAft>
            </a:pPr>
            <a:r>
              <a:rPr lang="en-US" dirty="0"/>
              <a:t>Secondary data was pulled March 2018 through June 2018</a:t>
            </a:r>
          </a:p>
          <a:p>
            <a:pPr marL="385763" indent="-214313">
              <a:spcBef>
                <a:spcPts val="450"/>
              </a:spcBef>
              <a:spcAft>
                <a:spcPts val="450"/>
              </a:spcAft>
            </a:pPr>
            <a:r>
              <a:rPr lang="en-US" dirty="0">
                <a:ln w="3175">
                  <a:noFill/>
                </a:ln>
                <a:solidFill>
                  <a:sysClr val="windowText" lastClr="000000"/>
                </a:solidFill>
              </a:rPr>
              <a:t>Key Informant Survey</a:t>
            </a:r>
          </a:p>
          <a:p>
            <a:pPr marL="1185863" lvl="2" indent="-214313">
              <a:spcBef>
                <a:spcPts val="450"/>
              </a:spcBef>
              <a:spcAft>
                <a:spcPts val="450"/>
              </a:spcAft>
            </a:pPr>
            <a:r>
              <a:rPr lang="en-US" b="1" dirty="0">
                <a:ln w="3175">
                  <a:noFill/>
                </a:ln>
                <a:solidFill>
                  <a:schemeClr val="accent1"/>
                </a:solidFill>
              </a:rPr>
              <a:t>Administered via email to 329 participants.</a:t>
            </a:r>
          </a:p>
          <a:p>
            <a:pPr marL="1185863" lvl="2" indent="-214313">
              <a:lnSpc>
                <a:spcPct val="110000"/>
              </a:lnSpc>
              <a:spcBef>
                <a:spcPts val="450"/>
              </a:spcBef>
              <a:spcAft>
                <a:spcPts val="450"/>
              </a:spcAft>
            </a:pPr>
            <a:r>
              <a:rPr lang="en-US" dirty="0"/>
              <a:t>Recommended participants, which included physicians, public health representatives, other health professionals, social service providers, and a variety of other community leaders, were provided to WNC Health Impact by the 16 counties. </a:t>
            </a:r>
            <a:endParaRPr lang="en-US" dirty="0">
              <a:ln w="3175">
                <a:noFill/>
              </a:ln>
              <a:solidFill>
                <a:sysClr val="windowText" lastClr="000000"/>
              </a:solidFill>
            </a:endParaRPr>
          </a:p>
          <a:p>
            <a:pPr marL="1185863" lvl="2" indent="-214313">
              <a:spcBef>
                <a:spcPts val="900"/>
              </a:spcBef>
              <a:spcAft>
                <a:spcPts val="450"/>
              </a:spcAft>
            </a:pPr>
            <a:endParaRPr lang="en-US" dirty="0">
              <a:ln w="3175">
                <a:noFill/>
              </a:ln>
              <a:solidFill>
                <a:sysClr val="windowText" lastClr="000000"/>
              </a:solidFill>
            </a:endParaRPr>
          </a:p>
          <a:p>
            <a:pPr marL="0" indent="0">
              <a:buNone/>
            </a:pPr>
            <a:endParaRPr lang="en-US" dirty="0">
              <a:solidFill>
                <a:srgbClr val="FF0000"/>
              </a:solidFill>
            </a:endParaRPr>
          </a:p>
          <a:p>
            <a:pPr marL="0" indent="0">
              <a:buNone/>
            </a:pPr>
            <a:endParaRPr lang="en-US" dirty="0">
              <a:solidFill>
                <a:srgbClr val="FF0000"/>
              </a:solidFill>
            </a:endParaRPr>
          </a:p>
        </p:txBody>
      </p:sp>
      <p:pic>
        <p:nvPicPr>
          <p:cNvPr id="6" name="Picture 5">
            <a:extLst>
              <a:ext uri="{FF2B5EF4-FFF2-40B4-BE49-F238E27FC236}">
                <a16:creationId xmlns:a16="http://schemas.microsoft.com/office/drawing/2014/main" id="{F7195CDD-AEBD-4446-A1F8-5DF94BEB5A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470" y="6295979"/>
            <a:ext cx="3096052" cy="333421"/>
          </a:xfrm>
          <a:prstGeom prst="rect">
            <a:avLst/>
          </a:prstGeom>
        </p:spPr>
      </p:pic>
    </p:spTree>
    <p:extLst>
      <p:ext uri="{BB962C8B-B14F-4D97-AF65-F5344CB8AC3E}">
        <p14:creationId xmlns:p14="http://schemas.microsoft.com/office/powerpoint/2010/main" val="1453518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14400" y="4495800"/>
            <a:ext cx="8610600" cy="2057052"/>
          </a:xfrm>
        </p:spPr>
        <p:txBody>
          <a:bodyPr>
            <a:normAutofit/>
          </a:bodyPr>
          <a:lstStyle/>
          <a:p>
            <a:r>
              <a:rPr lang="en-US" dirty="0">
                <a:solidFill>
                  <a:srgbClr val="FF0000"/>
                </a:solidFill>
              </a:rPr>
              <a:t>The following slide templates are to get you started with ways you can format your data slides.</a:t>
            </a:r>
            <a:endParaRPr lang="en-US" b="1" dirty="0">
              <a:solidFill>
                <a:srgbClr val="FF0000"/>
              </a:solidFill>
            </a:endParaRPr>
          </a:p>
          <a:p>
            <a:pPr marL="457200" lvl="1" indent="0">
              <a:buNone/>
            </a:pPr>
            <a:endParaRPr lang="en-US" dirty="0"/>
          </a:p>
        </p:txBody>
      </p:sp>
      <p:sp>
        <p:nvSpPr>
          <p:cNvPr id="4" name="Oval 3">
            <a:extLst>
              <a:ext uri="{FF2B5EF4-FFF2-40B4-BE49-F238E27FC236}">
                <a16:creationId xmlns:a16="http://schemas.microsoft.com/office/drawing/2014/main" id="{6B65E711-A59E-4DB3-A01F-AED48833843E}"/>
              </a:ext>
            </a:extLst>
          </p:cNvPr>
          <p:cNvSpPr/>
          <p:nvPr/>
        </p:nvSpPr>
        <p:spPr>
          <a:xfrm>
            <a:off x="9878728" y="461665"/>
            <a:ext cx="1676400" cy="1371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DC6B76E-3445-4EFB-BA98-A78CA09A95F9}"/>
              </a:ext>
            </a:extLst>
          </p:cNvPr>
          <p:cNvSpPr txBox="1"/>
          <p:nvPr/>
        </p:nvSpPr>
        <p:spPr>
          <a:xfrm>
            <a:off x="9969366" y="685800"/>
            <a:ext cx="1600200" cy="923330"/>
          </a:xfrm>
          <a:prstGeom prst="rect">
            <a:avLst/>
          </a:prstGeom>
          <a:noFill/>
        </p:spPr>
        <p:txBody>
          <a:bodyPr wrap="square" rtlCol="0">
            <a:spAutoFit/>
          </a:bodyPr>
          <a:lstStyle/>
          <a:p>
            <a:pPr algn="ctr"/>
            <a:r>
              <a:rPr lang="en-US" i="1" dirty="0"/>
              <a:t>Background Slide – not for public</a:t>
            </a:r>
          </a:p>
        </p:txBody>
      </p:sp>
      <p:sp>
        <p:nvSpPr>
          <p:cNvPr id="6" name="Title 1">
            <a:extLst>
              <a:ext uri="{FF2B5EF4-FFF2-40B4-BE49-F238E27FC236}">
                <a16:creationId xmlns:a16="http://schemas.microsoft.com/office/drawing/2014/main" id="{AB1FA958-43E4-41C9-88DD-B46B7309A220}"/>
              </a:ext>
            </a:extLst>
          </p:cNvPr>
          <p:cNvSpPr txBox="1">
            <a:spLocks/>
          </p:cNvSpPr>
          <p:nvPr/>
        </p:nvSpPr>
        <p:spPr>
          <a:xfrm>
            <a:off x="0" y="2057400"/>
            <a:ext cx="12192000" cy="1828800"/>
          </a:xfrm>
          <a:prstGeom prst="rect">
            <a:avLst/>
          </a:prstGeom>
          <a:solidFill>
            <a:srgbClr val="0070C0"/>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4000" dirty="0">
              <a:solidFill>
                <a:schemeClr val="bg1"/>
              </a:solidFill>
            </a:endParaRPr>
          </a:p>
          <a:p>
            <a:pPr algn="ctr"/>
            <a:r>
              <a:rPr lang="en-US" sz="4000" dirty="0">
                <a:solidFill>
                  <a:schemeClr val="bg1"/>
                </a:solidFill>
              </a:rPr>
              <a:t>Template Slides for Presenting Data</a:t>
            </a:r>
          </a:p>
        </p:txBody>
      </p:sp>
    </p:spTree>
    <p:extLst>
      <p:ext uri="{BB962C8B-B14F-4D97-AF65-F5344CB8AC3E}">
        <p14:creationId xmlns:p14="http://schemas.microsoft.com/office/powerpoint/2010/main" val="5668906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75074"/>
            <a:ext cx="11582400" cy="868362"/>
          </a:xfrm>
        </p:spPr>
        <p:txBody>
          <a:bodyPr>
            <a:noAutofit/>
          </a:bodyPr>
          <a:lstStyle/>
          <a:p>
            <a:r>
              <a:rPr lang="en-US" dirty="0">
                <a:solidFill>
                  <a:srgbClr val="57BA46"/>
                </a:solidFill>
              </a:rPr>
              <a:t>Example of Slide With Just Text</a:t>
            </a:r>
          </a:p>
        </p:txBody>
      </p:sp>
      <p:sp>
        <p:nvSpPr>
          <p:cNvPr id="3" name="Content Placeholder 2"/>
          <p:cNvSpPr>
            <a:spLocks noGrp="1"/>
          </p:cNvSpPr>
          <p:nvPr>
            <p:ph sz="quarter" idx="1"/>
          </p:nvPr>
        </p:nvSpPr>
        <p:spPr>
          <a:xfrm>
            <a:off x="1981200" y="1524000"/>
            <a:ext cx="7467600" cy="2819400"/>
          </a:xfrm>
        </p:spPr>
        <p:txBody>
          <a:bodyPr>
            <a:normAutofit/>
          </a:bodyPr>
          <a:lstStyle/>
          <a:p>
            <a:r>
              <a:rPr lang="en-US" sz="2000" dirty="0">
                <a:solidFill>
                  <a:srgbClr val="FF0000"/>
                </a:solidFill>
              </a:rPr>
              <a:t>Bullets here outlining key data or points.</a:t>
            </a:r>
          </a:p>
          <a:p>
            <a:endParaRPr lang="en-US" dirty="0"/>
          </a:p>
        </p:txBody>
      </p:sp>
    </p:spTree>
    <p:extLst>
      <p:ext uri="{BB962C8B-B14F-4D97-AF65-F5344CB8AC3E}">
        <p14:creationId xmlns:p14="http://schemas.microsoft.com/office/powerpoint/2010/main" val="2664480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9296400" cy="868362"/>
          </a:xfrm>
        </p:spPr>
        <p:txBody>
          <a:bodyPr>
            <a:normAutofit fontScale="90000"/>
          </a:bodyPr>
          <a:lstStyle/>
          <a:p>
            <a:r>
              <a:rPr lang="en-US" dirty="0">
                <a:solidFill>
                  <a:srgbClr val="57BA46"/>
                </a:solidFill>
              </a:rPr>
              <a:t>Example of Slide With Data Workbook Charts</a:t>
            </a:r>
          </a:p>
        </p:txBody>
      </p:sp>
      <p:sp>
        <p:nvSpPr>
          <p:cNvPr id="3" name="Content Placeholder 2"/>
          <p:cNvSpPr>
            <a:spLocks noGrp="1"/>
          </p:cNvSpPr>
          <p:nvPr>
            <p:ph sz="quarter" idx="1"/>
          </p:nvPr>
        </p:nvSpPr>
        <p:spPr>
          <a:xfrm>
            <a:off x="1981200" y="1295400"/>
            <a:ext cx="7467600" cy="2971800"/>
          </a:xfrm>
        </p:spPr>
        <p:txBody>
          <a:bodyPr>
            <a:normAutofit/>
          </a:bodyPr>
          <a:lstStyle/>
          <a:p>
            <a:r>
              <a:rPr lang="en-US" dirty="0">
                <a:solidFill>
                  <a:srgbClr val="FF0000"/>
                </a:solidFill>
              </a:rPr>
              <a:t>Enter bullet here with key data point</a:t>
            </a:r>
          </a:p>
          <a:p>
            <a:r>
              <a:rPr lang="en-US" dirty="0">
                <a:solidFill>
                  <a:srgbClr val="FF0000"/>
                </a:solidFill>
              </a:rPr>
              <a:t>Enter bullet here with story behind the data</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663" y="2959356"/>
            <a:ext cx="4955286" cy="2971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8530" y="2959356"/>
            <a:ext cx="6290749" cy="2703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472341" y="6321623"/>
            <a:ext cx="4485317" cy="307777"/>
          </a:xfrm>
          <a:prstGeom prst="rect">
            <a:avLst/>
          </a:prstGeom>
          <a:noFill/>
        </p:spPr>
        <p:txBody>
          <a:bodyPr wrap="square" rtlCol="0">
            <a:spAutoFit/>
          </a:bodyPr>
          <a:lstStyle/>
          <a:p>
            <a:r>
              <a:rPr lang="en-US" sz="1400" dirty="0">
                <a:solidFill>
                  <a:srgbClr val="FF0000"/>
                </a:solidFill>
              </a:rPr>
              <a:t>Source: Enter data source here</a:t>
            </a:r>
          </a:p>
        </p:txBody>
      </p:sp>
      <p:sp>
        <p:nvSpPr>
          <p:cNvPr id="7" name="TextBox 6">
            <a:extLst>
              <a:ext uri="{FF2B5EF4-FFF2-40B4-BE49-F238E27FC236}">
                <a16:creationId xmlns:a16="http://schemas.microsoft.com/office/drawing/2014/main" id="{A9DB3D25-25CA-4CC1-9450-83669E1FDDD3}"/>
              </a:ext>
            </a:extLst>
          </p:cNvPr>
          <p:cNvSpPr txBox="1"/>
          <p:nvPr/>
        </p:nvSpPr>
        <p:spPr>
          <a:xfrm rot="20560665">
            <a:off x="4977105" y="4146499"/>
            <a:ext cx="2438400" cy="584775"/>
          </a:xfrm>
          <a:prstGeom prst="rect">
            <a:avLst/>
          </a:prstGeom>
          <a:noFill/>
        </p:spPr>
        <p:txBody>
          <a:bodyPr wrap="square" rtlCol="0">
            <a:spAutoFit/>
          </a:bodyPr>
          <a:lstStyle/>
          <a:p>
            <a:r>
              <a:rPr lang="en-US" sz="3200" i="1" dirty="0">
                <a:solidFill>
                  <a:srgbClr val="FF0000"/>
                </a:solidFill>
              </a:rPr>
              <a:t>EXAMPLE</a:t>
            </a:r>
          </a:p>
        </p:txBody>
      </p:sp>
    </p:spTree>
    <p:extLst>
      <p:ext uri="{BB962C8B-B14F-4D97-AF65-F5344CB8AC3E}">
        <p14:creationId xmlns:p14="http://schemas.microsoft.com/office/powerpoint/2010/main" val="2173203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467600" cy="868362"/>
          </a:xfrm>
        </p:spPr>
        <p:txBody>
          <a:bodyPr>
            <a:normAutofit/>
          </a:bodyPr>
          <a:lstStyle/>
          <a:p>
            <a:r>
              <a:rPr lang="en-US" dirty="0">
                <a:solidFill>
                  <a:srgbClr val="57BA46"/>
                </a:solidFill>
              </a:rPr>
              <a:t>Example of Slide With Table</a:t>
            </a:r>
          </a:p>
        </p:txBody>
      </p:sp>
      <p:sp>
        <p:nvSpPr>
          <p:cNvPr id="3" name="Content Placeholder 2"/>
          <p:cNvSpPr>
            <a:spLocks noGrp="1"/>
          </p:cNvSpPr>
          <p:nvPr>
            <p:ph sz="quarter" idx="1"/>
          </p:nvPr>
        </p:nvSpPr>
        <p:spPr>
          <a:xfrm>
            <a:off x="1981200" y="5029200"/>
            <a:ext cx="7467600" cy="1444752"/>
          </a:xfrm>
        </p:spPr>
        <p:txBody>
          <a:bodyPr/>
          <a:lstStyle/>
          <a:p>
            <a:r>
              <a:rPr lang="en-US" dirty="0">
                <a:solidFill>
                  <a:srgbClr val="FF0000"/>
                </a:solidFill>
              </a:rPr>
              <a:t>Enter bullet here with key data point</a:t>
            </a:r>
          </a:p>
          <a:p>
            <a:r>
              <a:rPr lang="en-US" dirty="0">
                <a:solidFill>
                  <a:srgbClr val="FF0000"/>
                </a:solidFill>
              </a:rPr>
              <a:t>Enter bullet here with story behind the data</a:t>
            </a:r>
          </a:p>
        </p:txBody>
      </p:sp>
      <p:graphicFrame>
        <p:nvGraphicFramePr>
          <p:cNvPr id="4" name="Content Placeholder 3"/>
          <p:cNvGraphicFramePr>
            <a:graphicFrameLocks/>
          </p:cNvGraphicFramePr>
          <p:nvPr>
            <p:extLst/>
          </p:nvPr>
        </p:nvGraphicFramePr>
        <p:xfrm>
          <a:off x="1964452" y="1676400"/>
          <a:ext cx="7789148" cy="2976883"/>
        </p:xfrm>
        <a:graphic>
          <a:graphicData uri="http://schemas.openxmlformats.org/drawingml/2006/table">
            <a:tbl>
              <a:tblPr firstRow="1" bandRow="1">
                <a:tableStyleId>{9DCAF9ED-07DC-4A11-8D7F-57B35C25682E}</a:tableStyleId>
              </a:tblPr>
              <a:tblGrid>
                <a:gridCol w="4747671">
                  <a:extLst>
                    <a:ext uri="{9D8B030D-6E8A-4147-A177-3AD203B41FA5}">
                      <a16:colId xmlns:a16="http://schemas.microsoft.com/office/drawing/2014/main" val="20000"/>
                    </a:ext>
                  </a:extLst>
                </a:gridCol>
                <a:gridCol w="1038553">
                  <a:extLst>
                    <a:ext uri="{9D8B030D-6E8A-4147-A177-3AD203B41FA5}">
                      <a16:colId xmlns:a16="http://schemas.microsoft.com/office/drawing/2014/main" val="20001"/>
                    </a:ext>
                  </a:extLst>
                </a:gridCol>
                <a:gridCol w="1038553">
                  <a:extLst>
                    <a:ext uri="{9D8B030D-6E8A-4147-A177-3AD203B41FA5}">
                      <a16:colId xmlns:a16="http://schemas.microsoft.com/office/drawing/2014/main" val="20002"/>
                    </a:ext>
                  </a:extLst>
                </a:gridCol>
                <a:gridCol w="964371">
                  <a:extLst>
                    <a:ext uri="{9D8B030D-6E8A-4147-A177-3AD203B41FA5}">
                      <a16:colId xmlns:a16="http://schemas.microsoft.com/office/drawing/2014/main" val="20003"/>
                    </a:ext>
                  </a:extLst>
                </a:gridCol>
              </a:tblGrid>
              <a:tr h="425269">
                <a:tc>
                  <a:txBody>
                    <a:bodyPr/>
                    <a:lstStyle/>
                    <a:p>
                      <a:endParaRPr lang="en-US" dirty="0"/>
                    </a:p>
                  </a:txBody>
                  <a:tcPr marL="85344" marR="85344"/>
                </a:tc>
                <a:tc>
                  <a:txBody>
                    <a:bodyPr/>
                    <a:lstStyle/>
                    <a:p>
                      <a:pPr algn="ctr"/>
                      <a:r>
                        <a:rPr lang="en-US" dirty="0"/>
                        <a:t>2012</a:t>
                      </a:r>
                    </a:p>
                  </a:txBody>
                  <a:tcPr marL="85344" marR="85344"/>
                </a:tc>
                <a:tc>
                  <a:txBody>
                    <a:bodyPr/>
                    <a:lstStyle/>
                    <a:p>
                      <a:pPr algn="ctr"/>
                      <a:r>
                        <a:rPr lang="en-US" dirty="0"/>
                        <a:t>2015</a:t>
                      </a:r>
                    </a:p>
                  </a:txBody>
                  <a:tcPr marL="85344" marR="85344"/>
                </a:tc>
                <a:tc>
                  <a:txBody>
                    <a:bodyPr/>
                    <a:lstStyle/>
                    <a:p>
                      <a:pPr algn="ctr"/>
                      <a:r>
                        <a:rPr lang="en-US" dirty="0"/>
                        <a:t>2018</a:t>
                      </a:r>
                    </a:p>
                  </a:txBody>
                  <a:tcPr marL="85344" marR="85344"/>
                </a:tc>
                <a:extLst>
                  <a:ext uri="{0D108BD9-81ED-4DB2-BD59-A6C34878D82A}">
                    <a16:rowId xmlns:a16="http://schemas.microsoft.com/office/drawing/2014/main" val="10000"/>
                  </a:ext>
                </a:extLst>
              </a:tr>
              <a:tr h="425269">
                <a:tc>
                  <a:txBody>
                    <a:bodyPr/>
                    <a:lstStyle/>
                    <a:p>
                      <a:r>
                        <a:rPr lang="en-US" sz="1400" dirty="0"/>
                        <a:t>% Smoke Cigarettes</a:t>
                      </a:r>
                    </a:p>
                  </a:txBody>
                  <a:tcPr marL="85344" marR="85344"/>
                </a:tc>
                <a:tc>
                  <a:txBody>
                    <a:bodyPr/>
                    <a:lstStyle/>
                    <a:p>
                      <a:pPr algn="ctr"/>
                      <a:endParaRPr lang="en-US" dirty="0"/>
                    </a:p>
                  </a:txBody>
                  <a:tcPr marL="85344" marR="85344"/>
                </a:tc>
                <a:tc>
                  <a:txBody>
                    <a:bodyPr/>
                    <a:lstStyle/>
                    <a:p>
                      <a:pPr algn="ctr"/>
                      <a:endParaRPr lang="en-US" dirty="0"/>
                    </a:p>
                  </a:txBody>
                  <a:tcPr marL="85344" marR="85344"/>
                </a:tc>
                <a:tc>
                  <a:txBody>
                    <a:bodyPr/>
                    <a:lstStyle/>
                    <a:p>
                      <a:pPr algn="ctr"/>
                      <a:endParaRPr lang="en-US"/>
                    </a:p>
                  </a:txBody>
                  <a:tcPr marL="85344" marR="85344"/>
                </a:tc>
                <a:extLst>
                  <a:ext uri="{0D108BD9-81ED-4DB2-BD59-A6C34878D82A}">
                    <a16:rowId xmlns:a16="http://schemas.microsoft.com/office/drawing/2014/main" val="10001"/>
                  </a:ext>
                </a:extLst>
              </a:tr>
              <a:tr h="425269">
                <a:tc>
                  <a:txBody>
                    <a:bodyPr/>
                    <a:lstStyle/>
                    <a:p>
                      <a:r>
                        <a:rPr lang="en-US" sz="1400" dirty="0"/>
                        <a:t>% Use</a:t>
                      </a:r>
                      <a:r>
                        <a:rPr lang="en-US" sz="1400" baseline="0" dirty="0"/>
                        <a:t> E-Cigarettes</a:t>
                      </a:r>
                      <a:endParaRPr lang="en-US" sz="1400" dirty="0"/>
                    </a:p>
                  </a:txBody>
                  <a:tcPr marL="85344" marR="85344"/>
                </a:tc>
                <a:tc>
                  <a:txBody>
                    <a:bodyPr/>
                    <a:lstStyle/>
                    <a:p>
                      <a:pPr algn="ctr"/>
                      <a:endParaRPr lang="en-US" dirty="0"/>
                    </a:p>
                  </a:txBody>
                  <a:tcPr marL="85344" marR="85344"/>
                </a:tc>
                <a:tc>
                  <a:txBody>
                    <a:bodyPr/>
                    <a:lstStyle/>
                    <a:p>
                      <a:pPr algn="ctr"/>
                      <a:endParaRPr lang="en-US" dirty="0"/>
                    </a:p>
                  </a:txBody>
                  <a:tcPr marL="85344" marR="85344"/>
                </a:tc>
                <a:tc>
                  <a:txBody>
                    <a:bodyPr/>
                    <a:lstStyle/>
                    <a:p>
                      <a:pPr algn="ctr"/>
                      <a:endParaRPr lang="en-US" dirty="0"/>
                    </a:p>
                  </a:txBody>
                  <a:tcPr marL="85344" marR="85344"/>
                </a:tc>
                <a:extLst>
                  <a:ext uri="{0D108BD9-81ED-4DB2-BD59-A6C34878D82A}">
                    <a16:rowId xmlns:a16="http://schemas.microsoft.com/office/drawing/2014/main" val="10002"/>
                  </a:ext>
                </a:extLst>
              </a:tr>
              <a:tr h="425269">
                <a:tc>
                  <a:txBody>
                    <a:bodyPr/>
                    <a:lstStyle/>
                    <a:p>
                      <a:r>
                        <a:rPr lang="en-US" sz="1400" dirty="0"/>
                        <a:t>%</a:t>
                      </a:r>
                      <a:r>
                        <a:rPr lang="en-US" sz="1400" baseline="0" dirty="0"/>
                        <a:t> Current Drinkers</a:t>
                      </a:r>
                      <a:endParaRPr lang="en-US" sz="1400" dirty="0"/>
                    </a:p>
                  </a:txBody>
                  <a:tcPr marL="85344" marR="85344"/>
                </a:tc>
                <a:tc>
                  <a:txBody>
                    <a:bodyPr/>
                    <a:lstStyle/>
                    <a:p>
                      <a:pPr algn="ctr"/>
                      <a:endParaRPr lang="en-US" dirty="0"/>
                    </a:p>
                  </a:txBody>
                  <a:tcPr marL="85344" marR="85344"/>
                </a:tc>
                <a:tc>
                  <a:txBody>
                    <a:bodyPr/>
                    <a:lstStyle/>
                    <a:p>
                      <a:pPr algn="ctr"/>
                      <a:endParaRPr lang="en-US" dirty="0"/>
                    </a:p>
                  </a:txBody>
                  <a:tcPr marL="85344" marR="85344"/>
                </a:tc>
                <a:tc>
                  <a:txBody>
                    <a:bodyPr/>
                    <a:lstStyle/>
                    <a:p>
                      <a:pPr algn="ctr"/>
                      <a:endParaRPr lang="en-US" dirty="0"/>
                    </a:p>
                  </a:txBody>
                  <a:tcPr marL="85344" marR="85344"/>
                </a:tc>
                <a:extLst>
                  <a:ext uri="{0D108BD9-81ED-4DB2-BD59-A6C34878D82A}">
                    <a16:rowId xmlns:a16="http://schemas.microsoft.com/office/drawing/2014/main" val="10003"/>
                  </a:ext>
                </a:extLst>
              </a:tr>
              <a:tr h="425269">
                <a:tc>
                  <a:txBody>
                    <a:bodyPr/>
                    <a:lstStyle/>
                    <a:p>
                      <a:r>
                        <a:rPr lang="en-US" sz="1400" dirty="0"/>
                        <a:t>% Excessive Drinkers</a:t>
                      </a:r>
                    </a:p>
                  </a:txBody>
                  <a:tcPr marL="85344" marR="85344"/>
                </a:tc>
                <a:tc>
                  <a:txBody>
                    <a:bodyPr/>
                    <a:lstStyle/>
                    <a:p>
                      <a:pPr algn="ctr"/>
                      <a:endParaRPr lang="en-US"/>
                    </a:p>
                  </a:txBody>
                  <a:tcPr marL="85344" marR="85344"/>
                </a:tc>
                <a:tc>
                  <a:txBody>
                    <a:bodyPr/>
                    <a:lstStyle/>
                    <a:p>
                      <a:pPr algn="ctr"/>
                      <a:endParaRPr lang="en-US" dirty="0"/>
                    </a:p>
                  </a:txBody>
                  <a:tcPr marL="85344" marR="85344"/>
                </a:tc>
                <a:tc>
                  <a:txBody>
                    <a:bodyPr/>
                    <a:lstStyle/>
                    <a:p>
                      <a:pPr algn="ctr"/>
                      <a:endParaRPr lang="en-US" dirty="0"/>
                    </a:p>
                  </a:txBody>
                  <a:tcPr marL="85344" marR="85344"/>
                </a:tc>
                <a:extLst>
                  <a:ext uri="{0D108BD9-81ED-4DB2-BD59-A6C34878D82A}">
                    <a16:rowId xmlns:a16="http://schemas.microsoft.com/office/drawing/2014/main" val="10004"/>
                  </a:ext>
                </a:extLst>
              </a:tr>
              <a:tr h="425269">
                <a:tc>
                  <a:txBody>
                    <a:bodyPr/>
                    <a:lstStyle/>
                    <a:p>
                      <a:r>
                        <a:rPr lang="en-US" sz="1400" dirty="0"/>
                        <a:t>% No Leisure-Time</a:t>
                      </a:r>
                      <a:r>
                        <a:rPr lang="en-US" sz="1400" baseline="0" dirty="0"/>
                        <a:t> Physical Activity</a:t>
                      </a:r>
                      <a:endParaRPr lang="en-US" sz="1400" dirty="0"/>
                    </a:p>
                  </a:txBody>
                  <a:tcPr marL="85344" marR="85344"/>
                </a:tc>
                <a:tc>
                  <a:txBody>
                    <a:bodyPr/>
                    <a:lstStyle/>
                    <a:p>
                      <a:pPr algn="ctr"/>
                      <a:endParaRPr lang="en-US"/>
                    </a:p>
                  </a:txBody>
                  <a:tcPr marL="85344" marR="85344"/>
                </a:tc>
                <a:tc>
                  <a:txBody>
                    <a:bodyPr/>
                    <a:lstStyle/>
                    <a:p>
                      <a:pPr algn="ctr"/>
                      <a:endParaRPr lang="en-US" dirty="0"/>
                    </a:p>
                  </a:txBody>
                  <a:tcPr marL="85344" marR="85344"/>
                </a:tc>
                <a:tc>
                  <a:txBody>
                    <a:bodyPr/>
                    <a:lstStyle/>
                    <a:p>
                      <a:pPr algn="ctr"/>
                      <a:endParaRPr lang="en-US" dirty="0"/>
                    </a:p>
                  </a:txBody>
                  <a:tcPr marL="85344" marR="85344"/>
                </a:tc>
                <a:extLst>
                  <a:ext uri="{0D108BD9-81ED-4DB2-BD59-A6C34878D82A}">
                    <a16:rowId xmlns:a16="http://schemas.microsoft.com/office/drawing/2014/main" val="10005"/>
                  </a:ext>
                </a:extLst>
              </a:tr>
              <a:tr h="425269">
                <a:tc>
                  <a:txBody>
                    <a:bodyPr/>
                    <a:lstStyle/>
                    <a:p>
                      <a:r>
                        <a:rPr lang="en-US" sz="1400" dirty="0"/>
                        <a:t>% Eating</a:t>
                      </a:r>
                      <a:r>
                        <a:rPr lang="en-US" sz="1400" baseline="0" dirty="0"/>
                        <a:t> 5+ servings of fruits/vegetables per day</a:t>
                      </a:r>
                      <a:endParaRPr lang="en-US" sz="1400" dirty="0"/>
                    </a:p>
                  </a:txBody>
                  <a:tcPr marL="85344" marR="85344"/>
                </a:tc>
                <a:tc>
                  <a:txBody>
                    <a:bodyPr/>
                    <a:lstStyle/>
                    <a:p>
                      <a:pPr algn="ctr"/>
                      <a:endParaRPr lang="en-US"/>
                    </a:p>
                  </a:txBody>
                  <a:tcPr marL="85344" marR="85344"/>
                </a:tc>
                <a:tc>
                  <a:txBody>
                    <a:bodyPr/>
                    <a:lstStyle/>
                    <a:p>
                      <a:pPr algn="ctr"/>
                      <a:endParaRPr lang="en-US" dirty="0"/>
                    </a:p>
                  </a:txBody>
                  <a:tcPr marL="85344" marR="85344"/>
                </a:tc>
                <a:tc>
                  <a:txBody>
                    <a:bodyPr/>
                    <a:lstStyle/>
                    <a:p>
                      <a:pPr algn="ctr"/>
                      <a:endParaRPr lang="en-US" dirty="0"/>
                    </a:p>
                  </a:txBody>
                  <a:tcPr marL="85344" marR="85344"/>
                </a:tc>
                <a:extLst>
                  <a:ext uri="{0D108BD9-81ED-4DB2-BD59-A6C34878D82A}">
                    <a16:rowId xmlns:a16="http://schemas.microsoft.com/office/drawing/2014/main" val="10006"/>
                  </a:ext>
                </a:extLst>
              </a:tr>
            </a:tbl>
          </a:graphicData>
        </a:graphic>
      </p:graphicFrame>
      <p:sp>
        <p:nvSpPr>
          <p:cNvPr id="5" name="TextBox 4">
            <a:extLst>
              <a:ext uri="{FF2B5EF4-FFF2-40B4-BE49-F238E27FC236}">
                <a16:creationId xmlns:a16="http://schemas.microsoft.com/office/drawing/2014/main" id="{85D8017A-03D1-4ECD-A1EA-45BA76384781}"/>
              </a:ext>
            </a:extLst>
          </p:cNvPr>
          <p:cNvSpPr txBox="1"/>
          <p:nvPr/>
        </p:nvSpPr>
        <p:spPr>
          <a:xfrm rot="20560665">
            <a:off x="5032376" y="2671306"/>
            <a:ext cx="2677236" cy="584775"/>
          </a:xfrm>
          <a:prstGeom prst="rect">
            <a:avLst/>
          </a:prstGeom>
          <a:noFill/>
        </p:spPr>
        <p:txBody>
          <a:bodyPr wrap="square" rtlCol="0">
            <a:spAutoFit/>
          </a:bodyPr>
          <a:lstStyle/>
          <a:p>
            <a:r>
              <a:rPr lang="en-US" sz="3200" i="1" dirty="0">
                <a:solidFill>
                  <a:srgbClr val="FF0000"/>
                </a:solidFill>
              </a:rPr>
              <a:t>EXAMPLE</a:t>
            </a:r>
          </a:p>
        </p:txBody>
      </p:sp>
    </p:spTree>
    <p:extLst>
      <p:ext uri="{BB962C8B-B14F-4D97-AF65-F5344CB8AC3E}">
        <p14:creationId xmlns:p14="http://schemas.microsoft.com/office/powerpoint/2010/main" val="2493825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7467600" cy="868362"/>
          </a:xfrm>
        </p:spPr>
        <p:txBody>
          <a:bodyPr>
            <a:normAutofit/>
          </a:bodyPr>
          <a:lstStyle/>
          <a:p>
            <a:r>
              <a:rPr lang="en-US" dirty="0">
                <a:solidFill>
                  <a:srgbClr val="57BA46"/>
                </a:solidFill>
              </a:rPr>
              <a:t>About This Presentation Template</a:t>
            </a:r>
          </a:p>
        </p:txBody>
      </p:sp>
      <p:sp>
        <p:nvSpPr>
          <p:cNvPr id="3" name="Content Placeholder 2"/>
          <p:cNvSpPr>
            <a:spLocks noGrp="1"/>
          </p:cNvSpPr>
          <p:nvPr>
            <p:ph sz="quarter" idx="1"/>
          </p:nvPr>
        </p:nvSpPr>
        <p:spPr>
          <a:xfrm>
            <a:off x="805069" y="1594869"/>
            <a:ext cx="7805531" cy="4938562"/>
          </a:xfrm>
        </p:spPr>
        <p:txBody>
          <a:bodyPr>
            <a:normAutofit/>
          </a:bodyPr>
          <a:lstStyle/>
          <a:p>
            <a:r>
              <a:rPr lang="en-US" dirty="0">
                <a:solidFill>
                  <a:srgbClr val="FF0000"/>
                </a:solidFill>
              </a:rPr>
              <a:t>The goal of this slide template and the accompanying guidance document is to guide the local team responsible for the CHA/CHNA in:</a:t>
            </a:r>
          </a:p>
          <a:p>
            <a:pPr lvl="1"/>
            <a:r>
              <a:rPr lang="en-US" sz="1800" dirty="0">
                <a:solidFill>
                  <a:srgbClr val="FF0000"/>
                </a:solidFill>
              </a:rPr>
              <a:t>Making decisions about what the primary &amp; secondary data means, </a:t>
            </a:r>
          </a:p>
          <a:p>
            <a:pPr lvl="1"/>
            <a:r>
              <a:rPr lang="en-US" sz="1800" dirty="0">
                <a:solidFill>
                  <a:srgbClr val="FF0000"/>
                </a:solidFill>
              </a:rPr>
              <a:t>What indicators are most important for a community to see, and </a:t>
            </a:r>
          </a:p>
          <a:p>
            <a:pPr lvl="1"/>
            <a:r>
              <a:rPr lang="en-US" sz="1800" dirty="0">
                <a:solidFill>
                  <a:srgbClr val="FF0000"/>
                </a:solidFill>
              </a:rPr>
              <a:t>How to display that data in a presentation format. </a:t>
            </a:r>
          </a:p>
          <a:p>
            <a:r>
              <a:rPr lang="en-US" dirty="0">
                <a:solidFill>
                  <a:srgbClr val="FF0000"/>
                </a:solidFill>
              </a:rPr>
              <a:t>Add your organization’s logo into the slide deck by going to the “View” tab and then selecting “Slide Master”</a:t>
            </a:r>
            <a:br>
              <a:rPr lang="en-US" dirty="0">
                <a:solidFill>
                  <a:srgbClr val="FF0000"/>
                </a:solidFill>
              </a:rPr>
            </a:br>
            <a:endParaRPr lang="en-US" sz="1800" dirty="0">
              <a:solidFill>
                <a:srgbClr val="FF0000"/>
              </a:solidFill>
            </a:endParaRPr>
          </a:p>
        </p:txBody>
      </p:sp>
      <p:sp>
        <p:nvSpPr>
          <p:cNvPr id="4" name="Oval 3">
            <a:extLst>
              <a:ext uri="{FF2B5EF4-FFF2-40B4-BE49-F238E27FC236}">
                <a16:creationId xmlns:a16="http://schemas.microsoft.com/office/drawing/2014/main" id="{6B65E711-A59E-4DB3-A01F-AED48833843E}"/>
              </a:ext>
            </a:extLst>
          </p:cNvPr>
          <p:cNvSpPr/>
          <p:nvPr/>
        </p:nvSpPr>
        <p:spPr>
          <a:xfrm>
            <a:off x="9677400" y="411162"/>
            <a:ext cx="1676400" cy="1371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DC6B76E-3445-4EFB-BA98-A78CA09A95F9}"/>
              </a:ext>
            </a:extLst>
          </p:cNvPr>
          <p:cNvSpPr txBox="1"/>
          <p:nvPr/>
        </p:nvSpPr>
        <p:spPr>
          <a:xfrm>
            <a:off x="9777663" y="662781"/>
            <a:ext cx="1600200" cy="923330"/>
          </a:xfrm>
          <a:prstGeom prst="rect">
            <a:avLst/>
          </a:prstGeom>
          <a:noFill/>
        </p:spPr>
        <p:txBody>
          <a:bodyPr wrap="square" rtlCol="0">
            <a:spAutoFit/>
          </a:bodyPr>
          <a:lstStyle/>
          <a:p>
            <a:pPr algn="ctr"/>
            <a:r>
              <a:rPr lang="en-US" i="1" dirty="0"/>
              <a:t>Background Slide – not for public</a:t>
            </a:r>
          </a:p>
        </p:txBody>
      </p:sp>
      <p:pic>
        <p:nvPicPr>
          <p:cNvPr id="6" name="Picture 5">
            <a:extLst>
              <a:ext uri="{FF2B5EF4-FFF2-40B4-BE49-F238E27FC236}">
                <a16:creationId xmlns:a16="http://schemas.microsoft.com/office/drawing/2014/main" id="{0A0DD657-4EC4-4EDE-99AC-79E27C558D29}"/>
              </a:ext>
            </a:extLst>
          </p:cNvPr>
          <p:cNvPicPr>
            <a:picLocks noChangeAspect="1"/>
          </p:cNvPicPr>
          <p:nvPr/>
        </p:nvPicPr>
        <p:blipFill>
          <a:blip r:embed="rId3"/>
          <a:stretch>
            <a:fillRect/>
          </a:stretch>
        </p:blipFill>
        <p:spPr>
          <a:xfrm>
            <a:off x="1434548" y="4252762"/>
            <a:ext cx="5029200" cy="2126947"/>
          </a:xfrm>
          <a:prstGeom prst="rect">
            <a:avLst/>
          </a:prstGeom>
        </p:spPr>
      </p:pic>
      <p:sp>
        <p:nvSpPr>
          <p:cNvPr id="8" name="TextBox 7">
            <a:extLst>
              <a:ext uri="{FF2B5EF4-FFF2-40B4-BE49-F238E27FC236}">
                <a16:creationId xmlns:a16="http://schemas.microsoft.com/office/drawing/2014/main" id="{BF853589-7454-4C22-A423-AD29CE962155}"/>
              </a:ext>
            </a:extLst>
          </p:cNvPr>
          <p:cNvSpPr txBox="1"/>
          <p:nvPr/>
        </p:nvSpPr>
        <p:spPr>
          <a:xfrm>
            <a:off x="8991600" y="2280669"/>
            <a:ext cx="2971800" cy="1754326"/>
          </a:xfrm>
          <a:prstGeom prst="rect">
            <a:avLst/>
          </a:prstGeom>
          <a:noFill/>
          <a:ln>
            <a:solidFill>
              <a:schemeClr val="accent2"/>
            </a:solidFill>
          </a:ln>
        </p:spPr>
        <p:txBody>
          <a:bodyPr wrap="square" rtlCol="0">
            <a:spAutoFit/>
          </a:bodyPr>
          <a:lstStyle/>
          <a:p>
            <a:r>
              <a:rPr lang="en-US" b="1" dirty="0"/>
              <a:t>Throughout these slides:</a:t>
            </a:r>
          </a:p>
          <a:p>
            <a:r>
              <a:rPr lang="en-US" b="1" dirty="0">
                <a:solidFill>
                  <a:srgbClr val="FF0000"/>
                </a:solidFill>
              </a:rPr>
              <a:t>Red text </a:t>
            </a:r>
            <a:r>
              <a:rPr lang="en-US" dirty="0"/>
              <a:t>= Guidance (Remove before presenting)</a:t>
            </a:r>
          </a:p>
          <a:p>
            <a:r>
              <a:rPr lang="en-US" b="1" dirty="0">
                <a:highlight>
                  <a:srgbClr val="FFFF00"/>
                </a:highlight>
              </a:rPr>
              <a:t>Highlight </a:t>
            </a:r>
            <a:r>
              <a:rPr lang="en-US" dirty="0"/>
              <a:t>= Replace with your own text</a:t>
            </a:r>
          </a:p>
        </p:txBody>
      </p:sp>
      <p:sp>
        <p:nvSpPr>
          <p:cNvPr id="7" name="Rectangle 6">
            <a:extLst>
              <a:ext uri="{FF2B5EF4-FFF2-40B4-BE49-F238E27FC236}">
                <a16:creationId xmlns:a16="http://schemas.microsoft.com/office/drawing/2014/main" id="{31BB1FBD-DA22-4EF0-88DD-6C42561BDEAB}"/>
              </a:ext>
            </a:extLst>
          </p:cNvPr>
          <p:cNvSpPr/>
          <p:nvPr/>
        </p:nvSpPr>
        <p:spPr>
          <a:xfrm>
            <a:off x="2971800" y="4724400"/>
            <a:ext cx="381000" cy="228600"/>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48882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75074"/>
            <a:ext cx="11582400" cy="868362"/>
          </a:xfrm>
        </p:spPr>
        <p:txBody>
          <a:bodyPr>
            <a:noAutofit/>
          </a:bodyPr>
          <a:lstStyle/>
          <a:p>
            <a:r>
              <a:rPr lang="en-US" dirty="0">
                <a:solidFill>
                  <a:srgbClr val="57BA46"/>
                </a:solidFill>
              </a:rPr>
              <a:t>Example of Slide Quote from Key Informant Survey</a:t>
            </a:r>
          </a:p>
        </p:txBody>
      </p:sp>
      <p:sp>
        <p:nvSpPr>
          <p:cNvPr id="4" name="Rectangle 3">
            <a:extLst>
              <a:ext uri="{FF2B5EF4-FFF2-40B4-BE49-F238E27FC236}">
                <a16:creationId xmlns:a16="http://schemas.microsoft.com/office/drawing/2014/main" id="{2C03B442-1F6B-47F8-B651-B282B4233B13}"/>
              </a:ext>
            </a:extLst>
          </p:cNvPr>
          <p:cNvSpPr/>
          <p:nvPr/>
        </p:nvSpPr>
        <p:spPr>
          <a:xfrm>
            <a:off x="1524000" y="1752600"/>
            <a:ext cx="9220200" cy="3276600"/>
          </a:xfrm>
          <a:prstGeom prst="rect">
            <a:avLst/>
          </a:prstGeom>
          <a:solidFill>
            <a:srgbClr val="0066CC">
              <a:alpha val="3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quarter" idx="1"/>
          </p:nvPr>
        </p:nvSpPr>
        <p:spPr>
          <a:xfrm>
            <a:off x="2514600" y="2819400"/>
            <a:ext cx="7467600" cy="1143000"/>
          </a:xfrm>
        </p:spPr>
        <p:txBody>
          <a:bodyPr>
            <a:normAutofit/>
          </a:bodyPr>
          <a:lstStyle/>
          <a:p>
            <a:pPr marL="0" indent="0" algn="ctr">
              <a:buNone/>
            </a:pPr>
            <a:r>
              <a:rPr lang="en-US" sz="2800" dirty="0">
                <a:solidFill>
                  <a:srgbClr val="FF0000"/>
                </a:solidFill>
              </a:rPr>
              <a:t>“Include a quote from the Key Informant Survey that highlights the data.”</a:t>
            </a:r>
          </a:p>
          <a:p>
            <a:endParaRPr lang="en-US" dirty="0"/>
          </a:p>
        </p:txBody>
      </p:sp>
    </p:spTree>
    <p:extLst>
      <p:ext uri="{BB962C8B-B14F-4D97-AF65-F5344CB8AC3E}">
        <p14:creationId xmlns:p14="http://schemas.microsoft.com/office/powerpoint/2010/main" val="17133475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C0EF7C0-8DE1-407B-853C-FB1D54408D88}"/>
              </a:ext>
            </a:extLst>
          </p:cNvPr>
          <p:cNvPicPr>
            <a:picLocks noChangeAspect="1"/>
          </p:cNvPicPr>
          <p:nvPr/>
        </p:nvPicPr>
        <p:blipFill>
          <a:blip r:embed="rId2"/>
          <a:stretch>
            <a:fillRect/>
          </a:stretch>
        </p:blipFill>
        <p:spPr>
          <a:xfrm>
            <a:off x="1599842" y="1680670"/>
            <a:ext cx="8230313" cy="4590686"/>
          </a:xfrm>
          <a:prstGeom prst="rect">
            <a:avLst/>
          </a:prstGeom>
        </p:spPr>
      </p:pic>
      <p:sp>
        <p:nvSpPr>
          <p:cNvPr id="2" name="Title 1"/>
          <p:cNvSpPr>
            <a:spLocks noGrp="1"/>
          </p:cNvSpPr>
          <p:nvPr>
            <p:ph type="title"/>
          </p:nvPr>
        </p:nvSpPr>
        <p:spPr>
          <a:xfrm>
            <a:off x="304800" y="228600"/>
            <a:ext cx="7467600" cy="868362"/>
          </a:xfrm>
        </p:spPr>
        <p:txBody>
          <a:bodyPr>
            <a:normAutofit/>
          </a:bodyPr>
          <a:lstStyle/>
          <a:p>
            <a:r>
              <a:rPr lang="en-US" dirty="0">
                <a:solidFill>
                  <a:srgbClr val="57BA46"/>
                </a:solidFill>
              </a:rPr>
              <a:t>Example of Slide With PRC Charts</a:t>
            </a:r>
          </a:p>
        </p:txBody>
      </p:sp>
      <p:sp>
        <p:nvSpPr>
          <p:cNvPr id="3" name="Content Placeholder 2"/>
          <p:cNvSpPr>
            <a:spLocks noGrp="1"/>
          </p:cNvSpPr>
          <p:nvPr>
            <p:ph sz="quarter" idx="1"/>
          </p:nvPr>
        </p:nvSpPr>
        <p:spPr>
          <a:xfrm>
            <a:off x="1981200" y="1295400"/>
            <a:ext cx="7467600" cy="2971800"/>
          </a:xfrm>
        </p:spPr>
        <p:txBody>
          <a:bodyPr>
            <a:normAutofit/>
          </a:bodyPr>
          <a:lstStyle/>
          <a:p>
            <a:r>
              <a:rPr lang="en-US" dirty="0">
                <a:solidFill>
                  <a:srgbClr val="FF0000"/>
                </a:solidFill>
              </a:rPr>
              <a:t>Enter bullet here with key data point</a:t>
            </a:r>
          </a:p>
          <a:p>
            <a:r>
              <a:rPr lang="en-US" dirty="0">
                <a:solidFill>
                  <a:srgbClr val="FF0000"/>
                </a:solidFill>
              </a:rPr>
              <a:t>Enter bullet here with story behind the data</a:t>
            </a:r>
          </a:p>
        </p:txBody>
      </p:sp>
      <p:sp>
        <p:nvSpPr>
          <p:cNvPr id="6" name="TextBox 5"/>
          <p:cNvSpPr txBox="1"/>
          <p:nvPr/>
        </p:nvSpPr>
        <p:spPr>
          <a:xfrm>
            <a:off x="3472341" y="6321623"/>
            <a:ext cx="4485317" cy="307777"/>
          </a:xfrm>
          <a:prstGeom prst="rect">
            <a:avLst/>
          </a:prstGeom>
          <a:noFill/>
        </p:spPr>
        <p:txBody>
          <a:bodyPr wrap="square" rtlCol="0">
            <a:spAutoFit/>
          </a:bodyPr>
          <a:lstStyle/>
          <a:p>
            <a:r>
              <a:rPr lang="en-US" sz="1400" dirty="0">
                <a:solidFill>
                  <a:srgbClr val="FF0000"/>
                </a:solidFill>
              </a:rPr>
              <a:t>Source: Enter data source here</a:t>
            </a:r>
          </a:p>
        </p:txBody>
      </p:sp>
      <p:sp>
        <p:nvSpPr>
          <p:cNvPr id="10" name="TextBox 9">
            <a:extLst>
              <a:ext uri="{FF2B5EF4-FFF2-40B4-BE49-F238E27FC236}">
                <a16:creationId xmlns:a16="http://schemas.microsoft.com/office/drawing/2014/main" id="{732198F2-DC70-48B8-834B-5D81210ADAD1}"/>
              </a:ext>
            </a:extLst>
          </p:cNvPr>
          <p:cNvSpPr txBox="1"/>
          <p:nvPr/>
        </p:nvSpPr>
        <p:spPr>
          <a:xfrm rot="20560665">
            <a:off x="4757381" y="4046436"/>
            <a:ext cx="2677236" cy="584775"/>
          </a:xfrm>
          <a:prstGeom prst="rect">
            <a:avLst/>
          </a:prstGeom>
          <a:noFill/>
        </p:spPr>
        <p:txBody>
          <a:bodyPr wrap="square" rtlCol="0">
            <a:spAutoFit/>
          </a:bodyPr>
          <a:lstStyle/>
          <a:p>
            <a:r>
              <a:rPr lang="en-US" sz="3200" i="1" dirty="0">
                <a:solidFill>
                  <a:srgbClr val="FF0000"/>
                </a:solidFill>
              </a:rPr>
              <a:t>EXAMPLE</a:t>
            </a:r>
          </a:p>
        </p:txBody>
      </p:sp>
    </p:spTree>
    <p:extLst>
      <p:ext uri="{BB962C8B-B14F-4D97-AF65-F5344CB8AC3E}">
        <p14:creationId xmlns:p14="http://schemas.microsoft.com/office/powerpoint/2010/main" val="28365461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8917E5-1505-4FFF-B1E7-F720A24C30DD}"/>
              </a:ext>
            </a:extLst>
          </p:cNvPr>
          <p:cNvPicPr>
            <a:picLocks noChangeAspect="1"/>
          </p:cNvPicPr>
          <p:nvPr/>
        </p:nvPicPr>
        <p:blipFill>
          <a:blip r:embed="rId2"/>
          <a:stretch>
            <a:fillRect/>
          </a:stretch>
        </p:blipFill>
        <p:spPr>
          <a:xfrm>
            <a:off x="2743200" y="2362200"/>
            <a:ext cx="6576144" cy="3693237"/>
          </a:xfrm>
          <a:prstGeom prst="rect">
            <a:avLst/>
          </a:prstGeom>
        </p:spPr>
      </p:pic>
      <p:sp>
        <p:nvSpPr>
          <p:cNvPr id="2" name="Title 1"/>
          <p:cNvSpPr>
            <a:spLocks noGrp="1"/>
          </p:cNvSpPr>
          <p:nvPr>
            <p:ph type="title"/>
          </p:nvPr>
        </p:nvSpPr>
        <p:spPr>
          <a:xfrm>
            <a:off x="304800" y="228600"/>
            <a:ext cx="7467600" cy="868362"/>
          </a:xfrm>
        </p:spPr>
        <p:txBody>
          <a:bodyPr>
            <a:normAutofit/>
          </a:bodyPr>
          <a:lstStyle/>
          <a:p>
            <a:r>
              <a:rPr lang="en-US" dirty="0">
                <a:solidFill>
                  <a:srgbClr val="57BA46"/>
                </a:solidFill>
              </a:rPr>
              <a:t>Example of Slide With Maps</a:t>
            </a:r>
          </a:p>
        </p:txBody>
      </p:sp>
      <p:sp>
        <p:nvSpPr>
          <p:cNvPr id="3" name="Content Placeholder 2"/>
          <p:cNvSpPr>
            <a:spLocks noGrp="1"/>
          </p:cNvSpPr>
          <p:nvPr>
            <p:ph sz="quarter" idx="1"/>
          </p:nvPr>
        </p:nvSpPr>
        <p:spPr>
          <a:xfrm>
            <a:off x="1981200" y="1295400"/>
            <a:ext cx="7467600" cy="2971800"/>
          </a:xfrm>
        </p:spPr>
        <p:txBody>
          <a:bodyPr>
            <a:normAutofit/>
          </a:bodyPr>
          <a:lstStyle/>
          <a:p>
            <a:r>
              <a:rPr lang="en-US" dirty="0">
                <a:solidFill>
                  <a:srgbClr val="FF0000"/>
                </a:solidFill>
              </a:rPr>
              <a:t>Enter bullet here with name of map</a:t>
            </a:r>
          </a:p>
          <a:p>
            <a:r>
              <a:rPr lang="en-US" dirty="0">
                <a:solidFill>
                  <a:srgbClr val="FF0000"/>
                </a:solidFill>
              </a:rPr>
              <a:t>Enter bullet here with map talking points (located in Maps PPT notes sections)</a:t>
            </a:r>
          </a:p>
        </p:txBody>
      </p:sp>
      <p:sp>
        <p:nvSpPr>
          <p:cNvPr id="6" name="TextBox 5"/>
          <p:cNvSpPr txBox="1"/>
          <p:nvPr/>
        </p:nvSpPr>
        <p:spPr>
          <a:xfrm>
            <a:off x="3472341" y="6321623"/>
            <a:ext cx="4485317" cy="307777"/>
          </a:xfrm>
          <a:prstGeom prst="rect">
            <a:avLst/>
          </a:prstGeom>
          <a:noFill/>
        </p:spPr>
        <p:txBody>
          <a:bodyPr wrap="square" rtlCol="0">
            <a:spAutoFit/>
          </a:bodyPr>
          <a:lstStyle/>
          <a:p>
            <a:r>
              <a:rPr lang="en-US" sz="1400" dirty="0">
                <a:solidFill>
                  <a:srgbClr val="FF0000"/>
                </a:solidFill>
              </a:rPr>
              <a:t>Source: Enter data source here</a:t>
            </a:r>
          </a:p>
        </p:txBody>
      </p:sp>
      <p:sp>
        <p:nvSpPr>
          <p:cNvPr id="7" name="TextBox 6">
            <a:extLst>
              <a:ext uri="{FF2B5EF4-FFF2-40B4-BE49-F238E27FC236}">
                <a16:creationId xmlns:a16="http://schemas.microsoft.com/office/drawing/2014/main" id="{A9DB3D25-25CA-4CC1-9450-83669E1FDDD3}"/>
              </a:ext>
            </a:extLst>
          </p:cNvPr>
          <p:cNvSpPr txBox="1"/>
          <p:nvPr/>
        </p:nvSpPr>
        <p:spPr>
          <a:xfrm rot="20560665">
            <a:off x="4136039" y="2868303"/>
            <a:ext cx="2677236" cy="584775"/>
          </a:xfrm>
          <a:prstGeom prst="rect">
            <a:avLst/>
          </a:prstGeom>
          <a:noFill/>
        </p:spPr>
        <p:txBody>
          <a:bodyPr wrap="square" rtlCol="0">
            <a:spAutoFit/>
          </a:bodyPr>
          <a:lstStyle/>
          <a:p>
            <a:r>
              <a:rPr lang="en-US" sz="3200" i="1" dirty="0">
                <a:solidFill>
                  <a:srgbClr val="FF0000"/>
                </a:solidFill>
              </a:rPr>
              <a:t>EXAMPLE</a:t>
            </a:r>
          </a:p>
        </p:txBody>
      </p:sp>
    </p:spTree>
    <p:extLst>
      <p:ext uri="{BB962C8B-B14F-4D97-AF65-F5344CB8AC3E}">
        <p14:creationId xmlns:p14="http://schemas.microsoft.com/office/powerpoint/2010/main" val="8870228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9296400" cy="868362"/>
          </a:xfrm>
        </p:spPr>
        <p:txBody>
          <a:bodyPr>
            <a:normAutofit/>
          </a:bodyPr>
          <a:lstStyle/>
          <a:p>
            <a:r>
              <a:rPr lang="en-US" dirty="0">
                <a:solidFill>
                  <a:srgbClr val="57BA46"/>
                </a:solidFill>
              </a:rPr>
              <a:t>Causes of Death Chart Explained</a:t>
            </a:r>
          </a:p>
        </p:txBody>
      </p:sp>
      <p:sp>
        <p:nvSpPr>
          <p:cNvPr id="3" name="Content Placeholder 2"/>
          <p:cNvSpPr>
            <a:spLocks noGrp="1"/>
          </p:cNvSpPr>
          <p:nvPr>
            <p:ph idx="1"/>
          </p:nvPr>
        </p:nvSpPr>
        <p:spPr>
          <a:xfrm>
            <a:off x="4724400" y="1295400"/>
            <a:ext cx="5923935" cy="4879258"/>
          </a:xfrm>
        </p:spPr>
        <p:txBody>
          <a:bodyPr>
            <a:normAutofit fontScale="92500" lnSpcReduction="10000"/>
          </a:bodyPr>
          <a:lstStyle/>
          <a:p>
            <a:r>
              <a:rPr lang="en-US" sz="2000" dirty="0">
                <a:solidFill>
                  <a:schemeClr val="tx1"/>
                </a:solidFill>
              </a:rPr>
              <a:t>Ranking is based on </a:t>
            </a:r>
            <a:r>
              <a:rPr lang="en-US" sz="2000" b="1" u="sng" dirty="0">
                <a:solidFill>
                  <a:schemeClr val="tx1"/>
                </a:solidFill>
              </a:rPr>
              <a:t>Death Rate</a:t>
            </a:r>
            <a:r>
              <a:rPr lang="en-US" sz="2000" dirty="0">
                <a:solidFill>
                  <a:schemeClr val="tx1"/>
                </a:solidFill>
              </a:rPr>
              <a:t> and not </a:t>
            </a:r>
            <a:r>
              <a:rPr lang="en-US" sz="2000" b="1" u="sng" dirty="0">
                <a:solidFill>
                  <a:schemeClr val="tx1"/>
                </a:solidFill>
              </a:rPr>
              <a:t># Deaths</a:t>
            </a:r>
            <a:r>
              <a:rPr lang="en-US" sz="2000" dirty="0">
                <a:solidFill>
                  <a:schemeClr val="tx1"/>
                </a:solidFill>
              </a:rPr>
              <a:t>.</a:t>
            </a:r>
          </a:p>
          <a:p>
            <a:r>
              <a:rPr lang="en-US" dirty="0">
                <a:solidFill>
                  <a:schemeClr val="tx1"/>
                </a:solidFill>
              </a:rPr>
              <a:t>This is because </a:t>
            </a:r>
            <a:r>
              <a:rPr lang="en-US" b="1" dirty="0">
                <a:solidFill>
                  <a:schemeClr val="tx1"/>
                </a:solidFill>
              </a:rPr>
              <a:t># Deaths </a:t>
            </a:r>
            <a:r>
              <a:rPr lang="en-US" dirty="0">
                <a:solidFill>
                  <a:schemeClr val="tx1"/>
                </a:solidFill>
              </a:rPr>
              <a:t>only represents the total number of deaths during a stated time frame. The number cannot be age-adjusted, and therefore cannot be used for comparison or ranking.  </a:t>
            </a:r>
          </a:p>
          <a:p>
            <a:r>
              <a:rPr lang="en-US" b="1" dirty="0">
                <a:solidFill>
                  <a:schemeClr val="tx1"/>
                </a:solidFill>
              </a:rPr>
              <a:t>Death rate</a:t>
            </a:r>
            <a:r>
              <a:rPr lang="en-US" dirty="0">
                <a:solidFill>
                  <a:schemeClr val="tx1"/>
                </a:solidFill>
              </a:rPr>
              <a:t>, in this table, is age-adjusted to the “standard” population. It represents the number of deaths in the population during stated time frame/population x 1,000. </a:t>
            </a:r>
          </a:p>
          <a:p>
            <a:r>
              <a:rPr lang="en-US" b="1" dirty="0">
                <a:solidFill>
                  <a:schemeClr val="tx1"/>
                </a:solidFill>
              </a:rPr>
              <a:t>Age adjusting rates </a:t>
            </a:r>
            <a:r>
              <a:rPr lang="en-US" dirty="0">
                <a:solidFill>
                  <a:schemeClr val="tx1"/>
                </a:solidFill>
              </a:rPr>
              <a:t>is a way to make fairer comparisons between groups or communities with different age distributions. </a:t>
            </a:r>
          </a:p>
          <a:p>
            <a:pPr lvl="1"/>
            <a:r>
              <a:rPr lang="en-US" dirty="0">
                <a:solidFill>
                  <a:schemeClr val="tx1"/>
                </a:solidFill>
              </a:rPr>
              <a:t>A county with a higher percentage of older adults may have a higher rate of death or hospitalization than a county with a younger population, merely because older adults are more likely to die or become hospitalized.  </a:t>
            </a:r>
          </a:p>
        </p:txBody>
      </p:sp>
      <p:sp>
        <p:nvSpPr>
          <p:cNvPr id="6" name="TextBox 5"/>
          <p:cNvSpPr txBox="1"/>
          <p:nvPr/>
        </p:nvSpPr>
        <p:spPr>
          <a:xfrm>
            <a:off x="292443" y="6321623"/>
            <a:ext cx="483999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prstClr val="black"/>
                </a:solidFill>
                <a:effectLst/>
                <a:uLnTx/>
                <a:uFillTx/>
                <a:latin typeface="Segoe UI"/>
                <a:ea typeface="+mn-ea"/>
                <a:cs typeface="+mn-cs"/>
              </a:rPr>
              <a:t>Sources: </a:t>
            </a:r>
            <a:r>
              <a:rPr kumimoji="0" lang="en-US" sz="1400" b="0" i="0" u="none" strike="noStrike" kern="1200" cap="none" spc="0" normalizeH="0" baseline="0" noProof="0" dirty="0">
                <a:ln>
                  <a:noFill/>
                </a:ln>
                <a:solidFill>
                  <a:srgbClr val="92D050"/>
                </a:solidFill>
                <a:effectLst/>
                <a:uLnTx/>
                <a:uFillTx/>
                <a:latin typeface="Segoe UI"/>
                <a:ea typeface="+mn-ea"/>
                <a:cs typeface="+mn-cs"/>
                <a:hlinkClick r:id="rId3"/>
              </a:rPr>
              <a:t>Age-adjusted Rates</a:t>
            </a:r>
            <a:r>
              <a:rPr kumimoji="0" lang="en-US" sz="1400" b="0" i="0" u="none" strike="noStrike" kern="1200" cap="none" spc="0" normalizeH="0" baseline="30000" noProof="0" dirty="0">
                <a:ln>
                  <a:noFill/>
                </a:ln>
                <a:solidFill>
                  <a:srgbClr val="92D050"/>
                </a:solidFill>
                <a:effectLst/>
                <a:uLnTx/>
                <a:uFillTx/>
                <a:latin typeface="Segoe UI"/>
                <a:ea typeface="+mn-ea"/>
                <a:cs typeface="+mn-cs"/>
              </a:rPr>
              <a:t>1 </a:t>
            </a:r>
            <a:r>
              <a:rPr kumimoji="0" lang="en-US" sz="1400" b="0" i="0" u="none" strike="noStrike" kern="1200" cap="none" spc="0" normalizeH="0" noProof="0" dirty="0">
                <a:ln>
                  <a:noFill/>
                </a:ln>
                <a:solidFill>
                  <a:srgbClr val="92D050"/>
                </a:solidFill>
                <a:effectLst/>
                <a:uLnTx/>
                <a:uFillTx/>
                <a:latin typeface="Segoe UI"/>
                <a:ea typeface="+mn-ea"/>
                <a:cs typeface="+mn-cs"/>
              </a:rPr>
              <a:t>&amp;</a:t>
            </a:r>
            <a:r>
              <a:rPr lang="en-US" sz="1400" cap="all" dirty="0">
                <a:solidFill>
                  <a:srgbClr val="92D050"/>
                </a:solidFill>
                <a:latin typeface="Segoe UI" panose="020B0502040204020203" pitchFamily="34" charset="0"/>
                <a:cs typeface="Segoe UI" panose="020B0502040204020203" pitchFamily="34" charset="0"/>
              </a:rPr>
              <a:t> </a:t>
            </a:r>
            <a:r>
              <a:rPr lang="en-US" sz="1400" dirty="0">
                <a:solidFill>
                  <a:srgbClr val="92D050"/>
                </a:solidFill>
                <a:hlinkClick r:id="rId4"/>
              </a:rPr>
              <a:t>Age-adjusted Rates</a:t>
            </a:r>
            <a:r>
              <a:rPr lang="en-US" sz="1400" cap="all" baseline="30000" dirty="0">
                <a:solidFill>
                  <a:srgbClr val="92D050"/>
                </a:solidFill>
                <a:latin typeface="Segoe UI" panose="020B0502040204020203" pitchFamily="34" charset="0"/>
                <a:cs typeface="Segoe UI" panose="020B0502040204020203" pitchFamily="34" charset="0"/>
              </a:rPr>
              <a:t>2</a:t>
            </a:r>
          </a:p>
        </p:txBody>
      </p:sp>
      <p:graphicFrame>
        <p:nvGraphicFramePr>
          <p:cNvPr id="4" name="Table 3">
            <a:extLst>
              <a:ext uri="{FF2B5EF4-FFF2-40B4-BE49-F238E27FC236}">
                <a16:creationId xmlns:a16="http://schemas.microsoft.com/office/drawing/2014/main" id="{899EAA5F-4209-4FFB-9C60-CDC4AD2B1E6E}"/>
              </a:ext>
            </a:extLst>
          </p:cNvPr>
          <p:cNvGraphicFramePr>
            <a:graphicFrameLocks noGrp="1"/>
          </p:cNvGraphicFramePr>
          <p:nvPr>
            <p:extLst/>
          </p:nvPr>
        </p:nvGraphicFramePr>
        <p:xfrm>
          <a:off x="333632" y="1586908"/>
          <a:ext cx="4275438" cy="4375662"/>
        </p:xfrm>
        <a:graphic>
          <a:graphicData uri="http://schemas.openxmlformats.org/drawingml/2006/table">
            <a:tbl>
              <a:tblPr>
                <a:tableStyleId>{5DA37D80-6434-44D0-A028-1B22A696006F}</a:tableStyleId>
              </a:tblPr>
              <a:tblGrid>
                <a:gridCol w="580951">
                  <a:extLst>
                    <a:ext uri="{9D8B030D-6E8A-4147-A177-3AD203B41FA5}">
                      <a16:colId xmlns:a16="http://schemas.microsoft.com/office/drawing/2014/main" val="1216739670"/>
                    </a:ext>
                  </a:extLst>
                </a:gridCol>
                <a:gridCol w="2532585">
                  <a:extLst>
                    <a:ext uri="{9D8B030D-6E8A-4147-A177-3AD203B41FA5}">
                      <a16:colId xmlns:a16="http://schemas.microsoft.com/office/drawing/2014/main" val="4037821474"/>
                    </a:ext>
                  </a:extLst>
                </a:gridCol>
                <a:gridCol w="580951">
                  <a:extLst>
                    <a:ext uri="{9D8B030D-6E8A-4147-A177-3AD203B41FA5}">
                      <a16:colId xmlns:a16="http://schemas.microsoft.com/office/drawing/2014/main" val="2559170415"/>
                    </a:ext>
                  </a:extLst>
                </a:gridCol>
                <a:gridCol w="580951">
                  <a:extLst>
                    <a:ext uri="{9D8B030D-6E8A-4147-A177-3AD203B41FA5}">
                      <a16:colId xmlns:a16="http://schemas.microsoft.com/office/drawing/2014/main" val="480288893"/>
                    </a:ext>
                  </a:extLst>
                </a:gridCol>
              </a:tblGrid>
              <a:tr h="224390">
                <a:tc rowSpan="2">
                  <a:txBody>
                    <a:bodyPr/>
                    <a:lstStyle/>
                    <a:p>
                      <a:pPr algn="ctr" fontAlgn="ctr"/>
                      <a:r>
                        <a:rPr lang="en-US" sz="800" u="none" strike="noStrike">
                          <a:effectLst/>
                        </a:rPr>
                        <a:t>Rank</a:t>
                      </a:r>
                      <a:endParaRPr lang="en-US" sz="800" b="1" i="0" u="none" strike="noStrike">
                        <a:effectLst/>
                        <a:latin typeface="Arial" panose="020B0604020202020204" pitchFamily="34" charset="0"/>
                      </a:endParaRPr>
                    </a:p>
                  </a:txBody>
                  <a:tcPr marL="9525" marR="9525" marT="9525" marB="0" anchor="ctr"/>
                </a:tc>
                <a:tc rowSpan="2">
                  <a:txBody>
                    <a:bodyPr/>
                    <a:lstStyle/>
                    <a:p>
                      <a:pPr algn="ctr" fontAlgn="ctr"/>
                      <a:r>
                        <a:rPr lang="en-US" sz="1000" u="none" strike="noStrike" dirty="0">
                          <a:effectLst/>
                        </a:rPr>
                        <a:t>Cause of Death</a:t>
                      </a:r>
                      <a:endParaRPr lang="en-US" sz="1000" b="1" i="0" u="none" strike="noStrike" dirty="0">
                        <a:effectLst/>
                        <a:latin typeface="Arial" panose="020B0604020202020204" pitchFamily="34" charset="0"/>
                      </a:endParaRPr>
                    </a:p>
                  </a:txBody>
                  <a:tcPr marL="9525" marR="9525" marT="9525" marB="0" anchor="ctr"/>
                </a:tc>
                <a:tc gridSpan="2">
                  <a:txBody>
                    <a:bodyPr/>
                    <a:lstStyle/>
                    <a:p>
                      <a:pPr algn="ctr" fontAlgn="ctr"/>
                      <a:r>
                        <a:rPr lang="en-US" sz="800" u="none" strike="noStrike" dirty="0">
                          <a:effectLst/>
                        </a:rPr>
                        <a:t>Polk</a:t>
                      </a:r>
                      <a:endParaRPr lang="en-US" sz="800" b="1" i="0" u="none" strike="noStrike" dirty="0">
                        <a:effectLst/>
                        <a:latin typeface="Arial" panose="020B0604020202020204" pitchFamily="34" charset="0"/>
                      </a:endParaRPr>
                    </a:p>
                  </a:txBody>
                  <a:tcPr marL="9525" marR="9525" marT="9525" marB="0" anchor="ctr"/>
                </a:tc>
                <a:tc hMerge="1">
                  <a:txBody>
                    <a:bodyPr/>
                    <a:lstStyle/>
                    <a:p>
                      <a:endParaRPr lang="en-US"/>
                    </a:p>
                  </a:txBody>
                  <a:tcPr/>
                </a:tc>
                <a:extLst>
                  <a:ext uri="{0D108BD9-81ED-4DB2-BD59-A6C34878D82A}">
                    <a16:rowId xmlns:a16="http://schemas.microsoft.com/office/drawing/2014/main" val="786079479"/>
                  </a:ext>
                </a:extLst>
              </a:tr>
              <a:tr h="277187">
                <a:tc vMerge="1">
                  <a:txBody>
                    <a:bodyPr/>
                    <a:lstStyle/>
                    <a:p>
                      <a:endParaRPr lang="en-US"/>
                    </a:p>
                  </a:txBody>
                  <a:tcPr/>
                </a:tc>
                <a:tc vMerge="1">
                  <a:txBody>
                    <a:bodyPr/>
                    <a:lstStyle/>
                    <a:p>
                      <a:endParaRPr lang="en-US"/>
                    </a:p>
                  </a:txBody>
                  <a:tcPr/>
                </a:tc>
                <a:tc>
                  <a:txBody>
                    <a:bodyPr/>
                    <a:lstStyle/>
                    <a:p>
                      <a:pPr algn="ctr" fontAlgn="ctr"/>
                      <a:r>
                        <a:rPr lang="en-US" sz="800" u="none" strike="noStrike">
                          <a:effectLst/>
                        </a:rPr>
                        <a:t># Deaths</a:t>
                      </a:r>
                      <a:endParaRPr lang="en-US" sz="800" b="1" i="0" u="none" strike="noStrike">
                        <a:effectLst/>
                        <a:latin typeface="Arial" panose="020B0604020202020204" pitchFamily="34" charset="0"/>
                      </a:endParaRPr>
                    </a:p>
                  </a:txBody>
                  <a:tcPr marL="9525" marR="9525" marT="9525" marB="0" anchor="ctr"/>
                </a:tc>
                <a:tc>
                  <a:txBody>
                    <a:bodyPr/>
                    <a:lstStyle/>
                    <a:p>
                      <a:pPr algn="ctr" fontAlgn="ctr"/>
                      <a:r>
                        <a:rPr lang="en-US" sz="800" u="none" strike="noStrike">
                          <a:effectLst/>
                        </a:rPr>
                        <a:t>Death Rate</a:t>
                      </a:r>
                      <a:endParaRPr lang="en-US" sz="800" b="1" i="0" u="none" strike="noStrike">
                        <a:effectLst/>
                        <a:latin typeface="Arial" panose="020B0604020202020204" pitchFamily="34" charset="0"/>
                      </a:endParaRPr>
                    </a:p>
                  </a:txBody>
                  <a:tcPr marL="9525" marR="9525" marT="9525" marB="0" anchor="ctr"/>
                </a:tc>
                <a:extLst>
                  <a:ext uri="{0D108BD9-81ED-4DB2-BD59-A6C34878D82A}">
                    <a16:rowId xmlns:a16="http://schemas.microsoft.com/office/drawing/2014/main" val="2728398220"/>
                  </a:ext>
                </a:extLst>
              </a:tr>
              <a:tr h="224390">
                <a:tc>
                  <a:txBody>
                    <a:bodyPr/>
                    <a:lstStyle/>
                    <a:p>
                      <a:pPr algn="l" fontAlgn="b"/>
                      <a:r>
                        <a:rPr lang="en-US" sz="1000" u="none" strike="noStrike" dirty="0">
                          <a:effectLst/>
                        </a:rPr>
                        <a:t> </a:t>
                      </a:r>
                      <a:endParaRPr lang="en-US" sz="1000" b="0" i="0" u="none" strike="noStrike" dirty="0">
                        <a:effectLst/>
                        <a:latin typeface="Arial" panose="020B0604020202020204" pitchFamily="34" charset="0"/>
                      </a:endParaRPr>
                    </a:p>
                  </a:txBody>
                  <a:tcPr marL="9525" marR="9525" marT="9525" marB="0" anchor="b"/>
                </a:tc>
                <a:tc>
                  <a:txBody>
                    <a:bodyPr/>
                    <a:lstStyle/>
                    <a:p>
                      <a:pPr algn="l" fontAlgn="b"/>
                      <a:r>
                        <a:rPr lang="en-US" sz="1000" u="none" strike="noStrike" dirty="0">
                          <a:effectLst/>
                        </a:rPr>
                        <a:t> </a:t>
                      </a:r>
                      <a:endParaRPr lang="en-US" sz="1000" b="0" i="0" u="none" strike="noStrike" dirty="0">
                        <a:effectLst/>
                        <a:latin typeface="Arial" panose="020B0604020202020204" pitchFamily="34" charset="0"/>
                      </a:endParaRPr>
                    </a:p>
                  </a:txBody>
                  <a:tcPr marL="9525" marR="9525" marT="9525" marB="0" anchor="b"/>
                </a:tc>
                <a:tc>
                  <a:txBody>
                    <a:bodyPr/>
                    <a:lstStyle/>
                    <a:p>
                      <a:pPr algn="l" fontAlgn="b"/>
                      <a:r>
                        <a:rPr lang="en-US" sz="1000" u="none" strike="noStrike" dirty="0">
                          <a:effectLst/>
                        </a:rPr>
                        <a:t> </a:t>
                      </a:r>
                      <a:endParaRPr lang="en-US" sz="1000" b="0" i="0" u="none" strike="noStrike" dirty="0">
                        <a:effectLst/>
                        <a:latin typeface="Arial" panose="020B0604020202020204" pitchFamily="34" charset="0"/>
                      </a:endParaRPr>
                    </a:p>
                  </a:txBody>
                  <a:tcPr marL="9525" marR="9525" marT="9525" marB="0" anchor="b"/>
                </a:tc>
                <a:tc>
                  <a:txBody>
                    <a:bodyPr/>
                    <a:lstStyle/>
                    <a:p>
                      <a:pPr algn="l" fontAlgn="b"/>
                      <a:r>
                        <a:rPr lang="en-US" sz="1000" u="none" strike="noStrike" dirty="0">
                          <a:effectLst/>
                        </a:rPr>
                        <a:t> </a:t>
                      </a:r>
                      <a:endParaRPr lang="en-US" sz="10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407608661"/>
                  </a:ext>
                </a:extLst>
              </a:tr>
              <a:tr h="224390">
                <a:tc>
                  <a:txBody>
                    <a:bodyPr/>
                    <a:lstStyle/>
                    <a:p>
                      <a:pPr algn="ctr" fontAlgn="b"/>
                      <a:r>
                        <a:rPr lang="en-US" sz="1000" u="none" strike="noStrike" dirty="0">
                          <a:effectLst/>
                        </a:rPr>
                        <a:t>1</a:t>
                      </a:r>
                      <a:endParaRPr lang="en-US" sz="1000" b="0" i="0" u="none" strike="noStrike" dirty="0">
                        <a:effectLst/>
                        <a:latin typeface="Arial" panose="020B0604020202020204" pitchFamily="34" charset="0"/>
                      </a:endParaRPr>
                    </a:p>
                  </a:txBody>
                  <a:tcPr marL="9525" marR="9525" marT="9525" marB="0" anchor="b"/>
                </a:tc>
                <a:tc>
                  <a:txBody>
                    <a:bodyPr/>
                    <a:lstStyle/>
                    <a:p>
                      <a:pPr algn="l" fontAlgn="b"/>
                      <a:r>
                        <a:rPr lang="en-US" sz="900" u="none" strike="noStrike">
                          <a:effectLst/>
                        </a:rPr>
                        <a:t>Cancer</a:t>
                      </a:r>
                      <a:endParaRPr lang="en-US" sz="900" b="0" i="0" u="none" strike="noStrike">
                        <a:effectLst/>
                        <a:latin typeface="Arial" panose="020B0604020202020204" pitchFamily="34" charset="0"/>
                      </a:endParaRPr>
                    </a:p>
                  </a:txBody>
                  <a:tcPr marL="9525" marR="9525" marT="9525" marB="0" anchor="b"/>
                </a:tc>
                <a:tc>
                  <a:txBody>
                    <a:bodyPr/>
                    <a:lstStyle/>
                    <a:p>
                      <a:pPr algn="r" fontAlgn="b"/>
                      <a:r>
                        <a:rPr lang="en-US" sz="900" u="none" strike="noStrike">
                          <a:effectLst/>
                        </a:rPr>
                        <a:t>287</a:t>
                      </a:r>
                      <a:endParaRPr lang="en-US" sz="900" b="0" i="0" u="none" strike="noStrike">
                        <a:effectLst/>
                        <a:latin typeface="Arial" panose="020B0604020202020204" pitchFamily="34" charset="0"/>
                      </a:endParaRPr>
                    </a:p>
                  </a:txBody>
                  <a:tcPr marL="9525" marR="9525" marT="9525" marB="0" anchor="b"/>
                </a:tc>
                <a:tc>
                  <a:txBody>
                    <a:bodyPr/>
                    <a:lstStyle/>
                    <a:p>
                      <a:pPr algn="r" fontAlgn="b"/>
                      <a:r>
                        <a:rPr lang="en-US" sz="900" u="none" strike="noStrike">
                          <a:effectLst/>
                        </a:rPr>
                        <a:t>147.2</a:t>
                      </a:r>
                      <a:endParaRPr lang="en-US" sz="9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3562920642"/>
                  </a:ext>
                </a:extLst>
              </a:tr>
              <a:tr h="224390">
                <a:tc>
                  <a:txBody>
                    <a:bodyPr/>
                    <a:lstStyle/>
                    <a:p>
                      <a:pPr algn="ctr" fontAlgn="b"/>
                      <a:r>
                        <a:rPr lang="en-US" sz="1000" u="none" strike="noStrike" dirty="0">
                          <a:effectLst/>
                        </a:rPr>
                        <a:t>2</a:t>
                      </a:r>
                      <a:endParaRPr lang="en-US" sz="1000" b="0" i="0" u="none" strike="noStrike" dirty="0">
                        <a:effectLst/>
                        <a:latin typeface="Arial" panose="020B0604020202020204" pitchFamily="34" charset="0"/>
                      </a:endParaRPr>
                    </a:p>
                  </a:txBody>
                  <a:tcPr marL="9525" marR="9525" marT="9525" marB="0" anchor="b"/>
                </a:tc>
                <a:tc>
                  <a:txBody>
                    <a:bodyPr/>
                    <a:lstStyle/>
                    <a:p>
                      <a:pPr algn="l" fontAlgn="b"/>
                      <a:r>
                        <a:rPr lang="en-US" sz="900" u="none" strike="noStrike">
                          <a:effectLst/>
                        </a:rPr>
                        <a:t>Diseases of Heart</a:t>
                      </a:r>
                      <a:endParaRPr lang="en-US" sz="900" b="0" i="0" u="none" strike="noStrike">
                        <a:effectLst/>
                        <a:latin typeface="Arial" panose="020B0604020202020204" pitchFamily="34" charset="0"/>
                      </a:endParaRPr>
                    </a:p>
                  </a:txBody>
                  <a:tcPr marL="9525" marR="9525" marT="9525" marB="0" anchor="b"/>
                </a:tc>
                <a:tc>
                  <a:txBody>
                    <a:bodyPr/>
                    <a:lstStyle/>
                    <a:p>
                      <a:pPr algn="r" fontAlgn="b"/>
                      <a:r>
                        <a:rPr lang="en-US" sz="900" u="none" strike="noStrike">
                          <a:effectLst/>
                        </a:rPr>
                        <a:t>278</a:t>
                      </a:r>
                      <a:endParaRPr lang="en-US" sz="900" b="0" i="0" u="none" strike="noStrike">
                        <a:effectLst/>
                        <a:latin typeface="Arial" panose="020B0604020202020204" pitchFamily="34" charset="0"/>
                      </a:endParaRPr>
                    </a:p>
                  </a:txBody>
                  <a:tcPr marL="9525" marR="9525" marT="9525" marB="0" anchor="b"/>
                </a:tc>
                <a:tc>
                  <a:txBody>
                    <a:bodyPr/>
                    <a:lstStyle/>
                    <a:p>
                      <a:pPr algn="r" fontAlgn="b"/>
                      <a:r>
                        <a:rPr lang="en-US" sz="900" u="none" strike="noStrike">
                          <a:effectLst/>
                        </a:rPr>
                        <a:t>127.1</a:t>
                      </a:r>
                      <a:endParaRPr lang="en-US" sz="9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3562718706"/>
                  </a:ext>
                </a:extLst>
              </a:tr>
              <a:tr h="224390">
                <a:tc>
                  <a:txBody>
                    <a:bodyPr/>
                    <a:lstStyle/>
                    <a:p>
                      <a:pPr algn="ctr" fontAlgn="b"/>
                      <a:r>
                        <a:rPr lang="en-US" sz="1000" u="none" strike="noStrike">
                          <a:effectLst/>
                        </a:rPr>
                        <a:t>3</a:t>
                      </a:r>
                      <a:endParaRPr lang="en-US" sz="1000" b="0" i="0" u="none" strike="noStrike">
                        <a:effectLst/>
                        <a:latin typeface="Arial" panose="020B0604020202020204" pitchFamily="34" charset="0"/>
                      </a:endParaRPr>
                    </a:p>
                  </a:txBody>
                  <a:tcPr marL="9525" marR="9525" marT="9525" marB="0" anchor="b"/>
                </a:tc>
                <a:tc>
                  <a:txBody>
                    <a:bodyPr/>
                    <a:lstStyle/>
                    <a:p>
                      <a:pPr algn="l" fontAlgn="b"/>
                      <a:r>
                        <a:rPr lang="en-US" sz="900" u="none" strike="noStrike">
                          <a:effectLst/>
                        </a:rPr>
                        <a:t>Chronic Lower Respiratory Diseases</a:t>
                      </a:r>
                      <a:endParaRPr lang="en-US" sz="900" b="0" i="0" u="none" strike="noStrike">
                        <a:effectLst/>
                        <a:latin typeface="Arial" panose="020B0604020202020204" pitchFamily="34" charset="0"/>
                      </a:endParaRPr>
                    </a:p>
                  </a:txBody>
                  <a:tcPr marL="9525" marR="9525" marT="9525" marB="0" anchor="b"/>
                </a:tc>
                <a:tc>
                  <a:txBody>
                    <a:bodyPr/>
                    <a:lstStyle/>
                    <a:p>
                      <a:pPr algn="r" fontAlgn="b"/>
                      <a:r>
                        <a:rPr lang="en-US" sz="900" u="none" strike="noStrike">
                          <a:effectLst/>
                        </a:rPr>
                        <a:t>89</a:t>
                      </a:r>
                      <a:endParaRPr lang="en-US" sz="900" b="0" i="0" u="none" strike="noStrike">
                        <a:effectLst/>
                        <a:latin typeface="Arial" panose="020B0604020202020204" pitchFamily="34" charset="0"/>
                      </a:endParaRPr>
                    </a:p>
                  </a:txBody>
                  <a:tcPr marL="9525" marR="9525" marT="9525" marB="0" anchor="b"/>
                </a:tc>
                <a:tc>
                  <a:txBody>
                    <a:bodyPr/>
                    <a:lstStyle/>
                    <a:p>
                      <a:pPr algn="r" fontAlgn="b"/>
                      <a:r>
                        <a:rPr lang="en-US" sz="900" u="none" strike="noStrike">
                          <a:effectLst/>
                        </a:rPr>
                        <a:t>39.9</a:t>
                      </a:r>
                      <a:endParaRPr lang="en-US" sz="9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2053233676"/>
                  </a:ext>
                </a:extLst>
              </a:tr>
              <a:tr h="224390">
                <a:tc>
                  <a:txBody>
                    <a:bodyPr/>
                    <a:lstStyle/>
                    <a:p>
                      <a:pPr algn="ctr" fontAlgn="b"/>
                      <a:r>
                        <a:rPr lang="en-US" sz="1000" u="none" strike="noStrike">
                          <a:effectLst/>
                        </a:rPr>
                        <a:t>4</a:t>
                      </a:r>
                      <a:endParaRPr lang="en-US" sz="1000" b="0" i="0" u="none" strike="noStrike">
                        <a:effectLst/>
                        <a:latin typeface="Arial" panose="020B0604020202020204" pitchFamily="34" charset="0"/>
                      </a:endParaRPr>
                    </a:p>
                  </a:txBody>
                  <a:tcPr marL="9525" marR="9525" marT="9525" marB="0" anchor="b"/>
                </a:tc>
                <a:tc>
                  <a:txBody>
                    <a:bodyPr/>
                    <a:lstStyle/>
                    <a:p>
                      <a:pPr algn="l" fontAlgn="b"/>
                      <a:r>
                        <a:rPr lang="en-US" sz="900" u="none" strike="noStrike">
                          <a:effectLst/>
                        </a:rPr>
                        <a:t>All Other Unintentional Injuries</a:t>
                      </a:r>
                      <a:endParaRPr lang="en-US" sz="900" b="0" i="0" u="none" strike="noStrike">
                        <a:effectLst/>
                        <a:latin typeface="Arial" panose="020B0604020202020204" pitchFamily="34" charset="0"/>
                      </a:endParaRPr>
                    </a:p>
                  </a:txBody>
                  <a:tcPr marL="9525" marR="9525" marT="9525" marB="0" anchor="b"/>
                </a:tc>
                <a:tc>
                  <a:txBody>
                    <a:bodyPr/>
                    <a:lstStyle/>
                    <a:p>
                      <a:pPr algn="r" fontAlgn="b"/>
                      <a:r>
                        <a:rPr lang="en-US" sz="900" u="none" strike="noStrike">
                          <a:effectLst/>
                        </a:rPr>
                        <a:t>50</a:t>
                      </a:r>
                      <a:endParaRPr lang="en-US" sz="900" b="0" i="0" u="none" strike="noStrike">
                        <a:effectLst/>
                        <a:latin typeface="Arial" panose="020B0604020202020204" pitchFamily="34" charset="0"/>
                      </a:endParaRPr>
                    </a:p>
                  </a:txBody>
                  <a:tcPr marL="9525" marR="9525" marT="9525" marB="0" anchor="b"/>
                </a:tc>
                <a:tc>
                  <a:txBody>
                    <a:bodyPr/>
                    <a:lstStyle/>
                    <a:p>
                      <a:pPr algn="r" fontAlgn="b"/>
                      <a:r>
                        <a:rPr lang="en-US" sz="900" u="none" strike="noStrike">
                          <a:effectLst/>
                        </a:rPr>
                        <a:t>39.5</a:t>
                      </a:r>
                      <a:endParaRPr lang="en-US" sz="9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2175287434"/>
                  </a:ext>
                </a:extLst>
              </a:tr>
              <a:tr h="224390">
                <a:tc>
                  <a:txBody>
                    <a:bodyPr/>
                    <a:lstStyle/>
                    <a:p>
                      <a:pPr algn="ctr" fontAlgn="b"/>
                      <a:r>
                        <a:rPr lang="en-US" sz="1000" u="none" strike="noStrike" dirty="0">
                          <a:effectLst/>
                        </a:rPr>
                        <a:t>5</a:t>
                      </a:r>
                      <a:endParaRPr lang="en-US" sz="1000" b="0" i="0" u="none" strike="noStrike" dirty="0">
                        <a:effectLst/>
                        <a:latin typeface="Arial" panose="020B0604020202020204" pitchFamily="34" charset="0"/>
                      </a:endParaRPr>
                    </a:p>
                  </a:txBody>
                  <a:tcPr marL="9525" marR="9525" marT="9525" marB="0" anchor="b"/>
                </a:tc>
                <a:tc>
                  <a:txBody>
                    <a:bodyPr/>
                    <a:lstStyle/>
                    <a:p>
                      <a:pPr algn="l" fontAlgn="b"/>
                      <a:r>
                        <a:rPr lang="en-US" sz="900" u="none" strike="noStrike">
                          <a:effectLst/>
                        </a:rPr>
                        <a:t>Cerebrovascular Disease</a:t>
                      </a:r>
                      <a:endParaRPr lang="en-US" sz="900" b="0" i="0" u="none" strike="noStrike">
                        <a:effectLst/>
                        <a:latin typeface="Arial" panose="020B0604020202020204" pitchFamily="34" charset="0"/>
                      </a:endParaRPr>
                    </a:p>
                  </a:txBody>
                  <a:tcPr marL="9525" marR="9525" marT="9525" marB="0" anchor="b"/>
                </a:tc>
                <a:tc>
                  <a:txBody>
                    <a:bodyPr/>
                    <a:lstStyle/>
                    <a:p>
                      <a:pPr algn="r" fontAlgn="b"/>
                      <a:r>
                        <a:rPr lang="en-US" sz="900" u="none" strike="noStrike">
                          <a:effectLst/>
                        </a:rPr>
                        <a:t>91</a:t>
                      </a:r>
                      <a:endParaRPr lang="en-US" sz="900" b="0" i="0" u="none" strike="noStrike">
                        <a:effectLst/>
                        <a:latin typeface="Arial" panose="020B0604020202020204" pitchFamily="34" charset="0"/>
                      </a:endParaRPr>
                    </a:p>
                  </a:txBody>
                  <a:tcPr marL="9525" marR="9525" marT="9525" marB="0" anchor="b"/>
                </a:tc>
                <a:tc>
                  <a:txBody>
                    <a:bodyPr/>
                    <a:lstStyle/>
                    <a:p>
                      <a:pPr algn="r" fontAlgn="b"/>
                      <a:r>
                        <a:rPr lang="en-US" sz="900" u="none" strike="noStrike">
                          <a:effectLst/>
                        </a:rPr>
                        <a:t>38.8</a:t>
                      </a:r>
                      <a:endParaRPr lang="en-US" sz="9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3417759099"/>
                  </a:ext>
                </a:extLst>
              </a:tr>
              <a:tr h="224390">
                <a:tc>
                  <a:txBody>
                    <a:bodyPr/>
                    <a:lstStyle/>
                    <a:p>
                      <a:pPr algn="ctr" fontAlgn="b"/>
                      <a:r>
                        <a:rPr lang="en-US" sz="1000" u="none" strike="noStrike" dirty="0">
                          <a:effectLst/>
                        </a:rPr>
                        <a:t>6</a:t>
                      </a:r>
                      <a:endParaRPr lang="en-US" sz="1000" b="0" i="0" u="none" strike="noStrike" dirty="0">
                        <a:effectLst/>
                        <a:latin typeface="Arial" panose="020B0604020202020204" pitchFamily="34" charset="0"/>
                      </a:endParaRPr>
                    </a:p>
                  </a:txBody>
                  <a:tcPr marL="9525" marR="9525" marT="9525" marB="0" anchor="b"/>
                </a:tc>
                <a:tc>
                  <a:txBody>
                    <a:bodyPr/>
                    <a:lstStyle/>
                    <a:p>
                      <a:pPr algn="l" fontAlgn="b"/>
                      <a:r>
                        <a:rPr lang="en-US" sz="900" u="none" strike="noStrike">
                          <a:effectLst/>
                        </a:rPr>
                        <a:t>Alzheimer's disease</a:t>
                      </a:r>
                      <a:endParaRPr lang="en-US" sz="900" b="0" i="0" u="none" strike="noStrike">
                        <a:effectLst/>
                        <a:latin typeface="Arial" panose="020B0604020202020204" pitchFamily="34" charset="0"/>
                      </a:endParaRPr>
                    </a:p>
                  </a:txBody>
                  <a:tcPr marL="9525" marR="9525" marT="9525" marB="0" anchor="b"/>
                </a:tc>
                <a:tc>
                  <a:txBody>
                    <a:bodyPr/>
                    <a:lstStyle/>
                    <a:p>
                      <a:pPr algn="r" fontAlgn="b"/>
                      <a:r>
                        <a:rPr lang="en-US" sz="900" u="none" strike="noStrike">
                          <a:effectLst/>
                        </a:rPr>
                        <a:t>76</a:t>
                      </a:r>
                      <a:endParaRPr lang="en-US" sz="900" b="0" i="0" u="none" strike="noStrike">
                        <a:effectLst/>
                        <a:latin typeface="Arial" panose="020B0604020202020204" pitchFamily="34" charset="0"/>
                      </a:endParaRPr>
                    </a:p>
                  </a:txBody>
                  <a:tcPr marL="9525" marR="9525" marT="9525" marB="0" anchor="b"/>
                </a:tc>
                <a:tc>
                  <a:txBody>
                    <a:bodyPr/>
                    <a:lstStyle/>
                    <a:p>
                      <a:pPr algn="r" fontAlgn="b"/>
                      <a:r>
                        <a:rPr lang="en-US" sz="900" u="none" strike="noStrike">
                          <a:effectLst/>
                        </a:rPr>
                        <a:t>28.9</a:t>
                      </a:r>
                      <a:endParaRPr lang="en-US" sz="9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459889963"/>
                  </a:ext>
                </a:extLst>
              </a:tr>
              <a:tr h="224390">
                <a:tc>
                  <a:txBody>
                    <a:bodyPr/>
                    <a:lstStyle/>
                    <a:p>
                      <a:pPr algn="ctr" fontAlgn="b"/>
                      <a:r>
                        <a:rPr lang="en-US" sz="1000" u="none" strike="noStrike">
                          <a:effectLst/>
                        </a:rPr>
                        <a:t>7</a:t>
                      </a:r>
                      <a:endParaRPr lang="en-US" sz="1000" b="0" i="0" u="none" strike="noStrike">
                        <a:effectLst/>
                        <a:latin typeface="Arial" panose="020B0604020202020204" pitchFamily="34" charset="0"/>
                      </a:endParaRPr>
                    </a:p>
                  </a:txBody>
                  <a:tcPr marL="9525" marR="9525" marT="9525" marB="0" anchor="b"/>
                </a:tc>
                <a:tc>
                  <a:txBody>
                    <a:bodyPr/>
                    <a:lstStyle/>
                    <a:p>
                      <a:pPr algn="l" fontAlgn="b"/>
                      <a:r>
                        <a:rPr lang="en-US" sz="900" u="none" strike="noStrike" dirty="0">
                          <a:effectLst/>
                        </a:rPr>
                        <a:t>Suicide</a:t>
                      </a:r>
                      <a:endParaRPr lang="en-US" sz="900" b="0" i="0" u="none" strike="noStrike" dirty="0">
                        <a:effectLst/>
                        <a:latin typeface="Arial" panose="020B0604020202020204" pitchFamily="34" charset="0"/>
                      </a:endParaRPr>
                    </a:p>
                  </a:txBody>
                  <a:tcPr marL="9525" marR="9525" marT="9525" marB="0" anchor="b"/>
                </a:tc>
                <a:tc>
                  <a:txBody>
                    <a:bodyPr/>
                    <a:lstStyle/>
                    <a:p>
                      <a:pPr algn="r" fontAlgn="b"/>
                      <a:r>
                        <a:rPr lang="en-US" sz="900" u="none" strike="noStrike">
                          <a:effectLst/>
                        </a:rPr>
                        <a:t>25</a:t>
                      </a:r>
                      <a:endParaRPr lang="en-US" sz="900" b="0" i="0" u="none" strike="noStrike">
                        <a:effectLst/>
                        <a:latin typeface="Arial" panose="020B0604020202020204" pitchFamily="34" charset="0"/>
                      </a:endParaRPr>
                    </a:p>
                  </a:txBody>
                  <a:tcPr marL="9525" marR="9525" marT="9525" marB="0" anchor="b"/>
                </a:tc>
                <a:tc>
                  <a:txBody>
                    <a:bodyPr/>
                    <a:lstStyle/>
                    <a:p>
                      <a:pPr algn="r" fontAlgn="b"/>
                      <a:r>
                        <a:rPr lang="en-US" sz="900" u="none" strike="noStrike">
                          <a:effectLst/>
                        </a:rPr>
                        <a:t>18.9</a:t>
                      </a:r>
                      <a:endParaRPr lang="en-US" sz="9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2002488890"/>
                  </a:ext>
                </a:extLst>
              </a:tr>
              <a:tr h="224390">
                <a:tc>
                  <a:txBody>
                    <a:bodyPr/>
                    <a:lstStyle/>
                    <a:p>
                      <a:pPr algn="ctr" fontAlgn="b"/>
                      <a:r>
                        <a:rPr lang="en-US" sz="1000" u="none" strike="noStrike" dirty="0">
                          <a:effectLst/>
                        </a:rPr>
                        <a:t>8</a:t>
                      </a:r>
                      <a:endParaRPr lang="en-US" sz="1000" b="0" i="0" u="none" strike="noStrike" dirty="0">
                        <a:effectLst/>
                        <a:latin typeface="Arial" panose="020B0604020202020204" pitchFamily="34" charset="0"/>
                      </a:endParaRPr>
                    </a:p>
                  </a:txBody>
                  <a:tcPr marL="9525" marR="9525" marT="9525" marB="0" anchor="b"/>
                </a:tc>
                <a:tc>
                  <a:txBody>
                    <a:bodyPr/>
                    <a:lstStyle/>
                    <a:p>
                      <a:pPr algn="l" fontAlgn="b"/>
                      <a:r>
                        <a:rPr lang="en-US" sz="900" u="none" strike="noStrike">
                          <a:effectLst/>
                        </a:rPr>
                        <a:t>Pneumonia and Influenza</a:t>
                      </a:r>
                      <a:endParaRPr lang="en-US" sz="900" b="0" i="0" u="none" strike="noStrike">
                        <a:effectLst/>
                        <a:latin typeface="Arial" panose="020B0604020202020204" pitchFamily="34" charset="0"/>
                      </a:endParaRPr>
                    </a:p>
                  </a:txBody>
                  <a:tcPr marL="9525" marR="9525" marT="9525" marB="0" anchor="b"/>
                </a:tc>
                <a:tc>
                  <a:txBody>
                    <a:bodyPr/>
                    <a:lstStyle/>
                    <a:p>
                      <a:pPr algn="r" fontAlgn="b"/>
                      <a:r>
                        <a:rPr lang="en-US" sz="900" u="none" strike="noStrike" dirty="0">
                          <a:effectLst/>
                        </a:rPr>
                        <a:t>41</a:t>
                      </a:r>
                      <a:endParaRPr lang="en-US" sz="900" b="0" i="0" u="none" strike="noStrike" dirty="0">
                        <a:effectLst/>
                        <a:latin typeface="Arial" panose="020B0604020202020204" pitchFamily="34" charset="0"/>
                      </a:endParaRPr>
                    </a:p>
                  </a:txBody>
                  <a:tcPr marL="9525" marR="9525" marT="9525" marB="0" anchor="b"/>
                </a:tc>
                <a:tc>
                  <a:txBody>
                    <a:bodyPr/>
                    <a:lstStyle/>
                    <a:p>
                      <a:pPr algn="r" fontAlgn="b"/>
                      <a:r>
                        <a:rPr lang="en-US" sz="900" u="none" strike="noStrike" dirty="0">
                          <a:effectLst/>
                        </a:rPr>
                        <a:t>17.7</a:t>
                      </a:r>
                      <a:endParaRPr lang="en-US" sz="9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3547576795"/>
                  </a:ext>
                </a:extLst>
              </a:tr>
              <a:tr h="224390">
                <a:tc>
                  <a:txBody>
                    <a:bodyPr/>
                    <a:lstStyle/>
                    <a:p>
                      <a:pPr algn="ctr" fontAlgn="b"/>
                      <a:r>
                        <a:rPr lang="en-US" sz="1000" u="none" strike="noStrike" dirty="0">
                          <a:effectLst/>
                        </a:rPr>
                        <a:t>9</a:t>
                      </a:r>
                      <a:endParaRPr lang="en-US" sz="1000" b="0" i="0" u="none" strike="noStrike" dirty="0">
                        <a:effectLst/>
                        <a:latin typeface="Arial" panose="020B0604020202020204" pitchFamily="34" charset="0"/>
                      </a:endParaRPr>
                    </a:p>
                  </a:txBody>
                  <a:tcPr marL="9525" marR="9525" marT="9525" marB="0" anchor="b"/>
                </a:tc>
                <a:tc>
                  <a:txBody>
                    <a:bodyPr/>
                    <a:lstStyle/>
                    <a:p>
                      <a:pPr algn="l" fontAlgn="b"/>
                      <a:r>
                        <a:rPr lang="en-US" sz="900" u="none" strike="noStrike">
                          <a:effectLst/>
                        </a:rPr>
                        <a:t>Nephritis, Nephrotic Syndrome, and Nephrosis</a:t>
                      </a:r>
                      <a:endParaRPr lang="en-US" sz="900" b="0" i="0" u="none" strike="noStrike">
                        <a:effectLst/>
                        <a:latin typeface="Arial" panose="020B0604020202020204" pitchFamily="34" charset="0"/>
                      </a:endParaRPr>
                    </a:p>
                  </a:txBody>
                  <a:tcPr marL="9525" marR="9525" marT="9525" marB="0" anchor="b"/>
                </a:tc>
                <a:tc>
                  <a:txBody>
                    <a:bodyPr/>
                    <a:lstStyle/>
                    <a:p>
                      <a:pPr algn="r" fontAlgn="b"/>
                      <a:r>
                        <a:rPr lang="en-US" sz="900" u="none" strike="noStrike" dirty="0">
                          <a:effectLst/>
                        </a:rPr>
                        <a:t>24</a:t>
                      </a:r>
                      <a:endParaRPr lang="en-US" sz="900" b="0" i="0" u="none" strike="noStrike" dirty="0">
                        <a:effectLst/>
                        <a:latin typeface="Arial" panose="020B0604020202020204" pitchFamily="34" charset="0"/>
                      </a:endParaRPr>
                    </a:p>
                  </a:txBody>
                  <a:tcPr marL="9525" marR="9525" marT="9525" marB="0" anchor="b"/>
                </a:tc>
                <a:tc>
                  <a:txBody>
                    <a:bodyPr/>
                    <a:lstStyle/>
                    <a:p>
                      <a:pPr algn="r" fontAlgn="b"/>
                      <a:r>
                        <a:rPr lang="en-US" sz="900" u="none" strike="noStrike">
                          <a:effectLst/>
                        </a:rPr>
                        <a:t>12.6</a:t>
                      </a:r>
                      <a:endParaRPr lang="en-US" sz="9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2448999715"/>
                  </a:ext>
                </a:extLst>
              </a:tr>
              <a:tr h="224390">
                <a:tc>
                  <a:txBody>
                    <a:bodyPr/>
                    <a:lstStyle/>
                    <a:p>
                      <a:pPr algn="ctr" fontAlgn="b"/>
                      <a:r>
                        <a:rPr lang="en-US" sz="1000" u="none" strike="noStrike">
                          <a:effectLst/>
                        </a:rPr>
                        <a:t>10</a:t>
                      </a:r>
                      <a:endParaRPr lang="en-US" sz="1000" b="0" i="0" u="none" strike="noStrike">
                        <a:effectLst/>
                        <a:latin typeface="Arial" panose="020B0604020202020204" pitchFamily="34" charset="0"/>
                      </a:endParaRPr>
                    </a:p>
                  </a:txBody>
                  <a:tcPr marL="9525" marR="9525" marT="9525" marB="0" anchor="b"/>
                </a:tc>
                <a:tc>
                  <a:txBody>
                    <a:bodyPr/>
                    <a:lstStyle/>
                    <a:p>
                      <a:pPr algn="l" fontAlgn="b"/>
                      <a:r>
                        <a:rPr lang="en-US" sz="900" u="none" strike="noStrike">
                          <a:effectLst/>
                        </a:rPr>
                        <a:t>Diabetes Mellitus</a:t>
                      </a:r>
                      <a:endParaRPr lang="en-US" sz="900" b="0" i="0" u="none" strike="noStrike">
                        <a:effectLst/>
                        <a:latin typeface="Arial" panose="020B0604020202020204" pitchFamily="34" charset="0"/>
                      </a:endParaRPr>
                    </a:p>
                  </a:txBody>
                  <a:tcPr marL="9525" marR="9525" marT="9525" marB="0" anchor="b"/>
                </a:tc>
                <a:tc>
                  <a:txBody>
                    <a:bodyPr/>
                    <a:lstStyle/>
                    <a:p>
                      <a:pPr algn="r" fontAlgn="b"/>
                      <a:r>
                        <a:rPr lang="en-US" sz="900" u="none" strike="noStrike" dirty="0">
                          <a:effectLst/>
                        </a:rPr>
                        <a:t>28</a:t>
                      </a:r>
                      <a:endParaRPr lang="en-US" sz="900" b="0" i="0" u="none" strike="noStrike" dirty="0">
                        <a:effectLst/>
                        <a:latin typeface="Arial" panose="020B0604020202020204" pitchFamily="34" charset="0"/>
                      </a:endParaRPr>
                    </a:p>
                  </a:txBody>
                  <a:tcPr marL="9525" marR="9525" marT="9525" marB="0" anchor="b"/>
                </a:tc>
                <a:tc>
                  <a:txBody>
                    <a:bodyPr/>
                    <a:lstStyle/>
                    <a:p>
                      <a:pPr algn="r" fontAlgn="b"/>
                      <a:r>
                        <a:rPr lang="en-US" sz="900" u="none" strike="noStrike" dirty="0">
                          <a:effectLst/>
                        </a:rPr>
                        <a:t>12.1</a:t>
                      </a:r>
                      <a:endParaRPr lang="en-US" sz="9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1559658622"/>
                  </a:ext>
                </a:extLst>
              </a:tr>
              <a:tr h="224390">
                <a:tc>
                  <a:txBody>
                    <a:bodyPr/>
                    <a:lstStyle/>
                    <a:p>
                      <a:pPr algn="ctr" fontAlgn="b"/>
                      <a:r>
                        <a:rPr lang="en-US" sz="1000" u="none" strike="noStrike" dirty="0">
                          <a:effectLst/>
                        </a:rPr>
                        <a:t>*11</a:t>
                      </a:r>
                      <a:endParaRPr lang="en-US" sz="1000" b="0" i="0" u="none" strike="noStrike" dirty="0">
                        <a:effectLst/>
                        <a:latin typeface="Arial" panose="020B0604020202020204" pitchFamily="34" charset="0"/>
                      </a:endParaRPr>
                    </a:p>
                  </a:txBody>
                  <a:tcPr marL="9525" marR="9525" marT="9525" marB="0" anchor="b"/>
                </a:tc>
                <a:tc>
                  <a:txBody>
                    <a:bodyPr/>
                    <a:lstStyle/>
                    <a:p>
                      <a:pPr algn="l" fontAlgn="b"/>
                      <a:r>
                        <a:rPr lang="en-US" sz="900" u="none" strike="noStrike">
                          <a:effectLst/>
                        </a:rPr>
                        <a:t>Unintentional Motor Vehicle Injuries</a:t>
                      </a:r>
                      <a:endParaRPr lang="en-US" sz="900" b="0" i="0" u="none" strike="noStrike">
                        <a:effectLst/>
                        <a:latin typeface="Arial" panose="020B0604020202020204" pitchFamily="34" charset="0"/>
                      </a:endParaRPr>
                    </a:p>
                  </a:txBody>
                  <a:tcPr marL="9525" marR="9525" marT="9525" marB="0" anchor="b"/>
                </a:tc>
                <a:tc>
                  <a:txBody>
                    <a:bodyPr/>
                    <a:lstStyle/>
                    <a:p>
                      <a:pPr algn="r" fontAlgn="b"/>
                      <a:r>
                        <a:rPr lang="en-US" sz="900" b="1" u="none" strike="noStrike" dirty="0">
                          <a:effectLst/>
                        </a:rPr>
                        <a:t>9</a:t>
                      </a:r>
                      <a:endParaRPr lang="en-US" sz="900" b="1" i="0" u="none" strike="noStrike" dirty="0">
                        <a:effectLst/>
                        <a:latin typeface="Arial" panose="020B0604020202020204" pitchFamily="34" charset="0"/>
                      </a:endParaRPr>
                    </a:p>
                  </a:txBody>
                  <a:tcPr marL="9525" marR="9525" marT="9525" marB="0" anchor="b"/>
                </a:tc>
                <a:tc>
                  <a:txBody>
                    <a:bodyPr/>
                    <a:lstStyle/>
                    <a:p>
                      <a:pPr algn="r" fontAlgn="b"/>
                      <a:r>
                        <a:rPr lang="en-US" sz="900" b="1" u="none" strike="noStrike">
                          <a:effectLst/>
                        </a:rPr>
                        <a:t>10.2</a:t>
                      </a:r>
                      <a:endParaRPr lang="en-US" sz="900" b="1"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3565940347"/>
                  </a:ext>
                </a:extLst>
              </a:tr>
              <a:tr h="224390">
                <a:tc>
                  <a:txBody>
                    <a:bodyPr/>
                    <a:lstStyle/>
                    <a:p>
                      <a:pPr algn="ctr" fontAlgn="b"/>
                      <a:r>
                        <a:rPr lang="en-US" sz="1000" u="none" strike="noStrike" dirty="0">
                          <a:effectLst/>
                        </a:rPr>
                        <a:t>*12</a:t>
                      </a:r>
                      <a:endParaRPr lang="en-US" sz="1000" b="0" i="0" u="none" strike="noStrike" dirty="0">
                        <a:effectLst/>
                        <a:latin typeface="Arial" panose="020B0604020202020204" pitchFamily="34" charset="0"/>
                      </a:endParaRPr>
                    </a:p>
                  </a:txBody>
                  <a:tcPr marL="9525" marR="9525" marT="9525" marB="0" anchor="b"/>
                </a:tc>
                <a:tc>
                  <a:txBody>
                    <a:bodyPr/>
                    <a:lstStyle/>
                    <a:p>
                      <a:pPr algn="l" fontAlgn="b"/>
                      <a:r>
                        <a:rPr lang="en-US" sz="900" u="none" strike="noStrike">
                          <a:effectLst/>
                        </a:rPr>
                        <a:t>Septicemia</a:t>
                      </a:r>
                      <a:endParaRPr lang="en-US" sz="900" b="0" i="0" u="none" strike="noStrike">
                        <a:effectLst/>
                        <a:latin typeface="Arial" panose="020B0604020202020204" pitchFamily="34" charset="0"/>
                      </a:endParaRPr>
                    </a:p>
                  </a:txBody>
                  <a:tcPr marL="9525" marR="9525" marT="9525" marB="0" anchor="b"/>
                </a:tc>
                <a:tc>
                  <a:txBody>
                    <a:bodyPr/>
                    <a:lstStyle/>
                    <a:p>
                      <a:pPr algn="r" fontAlgn="b"/>
                      <a:r>
                        <a:rPr lang="en-US" sz="900" b="1" u="none" strike="noStrike" dirty="0">
                          <a:effectLst/>
                        </a:rPr>
                        <a:t>19</a:t>
                      </a:r>
                      <a:endParaRPr lang="en-US" sz="900" b="1" i="0" u="none" strike="noStrike" dirty="0">
                        <a:effectLst/>
                        <a:latin typeface="Arial" panose="020B0604020202020204" pitchFamily="34" charset="0"/>
                      </a:endParaRPr>
                    </a:p>
                  </a:txBody>
                  <a:tcPr marL="9525" marR="9525" marT="9525" marB="0" anchor="b"/>
                </a:tc>
                <a:tc>
                  <a:txBody>
                    <a:bodyPr/>
                    <a:lstStyle/>
                    <a:p>
                      <a:pPr algn="r" fontAlgn="b"/>
                      <a:r>
                        <a:rPr lang="en-US" sz="900" b="1" u="none" strike="noStrike" dirty="0">
                          <a:effectLst/>
                        </a:rPr>
                        <a:t>8.1</a:t>
                      </a:r>
                      <a:endParaRPr lang="en-US" sz="900" b="1"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1554116002"/>
                  </a:ext>
                </a:extLst>
              </a:tr>
              <a:tr h="224390">
                <a:tc>
                  <a:txBody>
                    <a:bodyPr/>
                    <a:lstStyle/>
                    <a:p>
                      <a:pPr algn="ctr" fontAlgn="b"/>
                      <a:r>
                        <a:rPr lang="en-US" sz="1000" u="none" strike="noStrike" dirty="0">
                          <a:effectLst/>
                        </a:rPr>
                        <a:t>*13</a:t>
                      </a:r>
                      <a:endParaRPr lang="en-US" sz="1000" b="0" i="0" u="none" strike="noStrike" dirty="0">
                        <a:effectLst/>
                        <a:latin typeface="Arial" panose="020B0604020202020204" pitchFamily="34" charset="0"/>
                      </a:endParaRPr>
                    </a:p>
                  </a:txBody>
                  <a:tcPr marL="9525" marR="9525" marT="9525" marB="0" anchor="b"/>
                </a:tc>
                <a:tc>
                  <a:txBody>
                    <a:bodyPr/>
                    <a:lstStyle/>
                    <a:p>
                      <a:pPr algn="l" fontAlgn="b"/>
                      <a:r>
                        <a:rPr lang="en-US" sz="900" u="none" strike="noStrike" dirty="0">
                          <a:effectLst/>
                        </a:rPr>
                        <a:t>Chronic Liver Disease and Cirrhosis</a:t>
                      </a:r>
                      <a:endParaRPr lang="en-US" sz="900" b="0" i="0" u="none" strike="noStrike" dirty="0">
                        <a:effectLst/>
                        <a:latin typeface="Arial" panose="020B0604020202020204" pitchFamily="34" charset="0"/>
                      </a:endParaRPr>
                    </a:p>
                  </a:txBody>
                  <a:tcPr marL="9525" marR="9525" marT="9525" marB="0" anchor="b"/>
                </a:tc>
                <a:tc>
                  <a:txBody>
                    <a:bodyPr/>
                    <a:lstStyle/>
                    <a:p>
                      <a:pPr algn="r" fontAlgn="b"/>
                      <a:r>
                        <a:rPr lang="en-US" sz="900" b="1" u="none" strike="noStrike" dirty="0">
                          <a:effectLst/>
                        </a:rPr>
                        <a:t>12</a:t>
                      </a:r>
                      <a:endParaRPr lang="en-US" sz="900" b="1" i="0" u="none" strike="noStrike" dirty="0">
                        <a:effectLst/>
                        <a:latin typeface="Arial" panose="020B0604020202020204" pitchFamily="34" charset="0"/>
                      </a:endParaRPr>
                    </a:p>
                  </a:txBody>
                  <a:tcPr marL="9525" marR="9525" marT="9525" marB="0" anchor="b"/>
                </a:tc>
                <a:tc>
                  <a:txBody>
                    <a:bodyPr/>
                    <a:lstStyle/>
                    <a:p>
                      <a:pPr algn="r" fontAlgn="b"/>
                      <a:r>
                        <a:rPr lang="en-US" sz="900" b="1" u="none" strike="noStrike" dirty="0">
                          <a:effectLst/>
                        </a:rPr>
                        <a:t>7.9</a:t>
                      </a:r>
                      <a:endParaRPr lang="en-US" sz="900" b="1"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1555904922"/>
                  </a:ext>
                </a:extLst>
              </a:tr>
              <a:tr h="224390">
                <a:tc>
                  <a:txBody>
                    <a:bodyPr/>
                    <a:lstStyle/>
                    <a:p>
                      <a:pPr algn="ctr" fontAlgn="b"/>
                      <a:r>
                        <a:rPr lang="en-US" sz="1000" u="none" strike="noStrike" dirty="0">
                          <a:effectLst/>
                        </a:rPr>
                        <a:t>*14</a:t>
                      </a:r>
                      <a:endParaRPr lang="en-US" sz="1000" b="0" i="0" u="none" strike="noStrike" dirty="0">
                        <a:effectLst/>
                        <a:latin typeface="Arial" panose="020B0604020202020204" pitchFamily="34" charset="0"/>
                      </a:endParaRPr>
                    </a:p>
                  </a:txBody>
                  <a:tcPr marL="9525" marR="9525" marT="9525" marB="0" anchor="b"/>
                </a:tc>
                <a:tc>
                  <a:txBody>
                    <a:bodyPr/>
                    <a:lstStyle/>
                    <a:p>
                      <a:pPr algn="l" fontAlgn="b"/>
                      <a:r>
                        <a:rPr lang="en-US" sz="900" u="none" strike="noStrike">
                          <a:effectLst/>
                        </a:rPr>
                        <a:t>Homicide</a:t>
                      </a:r>
                      <a:endParaRPr lang="en-US" sz="900" b="0" i="0" u="none" strike="noStrike">
                        <a:effectLst/>
                        <a:latin typeface="Arial" panose="020B0604020202020204" pitchFamily="34" charset="0"/>
                      </a:endParaRPr>
                    </a:p>
                  </a:txBody>
                  <a:tcPr marL="9525" marR="9525" marT="9525" marB="0" anchor="b"/>
                </a:tc>
                <a:tc>
                  <a:txBody>
                    <a:bodyPr/>
                    <a:lstStyle/>
                    <a:p>
                      <a:pPr algn="r" fontAlgn="b"/>
                      <a:r>
                        <a:rPr lang="en-US" sz="900" b="1" u="none" strike="noStrike" dirty="0">
                          <a:effectLst/>
                        </a:rPr>
                        <a:t>1</a:t>
                      </a:r>
                      <a:endParaRPr lang="en-US" sz="900" b="1" i="0" u="none" strike="noStrike" dirty="0">
                        <a:effectLst/>
                        <a:latin typeface="Arial" panose="020B0604020202020204" pitchFamily="34" charset="0"/>
                      </a:endParaRPr>
                    </a:p>
                  </a:txBody>
                  <a:tcPr marL="9525" marR="9525" marT="9525" marB="0" anchor="b"/>
                </a:tc>
                <a:tc>
                  <a:txBody>
                    <a:bodyPr/>
                    <a:lstStyle/>
                    <a:p>
                      <a:pPr algn="r" fontAlgn="b"/>
                      <a:r>
                        <a:rPr lang="en-US" sz="900" b="1" u="none" strike="noStrike" dirty="0">
                          <a:effectLst/>
                        </a:rPr>
                        <a:t>1.8</a:t>
                      </a:r>
                      <a:endParaRPr lang="en-US" sz="900" b="1"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3018460260"/>
                  </a:ext>
                </a:extLst>
              </a:tr>
              <a:tr h="224390">
                <a:tc>
                  <a:txBody>
                    <a:bodyPr/>
                    <a:lstStyle/>
                    <a:p>
                      <a:pPr algn="ctr" fontAlgn="b"/>
                      <a:r>
                        <a:rPr lang="en-US" sz="1000" u="none" strike="noStrike" dirty="0">
                          <a:effectLst/>
                        </a:rPr>
                        <a:t>*15</a:t>
                      </a:r>
                      <a:endParaRPr lang="en-US" sz="1000" b="0" i="0" u="none" strike="noStrike" dirty="0">
                        <a:effectLst/>
                        <a:latin typeface="Arial" panose="020B0604020202020204" pitchFamily="34" charset="0"/>
                      </a:endParaRPr>
                    </a:p>
                  </a:txBody>
                  <a:tcPr marL="9525" marR="9525" marT="9525" marB="0" anchor="b"/>
                </a:tc>
                <a:tc>
                  <a:txBody>
                    <a:bodyPr/>
                    <a:lstStyle/>
                    <a:p>
                      <a:pPr algn="l" fontAlgn="b"/>
                      <a:r>
                        <a:rPr lang="en-US" sz="900" u="none" strike="noStrike">
                          <a:effectLst/>
                        </a:rPr>
                        <a:t>Acquired Immune Deficiency Syndrome</a:t>
                      </a:r>
                      <a:endParaRPr lang="en-US" sz="900" b="0" i="0" u="none" strike="noStrike">
                        <a:effectLst/>
                        <a:latin typeface="Arial" panose="020B0604020202020204" pitchFamily="34" charset="0"/>
                      </a:endParaRPr>
                    </a:p>
                  </a:txBody>
                  <a:tcPr marL="9525" marR="9525" marT="9525" marB="0" anchor="b"/>
                </a:tc>
                <a:tc>
                  <a:txBody>
                    <a:bodyPr/>
                    <a:lstStyle/>
                    <a:p>
                      <a:pPr algn="r" fontAlgn="b"/>
                      <a:r>
                        <a:rPr lang="en-US" sz="900" b="1" u="none" strike="noStrike" dirty="0">
                          <a:effectLst/>
                        </a:rPr>
                        <a:t>1</a:t>
                      </a:r>
                      <a:endParaRPr lang="en-US" sz="900" b="1" i="0" u="none" strike="noStrike" dirty="0">
                        <a:effectLst/>
                        <a:latin typeface="Arial" panose="020B0604020202020204" pitchFamily="34" charset="0"/>
                      </a:endParaRPr>
                    </a:p>
                  </a:txBody>
                  <a:tcPr marL="9525" marR="9525" marT="9525" marB="0" anchor="b"/>
                </a:tc>
                <a:tc>
                  <a:txBody>
                    <a:bodyPr/>
                    <a:lstStyle/>
                    <a:p>
                      <a:pPr algn="r" fontAlgn="b"/>
                      <a:r>
                        <a:rPr lang="en-US" sz="900" b="1" u="none" strike="noStrike" dirty="0">
                          <a:effectLst/>
                        </a:rPr>
                        <a:t>1.0</a:t>
                      </a:r>
                      <a:endParaRPr lang="en-US" sz="900" b="1"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430557899"/>
                  </a:ext>
                </a:extLst>
              </a:tr>
              <a:tr h="224390">
                <a:tc gridSpan="2">
                  <a:txBody>
                    <a:bodyPr/>
                    <a:lstStyle/>
                    <a:p>
                      <a:pPr algn="l" fontAlgn="b"/>
                      <a:r>
                        <a:rPr lang="en-US" sz="900" u="none" strike="noStrike" dirty="0">
                          <a:effectLst/>
                        </a:rPr>
                        <a:t>All Causes (some not listed)</a:t>
                      </a:r>
                    </a:p>
                    <a:p>
                      <a:pPr algn="l" fontAlgn="b"/>
                      <a:r>
                        <a:rPr lang="en-US" sz="900" b="0" i="0" u="none" strike="noStrike" dirty="0">
                          <a:effectLst/>
                          <a:latin typeface="+mn-lt"/>
                        </a:rPr>
                        <a:t>*Indicates unstable rates (&lt;20)</a:t>
                      </a:r>
                    </a:p>
                  </a:txBody>
                  <a:tcPr marL="9525" marR="9525" marT="9525" marB="0" anchor="b"/>
                </a:tc>
                <a:tc hMerge="1">
                  <a:txBody>
                    <a:bodyPr/>
                    <a:lstStyle/>
                    <a:p>
                      <a:endParaRPr lang="en-US"/>
                    </a:p>
                  </a:txBody>
                  <a:tcPr/>
                </a:tc>
                <a:tc>
                  <a:txBody>
                    <a:bodyPr/>
                    <a:lstStyle/>
                    <a:p>
                      <a:pPr algn="r" fontAlgn="b"/>
                      <a:r>
                        <a:rPr lang="en-US" sz="900" u="none" strike="noStrike" dirty="0">
                          <a:effectLst/>
                        </a:rPr>
                        <a:t>1,407</a:t>
                      </a:r>
                      <a:endParaRPr lang="en-US" sz="900" b="0" i="0" u="none" strike="noStrike" dirty="0">
                        <a:effectLst/>
                        <a:latin typeface="Arial" panose="020B0604020202020204" pitchFamily="34" charset="0"/>
                      </a:endParaRPr>
                    </a:p>
                  </a:txBody>
                  <a:tcPr marL="9525" marR="9525" marT="9525" marB="0" anchor="b"/>
                </a:tc>
                <a:tc>
                  <a:txBody>
                    <a:bodyPr/>
                    <a:lstStyle/>
                    <a:p>
                      <a:pPr algn="r" fontAlgn="b"/>
                      <a:r>
                        <a:rPr lang="en-US" sz="900" u="none" strike="noStrike" dirty="0">
                          <a:effectLst/>
                        </a:rPr>
                        <a:t>680.1</a:t>
                      </a:r>
                      <a:endParaRPr lang="en-US" sz="9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2900897553"/>
                  </a:ext>
                </a:extLst>
              </a:tr>
            </a:tbl>
          </a:graphicData>
        </a:graphic>
      </p:graphicFrame>
      <p:sp>
        <p:nvSpPr>
          <p:cNvPr id="5" name="Oval 4">
            <a:extLst>
              <a:ext uri="{FF2B5EF4-FFF2-40B4-BE49-F238E27FC236}">
                <a16:creationId xmlns:a16="http://schemas.microsoft.com/office/drawing/2014/main" id="{9E453C46-4131-4CC4-A3BF-E614DDD8A794}"/>
              </a:ext>
            </a:extLst>
          </p:cNvPr>
          <p:cNvSpPr/>
          <p:nvPr/>
        </p:nvSpPr>
        <p:spPr>
          <a:xfrm>
            <a:off x="292443" y="1641050"/>
            <a:ext cx="614434" cy="359685"/>
          </a:xfrm>
          <a:prstGeom prst="ellipse">
            <a:avLst/>
          </a:prstGeom>
          <a:noFill/>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0" name="Oval 9">
            <a:extLst>
              <a:ext uri="{FF2B5EF4-FFF2-40B4-BE49-F238E27FC236}">
                <a16:creationId xmlns:a16="http://schemas.microsoft.com/office/drawing/2014/main" id="{6D0CBFBA-8E07-4D9E-9BA6-5B1F72CFC580}"/>
              </a:ext>
            </a:extLst>
          </p:cNvPr>
          <p:cNvSpPr/>
          <p:nvPr/>
        </p:nvSpPr>
        <p:spPr>
          <a:xfrm>
            <a:off x="3986398" y="1741684"/>
            <a:ext cx="614434" cy="359685"/>
          </a:xfrm>
          <a:prstGeom prst="ellipse">
            <a:avLst/>
          </a:prstGeom>
          <a:noFill/>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8" name="TextBox 7">
            <a:extLst>
              <a:ext uri="{FF2B5EF4-FFF2-40B4-BE49-F238E27FC236}">
                <a16:creationId xmlns:a16="http://schemas.microsoft.com/office/drawing/2014/main" id="{B80B112A-F93E-45E8-AA3C-D0A0B6300637}"/>
              </a:ext>
            </a:extLst>
          </p:cNvPr>
          <p:cNvSpPr txBox="1"/>
          <p:nvPr/>
        </p:nvSpPr>
        <p:spPr>
          <a:xfrm>
            <a:off x="252172" y="1019138"/>
            <a:ext cx="4356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Segoe UI"/>
                <a:ea typeface="+mn-ea"/>
                <a:cs typeface="+mn-cs"/>
              </a:rPr>
              <a:t>Insert your county’s Cause of Death chart</a:t>
            </a:r>
          </a:p>
        </p:txBody>
      </p:sp>
      <p:sp>
        <p:nvSpPr>
          <p:cNvPr id="12" name="TextBox 11">
            <a:extLst>
              <a:ext uri="{FF2B5EF4-FFF2-40B4-BE49-F238E27FC236}">
                <a16:creationId xmlns:a16="http://schemas.microsoft.com/office/drawing/2014/main" id="{3E477BF0-4D94-48EA-87AD-60F6148CBCF9}"/>
              </a:ext>
            </a:extLst>
          </p:cNvPr>
          <p:cNvSpPr txBox="1"/>
          <p:nvPr/>
        </p:nvSpPr>
        <p:spPr>
          <a:xfrm rot="20560665">
            <a:off x="1282818" y="3169719"/>
            <a:ext cx="26772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FF0000"/>
                </a:solidFill>
                <a:effectLst/>
                <a:uLnTx/>
                <a:uFillTx/>
                <a:latin typeface="Segoe UI"/>
                <a:ea typeface="+mn-ea"/>
                <a:cs typeface="+mn-cs"/>
              </a:rPr>
              <a:t>EXAMPLE</a:t>
            </a:r>
          </a:p>
        </p:txBody>
      </p:sp>
    </p:spTree>
    <p:extLst>
      <p:ext uri="{BB962C8B-B14F-4D97-AF65-F5344CB8AC3E}">
        <p14:creationId xmlns:p14="http://schemas.microsoft.com/office/powerpoint/2010/main" val="21282617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14400" y="4334470"/>
            <a:ext cx="8610600" cy="2294930"/>
          </a:xfrm>
        </p:spPr>
        <p:txBody>
          <a:bodyPr>
            <a:normAutofit/>
          </a:bodyPr>
          <a:lstStyle/>
          <a:p>
            <a:r>
              <a:rPr lang="en-US" dirty="0">
                <a:solidFill>
                  <a:srgbClr val="FF0000"/>
                </a:solidFill>
              </a:rPr>
              <a:t>The following divider slides are to help divide up your presentation.</a:t>
            </a:r>
          </a:p>
          <a:p>
            <a:r>
              <a:rPr lang="en-US" dirty="0">
                <a:solidFill>
                  <a:srgbClr val="FF0000"/>
                </a:solidFill>
              </a:rPr>
              <a:t>You may use the provided background photo, change out with a photo from your community, or use a free stock image website like www.pexels.com or www.pixabay.com to find another photo.</a:t>
            </a:r>
          </a:p>
          <a:p>
            <a:r>
              <a:rPr lang="en-US" dirty="0">
                <a:solidFill>
                  <a:srgbClr val="FF0000"/>
                </a:solidFill>
              </a:rPr>
              <a:t>Pull what you need for your presentation, then delete the slides that aren’t needed.</a:t>
            </a:r>
          </a:p>
          <a:p>
            <a:endParaRPr lang="en-US" b="1" dirty="0">
              <a:solidFill>
                <a:srgbClr val="FF0000"/>
              </a:solidFill>
            </a:endParaRPr>
          </a:p>
          <a:p>
            <a:pPr marL="457200" lvl="1" indent="0">
              <a:buNone/>
            </a:pPr>
            <a:endParaRPr lang="en-US" dirty="0"/>
          </a:p>
        </p:txBody>
      </p:sp>
      <p:sp>
        <p:nvSpPr>
          <p:cNvPr id="4" name="Oval 3">
            <a:extLst>
              <a:ext uri="{FF2B5EF4-FFF2-40B4-BE49-F238E27FC236}">
                <a16:creationId xmlns:a16="http://schemas.microsoft.com/office/drawing/2014/main" id="{6B65E711-A59E-4DB3-A01F-AED48833843E}"/>
              </a:ext>
            </a:extLst>
          </p:cNvPr>
          <p:cNvSpPr/>
          <p:nvPr/>
        </p:nvSpPr>
        <p:spPr>
          <a:xfrm>
            <a:off x="9878728" y="461665"/>
            <a:ext cx="1676400" cy="1371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DC6B76E-3445-4EFB-BA98-A78CA09A95F9}"/>
              </a:ext>
            </a:extLst>
          </p:cNvPr>
          <p:cNvSpPr txBox="1"/>
          <p:nvPr/>
        </p:nvSpPr>
        <p:spPr>
          <a:xfrm>
            <a:off x="9969366" y="685800"/>
            <a:ext cx="1600200" cy="923330"/>
          </a:xfrm>
          <a:prstGeom prst="rect">
            <a:avLst/>
          </a:prstGeom>
          <a:noFill/>
        </p:spPr>
        <p:txBody>
          <a:bodyPr wrap="square" rtlCol="0">
            <a:spAutoFit/>
          </a:bodyPr>
          <a:lstStyle/>
          <a:p>
            <a:pPr algn="ctr"/>
            <a:r>
              <a:rPr lang="en-US" i="1" dirty="0"/>
              <a:t>Background Slide – not for public</a:t>
            </a:r>
          </a:p>
        </p:txBody>
      </p:sp>
      <p:sp>
        <p:nvSpPr>
          <p:cNvPr id="6" name="Title 1">
            <a:extLst>
              <a:ext uri="{FF2B5EF4-FFF2-40B4-BE49-F238E27FC236}">
                <a16:creationId xmlns:a16="http://schemas.microsoft.com/office/drawing/2014/main" id="{AB1FA958-43E4-41C9-88DD-B46B7309A220}"/>
              </a:ext>
            </a:extLst>
          </p:cNvPr>
          <p:cNvSpPr txBox="1">
            <a:spLocks/>
          </p:cNvSpPr>
          <p:nvPr/>
        </p:nvSpPr>
        <p:spPr>
          <a:xfrm>
            <a:off x="0" y="2057400"/>
            <a:ext cx="12192000" cy="1828800"/>
          </a:xfrm>
          <a:prstGeom prst="rect">
            <a:avLst/>
          </a:prstGeom>
          <a:solidFill>
            <a:srgbClr val="0070C0"/>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4000" dirty="0">
              <a:solidFill>
                <a:schemeClr val="bg1"/>
              </a:solidFill>
            </a:endParaRPr>
          </a:p>
          <a:p>
            <a:pPr algn="ctr"/>
            <a:r>
              <a:rPr lang="en-US" sz="4000" dirty="0">
                <a:solidFill>
                  <a:schemeClr val="bg1"/>
                </a:solidFill>
              </a:rPr>
              <a:t>Section Divider Slides</a:t>
            </a:r>
          </a:p>
        </p:txBody>
      </p:sp>
    </p:spTree>
    <p:extLst>
      <p:ext uri="{BB962C8B-B14F-4D97-AF65-F5344CB8AC3E}">
        <p14:creationId xmlns:p14="http://schemas.microsoft.com/office/powerpoint/2010/main" val="1889837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posing for a picture&#10;&#10;Description generated with very high confidence">
            <a:extLst>
              <a:ext uri="{FF2B5EF4-FFF2-40B4-BE49-F238E27FC236}">
                <a16:creationId xmlns:a16="http://schemas.microsoft.com/office/drawing/2014/main" id="{BE018292-7AC1-4072-9B4E-B2307B9694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7" y="-1246432"/>
            <a:ext cx="12301330" cy="8588863"/>
          </a:xfrm>
          <a:prstGeom prst="rect">
            <a:avLst/>
          </a:prstGeom>
        </p:spPr>
      </p:pic>
      <p:sp>
        <p:nvSpPr>
          <p:cNvPr id="2" name="Title 1"/>
          <p:cNvSpPr>
            <a:spLocks noGrp="1"/>
          </p:cNvSpPr>
          <p:nvPr>
            <p:ph type="title"/>
          </p:nvPr>
        </p:nvSpPr>
        <p:spPr>
          <a:xfrm>
            <a:off x="0" y="3048000"/>
            <a:ext cx="12301330" cy="1828800"/>
          </a:xfrm>
          <a:solidFill>
            <a:srgbClr val="0070C0"/>
          </a:solidFill>
        </p:spPr>
        <p:txBody>
          <a:bodyPr>
            <a:normAutofit/>
          </a:bodyPr>
          <a:lstStyle/>
          <a:p>
            <a:pPr algn="ctr"/>
            <a:br>
              <a:rPr lang="en-US" sz="4000" dirty="0">
                <a:solidFill>
                  <a:schemeClr val="bg1"/>
                </a:solidFill>
              </a:rPr>
            </a:br>
            <a:r>
              <a:rPr lang="en-US" sz="4000" dirty="0">
                <a:solidFill>
                  <a:schemeClr val="bg1"/>
                </a:solidFill>
              </a:rPr>
              <a:t>Demographic Data</a:t>
            </a:r>
          </a:p>
        </p:txBody>
      </p:sp>
    </p:spTree>
    <p:extLst>
      <p:ext uri="{BB962C8B-B14F-4D97-AF65-F5344CB8AC3E}">
        <p14:creationId xmlns:p14="http://schemas.microsoft.com/office/powerpoint/2010/main" val="24738402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ire hydrant on the side of a road&#10;&#10;Description generated with high confidence">
            <a:extLst>
              <a:ext uri="{FF2B5EF4-FFF2-40B4-BE49-F238E27FC236}">
                <a16:creationId xmlns:a16="http://schemas.microsoft.com/office/drawing/2014/main" id="{E7F49C79-9138-4A5F-BB18-65BD255079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5890" y="-1066800"/>
            <a:ext cx="14643958" cy="8229600"/>
          </a:xfrm>
          <a:prstGeom prst="rect">
            <a:avLst/>
          </a:prstGeom>
        </p:spPr>
      </p:pic>
      <p:sp>
        <p:nvSpPr>
          <p:cNvPr id="2" name="Title 1"/>
          <p:cNvSpPr>
            <a:spLocks noGrp="1"/>
          </p:cNvSpPr>
          <p:nvPr>
            <p:ph type="title"/>
          </p:nvPr>
        </p:nvSpPr>
        <p:spPr>
          <a:xfrm>
            <a:off x="0" y="3048000"/>
            <a:ext cx="12301330" cy="1676400"/>
          </a:xfrm>
          <a:solidFill>
            <a:srgbClr val="0070C0"/>
          </a:solidFill>
        </p:spPr>
        <p:txBody>
          <a:bodyPr>
            <a:normAutofit/>
          </a:bodyPr>
          <a:lstStyle/>
          <a:p>
            <a:pPr algn="ctr"/>
            <a:br>
              <a:rPr lang="en-US" sz="4000" dirty="0">
                <a:solidFill>
                  <a:schemeClr val="bg1"/>
                </a:solidFill>
              </a:rPr>
            </a:br>
            <a:r>
              <a:rPr lang="en-US" sz="4000" dirty="0">
                <a:solidFill>
                  <a:schemeClr val="bg1"/>
                </a:solidFill>
              </a:rPr>
              <a:t>Social Determinants of Health</a:t>
            </a:r>
          </a:p>
        </p:txBody>
      </p:sp>
    </p:spTree>
    <p:extLst>
      <p:ext uri="{BB962C8B-B14F-4D97-AF65-F5344CB8AC3E}">
        <p14:creationId xmlns:p14="http://schemas.microsoft.com/office/powerpoint/2010/main" val="1934785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ign&#10;&#10;Description generated with high confidence">
            <a:extLst>
              <a:ext uri="{FF2B5EF4-FFF2-40B4-BE49-F238E27FC236}">
                <a16:creationId xmlns:a16="http://schemas.microsoft.com/office/drawing/2014/main" id="{7067525F-AD44-405B-A470-818812A4E7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609600"/>
            <a:ext cx="12649200" cy="8940085"/>
          </a:xfrm>
          <a:prstGeom prst="rect">
            <a:avLst/>
          </a:prstGeom>
        </p:spPr>
      </p:pic>
      <p:sp>
        <p:nvSpPr>
          <p:cNvPr id="2" name="Title 1"/>
          <p:cNvSpPr>
            <a:spLocks noGrp="1"/>
          </p:cNvSpPr>
          <p:nvPr>
            <p:ph type="title"/>
          </p:nvPr>
        </p:nvSpPr>
        <p:spPr>
          <a:xfrm>
            <a:off x="-228600" y="3048000"/>
            <a:ext cx="12649200" cy="1600200"/>
          </a:xfrm>
          <a:solidFill>
            <a:srgbClr val="0070C0"/>
          </a:solidFill>
        </p:spPr>
        <p:txBody>
          <a:bodyPr>
            <a:normAutofit fontScale="90000"/>
          </a:bodyPr>
          <a:lstStyle/>
          <a:p>
            <a:pPr algn="ctr"/>
            <a:br>
              <a:rPr lang="en-US" sz="4000" dirty="0">
                <a:solidFill>
                  <a:schemeClr val="bg1"/>
                </a:solidFill>
              </a:rPr>
            </a:br>
            <a:r>
              <a:rPr lang="en-US" sz="4000" dirty="0">
                <a:solidFill>
                  <a:schemeClr val="bg1"/>
                </a:solidFill>
              </a:rPr>
              <a:t>Crime &amp; Safety</a:t>
            </a:r>
            <a:br>
              <a:rPr lang="en-US" sz="4000" dirty="0">
                <a:solidFill>
                  <a:schemeClr val="bg1"/>
                </a:solidFill>
              </a:rPr>
            </a:br>
            <a:br>
              <a:rPr lang="en-US" sz="4000" dirty="0">
                <a:solidFill>
                  <a:schemeClr val="bg1"/>
                </a:solidFill>
              </a:rPr>
            </a:br>
            <a:br>
              <a:rPr lang="en-US" sz="4000" dirty="0">
                <a:solidFill>
                  <a:schemeClr val="bg1"/>
                </a:solidFill>
              </a:rPr>
            </a:br>
            <a:endParaRPr lang="en-US" sz="4000" dirty="0">
              <a:solidFill>
                <a:schemeClr val="bg1"/>
              </a:solidFill>
            </a:endParaRPr>
          </a:p>
        </p:txBody>
      </p:sp>
    </p:spTree>
    <p:extLst>
      <p:ext uri="{BB962C8B-B14F-4D97-AF65-F5344CB8AC3E}">
        <p14:creationId xmlns:p14="http://schemas.microsoft.com/office/powerpoint/2010/main" val="37744451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in front of a fruit stand&#10;&#10;Description generated with high confidence">
            <a:extLst>
              <a:ext uri="{FF2B5EF4-FFF2-40B4-BE49-F238E27FC236}">
                <a16:creationId xmlns:a16="http://schemas.microsoft.com/office/drawing/2014/main" id="{EDBA5A14-0D6D-40C7-9035-BD33274F6E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685801"/>
            <a:ext cx="12301330" cy="8200887"/>
          </a:xfrm>
          <a:prstGeom prst="rect">
            <a:avLst/>
          </a:prstGeom>
        </p:spPr>
      </p:pic>
      <p:sp>
        <p:nvSpPr>
          <p:cNvPr id="2" name="Title 1"/>
          <p:cNvSpPr>
            <a:spLocks noGrp="1"/>
          </p:cNvSpPr>
          <p:nvPr>
            <p:ph type="title"/>
          </p:nvPr>
        </p:nvSpPr>
        <p:spPr>
          <a:xfrm>
            <a:off x="-76200" y="3048000"/>
            <a:ext cx="12301330" cy="1600200"/>
          </a:xfrm>
          <a:solidFill>
            <a:srgbClr val="0070C0"/>
          </a:solidFill>
        </p:spPr>
        <p:txBody>
          <a:bodyPr>
            <a:normAutofit/>
          </a:bodyPr>
          <a:lstStyle/>
          <a:p>
            <a:pPr algn="ctr"/>
            <a:br>
              <a:rPr lang="en-US" sz="4000" dirty="0">
                <a:solidFill>
                  <a:schemeClr val="bg1"/>
                </a:solidFill>
              </a:rPr>
            </a:br>
            <a:r>
              <a:rPr lang="en-US" sz="4000" dirty="0">
                <a:solidFill>
                  <a:schemeClr val="bg1"/>
                </a:solidFill>
              </a:rPr>
              <a:t>Environment</a:t>
            </a:r>
          </a:p>
        </p:txBody>
      </p:sp>
    </p:spTree>
    <p:extLst>
      <p:ext uri="{BB962C8B-B14F-4D97-AF65-F5344CB8AC3E}">
        <p14:creationId xmlns:p14="http://schemas.microsoft.com/office/powerpoint/2010/main" val="9283534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lue, sitting, table, indoor&#10;&#10;Description generated with high confidence">
            <a:extLst>
              <a:ext uri="{FF2B5EF4-FFF2-40B4-BE49-F238E27FC236}">
                <a16:creationId xmlns:a16="http://schemas.microsoft.com/office/drawing/2014/main" id="{96737060-B1D1-40B8-BA9A-1FDB7DDA6B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3400"/>
            <a:ext cx="12192000" cy="8128000"/>
          </a:xfrm>
          <a:prstGeom prst="rect">
            <a:avLst/>
          </a:prstGeom>
        </p:spPr>
      </p:pic>
      <p:sp>
        <p:nvSpPr>
          <p:cNvPr id="2" name="Title 1"/>
          <p:cNvSpPr>
            <a:spLocks noGrp="1"/>
          </p:cNvSpPr>
          <p:nvPr>
            <p:ph type="title"/>
          </p:nvPr>
        </p:nvSpPr>
        <p:spPr>
          <a:xfrm>
            <a:off x="0" y="2819400"/>
            <a:ext cx="12301330" cy="1676400"/>
          </a:xfrm>
          <a:solidFill>
            <a:srgbClr val="0070C0"/>
          </a:solidFill>
        </p:spPr>
        <p:txBody>
          <a:bodyPr>
            <a:normAutofit/>
          </a:bodyPr>
          <a:lstStyle/>
          <a:p>
            <a:pPr algn="ctr"/>
            <a:br>
              <a:rPr lang="en-US" sz="4000" dirty="0">
                <a:solidFill>
                  <a:schemeClr val="bg1"/>
                </a:solidFill>
              </a:rPr>
            </a:br>
            <a:r>
              <a:rPr lang="en-US" sz="4000" dirty="0">
                <a:solidFill>
                  <a:schemeClr val="bg1"/>
                </a:solidFill>
              </a:rPr>
              <a:t>Health Behaviors</a:t>
            </a:r>
          </a:p>
        </p:txBody>
      </p:sp>
    </p:spTree>
    <p:extLst>
      <p:ext uri="{BB962C8B-B14F-4D97-AF65-F5344CB8AC3E}">
        <p14:creationId xmlns:p14="http://schemas.microsoft.com/office/powerpoint/2010/main" val="4221490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7467600" cy="868362"/>
          </a:xfrm>
        </p:spPr>
        <p:txBody>
          <a:bodyPr>
            <a:normAutofit/>
          </a:bodyPr>
          <a:lstStyle/>
          <a:p>
            <a:r>
              <a:rPr lang="en-US" dirty="0">
                <a:solidFill>
                  <a:srgbClr val="57BA46"/>
                </a:solidFill>
              </a:rPr>
              <a:t>About This Presentation Template</a:t>
            </a:r>
          </a:p>
        </p:txBody>
      </p:sp>
      <p:sp>
        <p:nvSpPr>
          <p:cNvPr id="3" name="Content Placeholder 2"/>
          <p:cNvSpPr>
            <a:spLocks noGrp="1"/>
          </p:cNvSpPr>
          <p:nvPr>
            <p:ph sz="quarter" idx="1"/>
          </p:nvPr>
        </p:nvSpPr>
        <p:spPr>
          <a:xfrm>
            <a:off x="914400" y="1828452"/>
            <a:ext cx="8610600" cy="4724400"/>
          </a:xfrm>
        </p:spPr>
        <p:txBody>
          <a:bodyPr>
            <a:normAutofit/>
          </a:bodyPr>
          <a:lstStyle/>
          <a:p>
            <a:r>
              <a:rPr lang="en-US" dirty="0">
                <a:solidFill>
                  <a:srgbClr val="FF0000"/>
                </a:solidFill>
              </a:rPr>
              <a:t>The purpose of this slide deck is to get you started in thinking about how to structure your data presentations, and how to format your slides. </a:t>
            </a:r>
          </a:p>
          <a:p>
            <a:r>
              <a:rPr lang="en-US" dirty="0">
                <a:solidFill>
                  <a:srgbClr val="FF0000"/>
                </a:solidFill>
              </a:rPr>
              <a:t>You may tailor this presentation for a variety of audiences, including your data prioritization team, leadership boards, public officials, and/or the general public.</a:t>
            </a:r>
          </a:p>
          <a:p>
            <a:r>
              <a:rPr lang="en-US" dirty="0">
                <a:solidFill>
                  <a:srgbClr val="FF0000"/>
                </a:solidFill>
              </a:rPr>
              <a:t>You can determine what data to include by reviewing the suggested slide outlines or going through the data prioritization process.</a:t>
            </a:r>
          </a:p>
          <a:p>
            <a:r>
              <a:rPr lang="en-US" b="1" dirty="0">
                <a:solidFill>
                  <a:srgbClr val="FF0000"/>
                </a:solidFill>
              </a:rPr>
              <a:t>Our team at WNC Health Network is happy to support you! Reach out to us if you need assistance with creating or preparing for presentations.</a:t>
            </a:r>
          </a:p>
          <a:p>
            <a:pPr marL="457200" lvl="1" indent="0">
              <a:buNone/>
            </a:pPr>
            <a:endParaRPr lang="en-US" dirty="0"/>
          </a:p>
        </p:txBody>
      </p:sp>
      <p:sp>
        <p:nvSpPr>
          <p:cNvPr id="4" name="Oval 3">
            <a:extLst>
              <a:ext uri="{FF2B5EF4-FFF2-40B4-BE49-F238E27FC236}">
                <a16:creationId xmlns:a16="http://schemas.microsoft.com/office/drawing/2014/main" id="{6B65E711-A59E-4DB3-A01F-AED48833843E}"/>
              </a:ext>
            </a:extLst>
          </p:cNvPr>
          <p:cNvSpPr/>
          <p:nvPr/>
        </p:nvSpPr>
        <p:spPr>
          <a:xfrm>
            <a:off x="9878728" y="461665"/>
            <a:ext cx="1676400" cy="1371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DC6B76E-3445-4EFB-BA98-A78CA09A95F9}"/>
              </a:ext>
            </a:extLst>
          </p:cNvPr>
          <p:cNvSpPr txBox="1"/>
          <p:nvPr/>
        </p:nvSpPr>
        <p:spPr>
          <a:xfrm>
            <a:off x="9969366" y="685800"/>
            <a:ext cx="1600200" cy="923330"/>
          </a:xfrm>
          <a:prstGeom prst="rect">
            <a:avLst/>
          </a:prstGeom>
          <a:noFill/>
        </p:spPr>
        <p:txBody>
          <a:bodyPr wrap="square" rtlCol="0">
            <a:spAutoFit/>
          </a:bodyPr>
          <a:lstStyle/>
          <a:p>
            <a:pPr algn="ctr"/>
            <a:r>
              <a:rPr lang="en-US" i="1" dirty="0"/>
              <a:t>Background Slide – not for public</a:t>
            </a:r>
          </a:p>
        </p:txBody>
      </p:sp>
    </p:spTree>
    <p:extLst>
      <p:ext uri="{BB962C8B-B14F-4D97-AF65-F5344CB8AC3E}">
        <p14:creationId xmlns:p14="http://schemas.microsoft.com/office/powerpoint/2010/main" val="1455907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earing a black dress&#10;&#10;Description generated with very high confidence">
            <a:extLst>
              <a:ext uri="{FF2B5EF4-FFF2-40B4-BE49-F238E27FC236}">
                <a16:creationId xmlns:a16="http://schemas.microsoft.com/office/drawing/2014/main" id="{3CE61C51-2E99-4916-BDFE-BC86C55E30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000"/>
            <a:ext cx="12192000" cy="8128000"/>
          </a:xfrm>
          <a:prstGeom prst="rect">
            <a:avLst/>
          </a:prstGeom>
        </p:spPr>
      </p:pic>
      <p:sp>
        <p:nvSpPr>
          <p:cNvPr id="2" name="Title 1"/>
          <p:cNvSpPr>
            <a:spLocks noGrp="1"/>
          </p:cNvSpPr>
          <p:nvPr>
            <p:ph type="title"/>
          </p:nvPr>
        </p:nvSpPr>
        <p:spPr>
          <a:xfrm>
            <a:off x="0" y="2819400"/>
            <a:ext cx="12301330" cy="1676400"/>
          </a:xfrm>
          <a:solidFill>
            <a:srgbClr val="0070C0"/>
          </a:solidFill>
        </p:spPr>
        <p:txBody>
          <a:bodyPr>
            <a:normAutofit/>
          </a:bodyPr>
          <a:lstStyle/>
          <a:p>
            <a:pPr algn="ctr"/>
            <a:br>
              <a:rPr lang="en-US" sz="4000" dirty="0">
                <a:solidFill>
                  <a:schemeClr val="bg1"/>
                </a:solidFill>
              </a:rPr>
            </a:br>
            <a:r>
              <a:rPr lang="en-US" sz="4000" dirty="0">
                <a:solidFill>
                  <a:schemeClr val="bg1"/>
                </a:solidFill>
              </a:rPr>
              <a:t>Pregnancy &amp; Births</a:t>
            </a:r>
          </a:p>
        </p:txBody>
      </p:sp>
    </p:spTree>
    <p:extLst>
      <p:ext uri="{BB962C8B-B14F-4D97-AF65-F5344CB8AC3E}">
        <p14:creationId xmlns:p14="http://schemas.microsoft.com/office/powerpoint/2010/main" val="25614246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ign on the side of a mountain&#10;&#10;Description generated with high confidence">
            <a:extLst>
              <a:ext uri="{FF2B5EF4-FFF2-40B4-BE49-F238E27FC236}">
                <a16:creationId xmlns:a16="http://schemas.microsoft.com/office/drawing/2014/main" id="{052DC53D-393B-4EA9-9E1B-B974BDCAED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06668"/>
            <a:ext cx="12301330" cy="8198471"/>
          </a:xfrm>
          <a:prstGeom prst="rect">
            <a:avLst/>
          </a:prstGeom>
        </p:spPr>
      </p:pic>
      <p:sp>
        <p:nvSpPr>
          <p:cNvPr id="2" name="Title 1"/>
          <p:cNvSpPr>
            <a:spLocks noGrp="1"/>
          </p:cNvSpPr>
          <p:nvPr>
            <p:ph type="title"/>
          </p:nvPr>
        </p:nvSpPr>
        <p:spPr>
          <a:xfrm>
            <a:off x="0" y="2590800"/>
            <a:ext cx="12301330" cy="1676400"/>
          </a:xfrm>
          <a:solidFill>
            <a:srgbClr val="0070C0"/>
          </a:solidFill>
        </p:spPr>
        <p:txBody>
          <a:bodyPr>
            <a:normAutofit fontScale="90000"/>
          </a:bodyPr>
          <a:lstStyle/>
          <a:p>
            <a:pPr algn="ctr"/>
            <a:br>
              <a:rPr lang="en-US" sz="4000" dirty="0">
                <a:solidFill>
                  <a:schemeClr val="bg1"/>
                </a:solidFill>
              </a:rPr>
            </a:br>
            <a:r>
              <a:rPr lang="en-US" sz="4000" dirty="0">
                <a:solidFill>
                  <a:schemeClr val="bg1"/>
                </a:solidFill>
              </a:rPr>
              <a:t>Morbidity &amp; Mortality</a:t>
            </a:r>
            <a:br>
              <a:rPr lang="en-US" sz="4000" dirty="0">
                <a:solidFill>
                  <a:schemeClr val="bg1"/>
                </a:solidFill>
              </a:rPr>
            </a:br>
            <a:br>
              <a:rPr lang="en-US" sz="4000" dirty="0">
                <a:solidFill>
                  <a:schemeClr val="bg1"/>
                </a:solidFill>
              </a:rPr>
            </a:br>
            <a:br>
              <a:rPr lang="en-US" sz="4000" dirty="0">
                <a:solidFill>
                  <a:schemeClr val="bg1"/>
                </a:solidFill>
              </a:rPr>
            </a:br>
            <a:endParaRPr lang="en-US" sz="4000" dirty="0">
              <a:solidFill>
                <a:schemeClr val="bg1"/>
              </a:solidFill>
            </a:endParaRPr>
          </a:p>
        </p:txBody>
      </p:sp>
    </p:spTree>
    <p:extLst>
      <p:ext uri="{BB962C8B-B14F-4D97-AF65-F5344CB8AC3E}">
        <p14:creationId xmlns:p14="http://schemas.microsoft.com/office/powerpoint/2010/main" val="10540835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in a room&#10;&#10;Description generated with very high confidence">
            <a:extLst>
              <a:ext uri="{FF2B5EF4-FFF2-40B4-BE49-F238E27FC236}">
                <a16:creationId xmlns:a16="http://schemas.microsoft.com/office/drawing/2014/main" id="{6A88AD12-818F-4687-89A2-A18D436378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5100"/>
            <a:ext cx="12192000" cy="8568200"/>
          </a:xfrm>
          <a:prstGeom prst="rect">
            <a:avLst/>
          </a:prstGeom>
        </p:spPr>
      </p:pic>
      <p:sp>
        <p:nvSpPr>
          <p:cNvPr id="2" name="Title 1"/>
          <p:cNvSpPr>
            <a:spLocks noGrp="1"/>
          </p:cNvSpPr>
          <p:nvPr>
            <p:ph type="title"/>
          </p:nvPr>
        </p:nvSpPr>
        <p:spPr>
          <a:xfrm>
            <a:off x="0" y="3048000"/>
            <a:ext cx="12301330" cy="1676400"/>
          </a:xfrm>
          <a:solidFill>
            <a:srgbClr val="0070C0"/>
          </a:solidFill>
        </p:spPr>
        <p:txBody>
          <a:bodyPr>
            <a:normAutofit fontScale="90000"/>
          </a:bodyPr>
          <a:lstStyle/>
          <a:p>
            <a:pPr algn="ctr"/>
            <a:br>
              <a:rPr lang="en-US" sz="4000" dirty="0">
                <a:solidFill>
                  <a:schemeClr val="bg1"/>
                </a:solidFill>
              </a:rPr>
            </a:br>
            <a:r>
              <a:rPr lang="en-US" sz="4000" dirty="0">
                <a:solidFill>
                  <a:schemeClr val="bg1"/>
                </a:solidFill>
              </a:rPr>
              <a:t>Health Care Access</a:t>
            </a:r>
            <a:br>
              <a:rPr lang="en-US" sz="4000" dirty="0">
                <a:solidFill>
                  <a:schemeClr val="bg1"/>
                </a:solidFill>
              </a:rPr>
            </a:br>
            <a:br>
              <a:rPr lang="en-US" sz="4000" dirty="0">
                <a:solidFill>
                  <a:schemeClr val="bg1"/>
                </a:solidFill>
              </a:rPr>
            </a:br>
            <a:br>
              <a:rPr lang="en-US" sz="4000" dirty="0">
                <a:solidFill>
                  <a:schemeClr val="bg1"/>
                </a:solidFill>
              </a:rPr>
            </a:br>
            <a:endParaRPr lang="en-US" sz="4000" dirty="0">
              <a:solidFill>
                <a:schemeClr val="bg1"/>
              </a:solidFill>
            </a:endParaRPr>
          </a:p>
        </p:txBody>
      </p:sp>
    </p:spTree>
    <p:extLst>
      <p:ext uri="{BB962C8B-B14F-4D97-AF65-F5344CB8AC3E}">
        <p14:creationId xmlns:p14="http://schemas.microsoft.com/office/powerpoint/2010/main" val="39942352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bed&#10;&#10;Description generated with high confidence">
            <a:extLst>
              <a:ext uri="{FF2B5EF4-FFF2-40B4-BE49-F238E27FC236}">
                <a16:creationId xmlns:a16="http://schemas.microsoft.com/office/drawing/2014/main" id="{AB85299A-C331-4C39-A630-0F9205E7D3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9125"/>
            <a:ext cx="12191999" cy="8096250"/>
          </a:xfrm>
          <a:prstGeom prst="rect">
            <a:avLst/>
          </a:prstGeom>
        </p:spPr>
      </p:pic>
      <p:sp>
        <p:nvSpPr>
          <p:cNvPr id="2" name="Title 1"/>
          <p:cNvSpPr>
            <a:spLocks noGrp="1"/>
          </p:cNvSpPr>
          <p:nvPr>
            <p:ph type="title"/>
          </p:nvPr>
        </p:nvSpPr>
        <p:spPr>
          <a:xfrm>
            <a:off x="11723" y="2819400"/>
            <a:ext cx="12191999" cy="1828800"/>
          </a:xfrm>
          <a:solidFill>
            <a:srgbClr val="0070C0"/>
          </a:solidFill>
        </p:spPr>
        <p:txBody>
          <a:bodyPr>
            <a:normAutofit fontScale="90000"/>
          </a:bodyPr>
          <a:lstStyle/>
          <a:p>
            <a:pPr algn="ctr"/>
            <a:r>
              <a:rPr lang="en-US" sz="4000" dirty="0">
                <a:solidFill>
                  <a:schemeClr val="bg1"/>
                </a:solidFill>
              </a:rPr>
              <a:t>For more information about Community Health Assessment Data in COUNTY, contact:</a:t>
            </a:r>
            <a:br>
              <a:rPr lang="en-US" sz="4000" dirty="0">
                <a:solidFill>
                  <a:schemeClr val="bg1"/>
                </a:solidFill>
              </a:rPr>
            </a:br>
            <a:r>
              <a:rPr lang="en-US" sz="4000" dirty="0">
                <a:solidFill>
                  <a:schemeClr val="bg1"/>
                </a:solidFill>
              </a:rPr>
              <a:t>YOUR CONTACT INFO HERE</a:t>
            </a:r>
            <a:br>
              <a:rPr lang="en-US" sz="4000" dirty="0">
                <a:solidFill>
                  <a:schemeClr val="bg1"/>
                </a:solidFill>
              </a:rPr>
            </a:br>
            <a:br>
              <a:rPr lang="en-US" sz="4000" dirty="0">
                <a:solidFill>
                  <a:schemeClr val="bg1"/>
                </a:solidFill>
              </a:rPr>
            </a:br>
            <a:br>
              <a:rPr lang="en-US" sz="4000" dirty="0">
                <a:solidFill>
                  <a:schemeClr val="bg1"/>
                </a:solidFill>
              </a:rPr>
            </a:br>
            <a:endParaRPr lang="en-US" sz="4000" dirty="0">
              <a:solidFill>
                <a:schemeClr val="bg1"/>
              </a:solidFill>
            </a:endParaRPr>
          </a:p>
        </p:txBody>
      </p:sp>
      <p:sp>
        <p:nvSpPr>
          <p:cNvPr id="4" name="TextBox 3">
            <a:extLst>
              <a:ext uri="{FF2B5EF4-FFF2-40B4-BE49-F238E27FC236}">
                <a16:creationId xmlns:a16="http://schemas.microsoft.com/office/drawing/2014/main" id="{97557F01-04BC-4DA7-B816-E7937BFEA09B}"/>
              </a:ext>
            </a:extLst>
          </p:cNvPr>
          <p:cNvSpPr txBox="1"/>
          <p:nvPr/>
        </p:nvSpPr>
        <p:spPr>
          <a:xfrm>
            <a:off x="9220200" y="6019800"/>
            <a:ext cx="2590800" cy="646331"/>
          </a:xfrm>
          <a:prstGeom prst="rect">
            <a:avLst/>
          </a:prstGeom>
          <a:noFill/>
        </p:spPr>
        <p:txBody>
          <a:bodyPr wrap="square" rtlCol="0">
            <a:spAutoFit/>
          </a:bodyPr>
          <a:lstStyle/>
          <a:p>
            <a:r>
              <a:rPr lang="en-US" b="1" i="1" dirty="0">
                <a:solidFill>
                  <a:srgbClr val="FF0000"/>
                </a:solidFill>
              </a:rPr>
              <a:t>Co-brand with your logo here</a:t>
            </a:r>
          </a:p>
        </p:txBody>
      </p:sp>
    </p:spTree>
    <p:extLst>
      <p:ext uri="{BB962C8B-B14F-4D97-AF65-F5344CB8AC3E}">
        <p14:creationId xmlns:p14="http://schemas.microsoft.com/office/powerpoint/2010/main" val="4142348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a:xfrm>
            <a:off x="990600" y="1563564"/>
            <a:ext cx="8991600" cy="4669763"/>
          </a:xfrm>
        </p:spPr>
        <p:txBody>
          <a:bodyPr>
            <a:normAutofit/>
          </a:bodyPr>
          <a:lstStyle/>
          <a:p>
            <a:r>
              <a:rPr lang="en-US" sz="2000" dirty="0"/>
              <a:t>Result We Have In Mind</a:t>
            </a:r>
          </a:p>
          <a:p>
            <a:r>
              <a:rPr lang="en-US" sz="2000" dirty="0"/>
              <a:t>CHA Process and WNC Healthy Impact </a:t>
            </a:r>
          </a:p>
          <a:p>
            <a:r>
              <a:rPr lang="en-US" sz="2000" dirty="0"/>
              <a:t>Methodology</a:t>
            </a:r>
          </a:p>
          <a:p>
            <a:r>
              <a:rPr lang="en-US" sz="2000" dirty="0"/>
              <a:t>General Demographics of </a:t>
            </a:r>
            <a:r>
              <a:rPr lang="en-US" sz="2000" dirty="0">
                <a:solidFill>
                  <a:schemeClr val="tx1"/>
                </a:solidFill>
                <a:highlight>
                  <a:srgbClr val="FFFF00"/>
                </a:highlight>
              </a:rPr>
              <a:t>[Insert County Name]</a:t>
            </a:r>
          </a:p>
          <a:p>
            <a:r>
              <a:rPr lang="en-US" sz="2000" dirty="0"/>
              <a:t>Community Strengths/Positive Changes [and Community Resources] </a:t>
            </a:r>
          </a:p>
          <a:p>
            <a:r>
              <a:rPr lang="en-US" sz="2000" dirty="0"/>
              <a:t>Areas for Growth/Negative and/or No Changes [and Community Resources] </a:t>
            </a:r>
          </a:p>
          <a:p>
            <a:r>
              <a:rPr lang="en-US" sz="2000" dirty="0"/>
              <a:t>*County Health Priorities/How &amp; Why They Were Chosen [and Community Resources] </a:t>
            </a:r>
          </a:p>
          <a:p>
            <a:r>
              <a:rPr lang="en-US" sz="2000" dirty="0"/>
              <a:t>Call to Action/Action Plan </a:t>
            </a:r>
          </a:p>
        </p:txBody>
      </p:sp>
    </p:spTree>
    <p:extLst>
      <p:ext uri="{BB962C8B-B14F-4D97-AF65-F5344CB8AC3E}">
        <p14:creationId xmlns:p14="http://schemas.microsoft.com/office/powerpoint/2010/main" val="905392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Desired Result</a:t>
            </a:r>
          </a:p>
        </p:txBody>
      </p:sp>
      <p:sp>
        <p:nvSpPr>
          <p:cNvPr id="3" name="Content Placeholder 2"/>
          <p:cNvSpPr>
            <a:spLocks noGrp="1"/>
          </p:cNvSpPr>
          <p:nvPr>
            <p:ph idx="1"/>
          </p:nvPr>
        </p:nvSpPr>
        <p:spPr>
          <a:xfrm>
            <a:off x="677334" y="1676401"/>
            <a:ext cx="8596668" cy="4364962"/>
          </a:xfrm>
        </p:spPr>
        <p:txBody>
          <a:bodyPr/>
          <a:lstStyle/>
          <a:p>
            <a:r>
              <a:rPr lang="en-US" dirty="0">
                <a:solidFill>
                  <a:srgbClr val="FF0000"/>
                </a:solidFill>
              </a:rPr>
              <a:t>What is the desired result of your meeting/ presentation?</a:t>
            </a:r>
          </a:p>
        </p:txBody>
      </p:sp>
    </p:spTree>
    <p:extLst>
      <p:ext uri="{BB962C8B-B14F-4D97-AF65-F5344CB8AC3E}">
        <p14:creationId xmlns:p14="http://schemas.microsoft.com/office/powerpoint/2010/main" val="3746931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ath with trees on the side of a mountain&#10;&#10;Description generated with very high confidence">
            <a:extLst>
              <a:ext uri="{FF2B5EF4-FFF2-40B4-BE49-F238E27FC236}">
                <a16:creationId xmlns:a16="http://schemas.microsoft.com/office/drawing/2014/main" id="{AC93C6D4-6EC0-4D9F-9560-C733055886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326195" cy="8047045"/>
          </a:xfrm>
          <a:prstGeom prst="rect">
            <a:avLst/>
          </a:prstGeom>
        </p:spPr>
      </p:pic>
      <p:sp>
        <p:nvSpPr>
          <p:cNvPr id="2" name="Title 1"/>
          <p:cNvSpPr>
            <a:spLocks noGrp="1"/>
          </p:cNvSpPr>
          <p:nvPr>
            <p:ph type="title"/>
          </p:nvPr>
        </p:nvSpPr>
        <p:spPr>
          <a:xfrm>
            <a:off x="-1" y="3048000"/>
            <a:ext cx="12326195" cy="1676400"/>
          </a:xfrm>
          <a:solidFill>
            <a:srgbClr val="0070C0"/>
          </a:solidFill>
        </p:spPr>
        <p:txBody>
          <a:bodyPr>
            <a:normAutofit fontScale="90000"/>
          </a:bodyPr>
          <a:lstStyle/>
          <a:p>
            <a:pPr algn="ctr"/>
            <a:br>
              <a:rPr lang="en-US" sz="4000" dirty="0">
                <a:solidFill>
                  <a:schemeClr val="bg1"/>
                </a:solidFill>
              </a:rPr>
            </a:br>
            <a:r>
              <a:rPr lang="en-US" sz="4000" dirty="0">
                <a:solidFill>
                  <a:schemeClr val="bg1"/>
                </a:solidFill>
              </a:rPr>
              <a:t>WNC Healthy Impact and Community Health Assessment</a:t>
            </a:r>
            <a:br>
              <a:rPr lang="en-US" sz="4000" dirty="0">
                <a:solidFill>
                  <a:schemeClr val="bg1"/>
                </a:solidFill>
              </a:rPr>
            </a:br>
            <a:br>
              <a:rPr lang="en-US" sz="4000" dirty="0">
                <a:solidFill>
                  <a:schemeClr val="bg1"/>
                </a:solidFill>
              </a:rPr>
            </a:br>
            <a:br>
              <a:rPr lang="en-US" sz="4000" dirty="0">
                <a:solidFill>
                  <a:schemeClr val="bg1"/>
                </a:solidFill>
              </a:rPr>
            </a:br>
            <a:endParaRPr lang="en-US" sz="4000" dirty="0">
              <a:solidFill>
                <a:schemeClr val="bg1"/>
              </a:solidFill>
            </a:endParaRPr>
          </a:p>
        </p:txBody>
      </p:sp>
    </p:spTree>
    <p:extLst>
      <p:ext uri="{BB962C8B-B14F-4D97-AF65-F5344CB8AC3E}">
        <p14:creationId xmlns:p14="http://schemas.microsoft.com/office/powerpoint/2010/main" val="1530357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554EB9BC-2BAD-464A-AF9A-5C1946938B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2013" y="525081"/>
            <a:ext cx="5845411" cy="5839848"/>
          </a:xfrm>
          <a:prstGeom prst="rect">
            <a:avLst/>
          </a:prstGeom>
        </p:spPr>
      </p:pic>
      <p:sp>
        <p:nvSpPr>
          <p:cNvPr id="64" name="TextBox 63">
            <a:extLst>
              <a:ext uri="{FF2B5EF4-FFF2-40B4-BE49-F238E27FC236}">
                <a16:creationId xmlns:a16="http://schemas.microsoft.com/office/drawing/2014/main" id="{ED4829AA-5BC3-4DCF-A96C-3609838FD528}"/>
              </a:ext>
            </a:extLst>
          </p:cNvPr>
          <p:cNvSpPr txBox="1"/>
          <p:nvPr/>
        </p:nvSpPr>
        <p:spPr>
          <a:xfrm>
            <a:off x="6250852" y="1986013"/>
            <a:ext cx="1258614"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F81BD">
                    <a:lumMod val="50000"/>
                  </a:srgbClr>
                </a:solidFill>
                <a:effectLst/>
                <a:uLnTx/>
                <a:uFillTx/>
                <a:latin typeface="Segoe UI" panose="020B0502040204020203" pitchFamily="34" charset="0"/>
                <a:ea typeface="+mn-ea"/>
                <a:cs typeface="Segoe UI" panose="020B0502040204020203" pitchFamily="34" charset="0"/>
              </a:rPr>
              <a:t>Phase 1</a:t>
            </a:r>
            <a:br>
              <a:rPr kumimoji="0" lang="en-US" sz="1600" b="1" i="0" u="none" strike="noStrike" kern="1200" cap="none" spc="0" normalizeH="0" baseline="0" noProof="0" dirty="0">
                <a:ln>
                  <a:noFill/>
                </a:ln>
                <a:solidFill>
                  <a:srgbClr val="4F81BD">
                    <a:lumMod val="50000"/>
                  </a:srgbClr>
                </a:solidFill>
                <a:effectLst/>
                <a:uLnTx/>
                <a:uFillTx/>
                <a:latin typeface="Segoe UI" panose="020B0502040204020203" pitchFamily="34" charset="0"/>
                <a:ea typeface="+mn-ea"/>
                <a:cs typeface="Segoe UI" panose="020B0502040204020203" pitchFamily="34" charset="0"/>
              </a:rPr>
            </a:br>
            <a:r>
              <a:rPr kumimoji="0" lang="en-US" sz="1400" b="1" i="1" u="none" strike="noStrike" kern="1200" cap="none" spc="0" normalizeH="0" baseline="0" noProof="0" dirty="0">
                <a:ln>
                  <a:noFill/>
                </a:ln>
                <a:solidFill>
                  <a:srgbClr val="4F81BD">
                    <a:lumMod val="75000"/>
                  </a:srgbClr>
                </a:solidFill>
                <a:effectLst/>
                <a:uLnTx/>
                <a:uFillTx/>
                <a:latin typeface="Segoe UI" panose="020B0502040204020203" pitchFamily="34" charset="0"/>
                <a:ea typeface="+mn-ea"/>
                <a:cs typeface="Segoe UI" panose="020B0502040204020203" pitchFamily="34" charset="0"/>
              </a:rPr>
              <a:t>Jan. 2018 – Mar. 2019</a:t>
            </a:r>
          </a:p>
        </p:txBody>
      </p:sp>
      <p:sp>
        <p:nvSpPr>
          <p:cNvPr id="4" name="Oval 3">
            <a:extLst>
              <a:ext uri="{FF2B5EF4-FFF2-40B4-BE49-F238E27FC236}">
                <a16:creationId xmlns:a16="http://schemas.microsoft.com/office/drawing/2014/main" id="{EA2398F6-0412-43C4-B912-AAF6E2368C5D}"/>
              </a:ext>
            </a:extLst>
          </p:cNvPr>
          <p:cNvSpPr/>
          <p:nvPr/>
        </p:nvSpPr>
        <p:spPr>
          <a:xfrm>
            <a:off x="4114799" y="2530605"/>
            <a:ext cx="1828800" cy="1828800"/>
          </a:xfrm>
          <a:prstGeom prst="ellipse">
            <a:avLst/>
          </a:prstGeom>
          <a:solidFill>
            <a:schemeClr val="bg1"/>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3" name="Group 32">
            <a:extLst>
              <a:ext uri="{FF2B5EF4-FFF2-40B4-BE49-F238E27FC236}">
                <a16:creationId xmlns:a16="http://schemas.microsoft.com/office/drawing/2014/main" id="{F3B43C71-3AF8-4E70-A6E8-BB56404FD431}"/>
              </a:ext>
            </a:extLst>
          </p:cNvPr>
          <p:cNvGrpSpPr/>
          <p:nvPr/>
        </p:nvGrpSpPr>
        <p:grpSpPr>
          <a:xfrm rot="3939624">
            <a:off x="5930137" y="3665118"/>
            <a:ext cx="331725" cy="327233"/>
            <a:chOff x="6720547" y="2493606"/>
            <a:chExt cx="331725" cy="327233"/>
          </a:xfrm>
        </p:grpSpPr>
        <p:sp>
          <p:nvSpPr>
            <p:cNvPr id="34" name="Arrow: Chevron 33">
              <a:extLst>
                <a:ext uri="{FF2B5EF4-FFF2-40B4-BE49-F238E27FC236}">
                  <a16:creationId xmlns:a16="http://schemas.microsoft.com/office/drawing/2014/main" id="{A7033238-8E1B-4DFB-A80E-ABC29FB0A275}"/>
                </a:ext>
              </a:extLst>
            </p:cNvPr>
            <p:cNvSpPr/>
            <p:nvPr/>
          </p:nvSpPr>
          <p:spPr>
            <a:xfrm rot="2573466">
              <a:off x="6720547" y="2493606"/>
              <a:ext cx="228600" cy="228600"/>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Arrow: Chevron 34">
              <a:extLst>
                <a:ext uri="{FF2B5EF4-FFF2-40B4-BE49-F238E27FC236}">
                  <a16:creationId xmlns:a16="http://schemas.microsoft.com/office/drawing/2014/main" id="{06AA1E95-E9BB-414B-8B84-5151B4885881}"/>
                </a:ext>
              </a:extLst>
            </p:cNvPr>
            <p:cNvSpPr/>
            <p:nvPr/>
          </p:nvSpPr>
          <p:spPr>
            <a:xfrm rot="2573466">
              <a:off x="6823672" y="2592239"/>
              <a:ext cx="228600" cy="228600"/>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id="{27755F3E-1912-4F55-8ED2-034141F13D28}"/>
              </a:ext>
            </a:extLst>
          </p:cNvPr>
          <p:cNvGrpSpPr/>
          <p:nvPr/>
        </p:nvGrpSpPr>
        <p:grpSpPr>
          <a:xfrm rot="5680550">
            <a:off x="5546072" y="4126659"/>
            <a:ext cx="331725" cy="327233"/>
            <a:chOff x="6720547" y="2493606"/>
            <a:chExt cx="331725" cy="327233"/>
          </a:xfrm>
        </p:grpSpPr>
        <p:sp>
          <p:nvSpPr>
            <p:cNvPr id="37" name="Arrow: Chevron 36">
              <a:extLst>
                <a:ext uri="{FF2B5EF4-FFF2-40B4-BE49-F238E27FC236}">
                  <a16:creationId xmlns:a16="http://schemas.microsoft.com/office/drawing/2014/main" id="{2EEDB1BB-0D59-4640-B508-73575AA54DB6}"/>
                </a:ext>
              </a:extLst>
            </p:cNvPr>
            <p:cNvSpPr/>
            <p:nvPr/>
          </p:nvSpPr>
          <p:spPr>
            <a:xfrm rot="2573466">
              <a:off x="6720547" y="2493606"/>
              <a:ext cx="228600" cy="228600"/>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Arrow: Chevron 37">
              <a:extLst>
                <a:ext uri="{FF2B5EF4-FFF2-40B4-BE49-F238E27FC236}">
                  <a16:creationId xmlns:a16="http://schemas.microsoft.com/office/drawing/2014/main" id="{3750F583-1996-4D87-8439-479206985C0E}"/>
                </a:ext>
              </a:extLst>
            </p:cNvPr>
            <p:cNvSpPr/>
            <p:nvPr/>
          </p:nvSpPr>
          <p:spPr>
            <a:xfrm rot="2573466">
              <a:off x="6823672" y="2592239"/>
              <a:ext cx="228600" cy="228600"/>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9" name="Group 38">
            <a:extLst>
              <a:ext uri="{FF2B5EF4-FFF2-40B4-BE49-F238E27FC236}">
                <a16:creationId xmlns:a16="http://schemas.microsoft.com/office/drawing/2014/main" id="{D4AD65DD-6307-4FCE-824C-181B465FB555}"/>
              </a:ext>
            </a:extLst>
          </p:cNvPr>
          <p:cNvGrpSpPr/>
          <p:nvPr/>
        </p:nvGrpSpPr>
        <p:grpSpPr>
          <a:xfrm rot="8186878">
            <a:off x="4893118" y="4386656"/>
            <a:ext cx="331725" cy="327233"/>
            <a:chOff x="6720547" y="2493606"/>
            <a:chExt cx="331725" cy="327233"/>
          </a:xfrm>
        </p:grpSpPr>
        <p:sp>
          <p:nvSpPr>
            <p:cNvPr id="40" name="Arrow: Chevron 39">
              <a:extLst>
                <a:ext uri="{FF2B5EF4-FFF2-40B4-BE49-F238E27FC236}">
                  <a16:creationId xmlns:a16="http://schemas.microsoft.com/office/drawing/2014/main" id="{79C53D9A-D755-4A7B-9D28-303FED5D8181}"/>
                </a:ext>
              </a:extLst>
            </p:cNvPr>
            <p:cNvSpPr/>
            <p:nvPr/>
          </p:nvSpPr>
          <p:spPr>
            <a:xfrm rot="2573466">
              <a:off x="6720547" y="2493606"/>
              <a:ext cx="228600" cy="228600"/>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Arrow: Chevron 40">
              <a:extLst>
                <a:ext uri="{FF2B5EF4-FFF2-40B4-BE49-F238E27FC236}">
                  <a16:creationId xmlns:a16="http://schemas.microsoft.com/office/drawing/2014/main" id="{A396D2F2-236B-4BDB-A74B-451E1DD70E39}"/>
                </a:ext>
              </a:extLst>
            </p:cNvPr>
            <p:cNvSpPr/>
            <p:nvPr/>
          </p:nvSpPr>
          <p:spPr>
            <a:xfrm rot="2573466">
              <a:off x="6823672" y="2592239"/>
              <a:ext cx="228600" cy="228600"/>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2" name="Group 41">
            <a:extLst>
              <a:ext uri="{FF2B5EF4-FFF2-40B4-BE49-F238E27FC236}">
                <a16:creationId xmlns:a16="http://schemas.microsoft.com/office/drawing/2014/main" id="{B0F5688B-19D6-48D5-8D1B-C776D3493A39}"/>
              </a:ext>
            </a:extLst>
          </p:cNvPr>
          <p:cNvGrpSpPr/>
          <p:nvPr/>
        </p:nvGrpSpPr>
        <p:grpSpPr>
          <a:xfrm rot="10800000">
            <a:off x="4164074" y="4124017"/>
            <a:ext cx="331725" cy="327233"/>
            <a:chOff x="6720547" y="2493606"/>
            <a:chExt cx="331725" cy="327233"/>
          </a:xfrm>
        </p:grpSpPr>
        <p:sp>
          <p:nvSpPr>
            <p:cNvPr id="43" name="Arrow: Chevron 42">
              <a:extLst>
                <a:ext uri="{FF2B5EF4-FFF2-40B4-BE49-F238E27FC236}">
                  <a16:creationId xmlns:a16="http://schemas.microsoft.com/office/drawing/2014/main" id="{4CB07A68-D4E2-4208-86CC-D7983604EDF2}"/>
                </a:ext>
              </a:extLst>
            </p:cNvPr>
            <p:cNvSpPr/>
            <p:nvPr/>
          </p:nvSpPr>
          <p:spPr>
            <a:xfrm rot="2573466">
              <a:off x="6720547" y="2493606"/>
              <a:ext cx="228600" cy="228600"/>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Arrow: Chevron 43">
              <a:extLst>
                <a:ext uri="{FF2B5EF4-FFF2-40B4-BE49-F238E27FC236}">
                  <a16:creationId xmlns:a16="http://schemas.microsoft.com/office/drawing/2014/main" id="{9B84EAB0-8D56-48FC-B8B3-3003A23989FC}"/>
                </a:ext>
              </a:extLst>
            </p:cNvPr>
            <p:cNvSpPr/>
            <p:nvPr/>
          </p:nvSpPr>
          <p:spPr>
            <a:xfrm rot="2573466">
              <a:off x="6823672" y="2592239"/>
              <a:ext cx="228600" cy="228600"/>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5" name="Group 44">
            <a:extLst>
              <a:ext uri="{FF2B5EF4-FFF2-40B4-BE49-F238E27FC236}">
                <a16:creationId xmlns:a16="http://schemas.microsoft.com/office/drawing/2014/main" id="{621CD235-6234-4360-B190-A7EAAC3E86CF}"/>
              </a:ext>
            </a:extLst>
          </p:cNvPr>
          <p:cNvGrpSpPr/>
          <p:nvPr/>
        </p:nvGrpSpPr>
        <p:grpSpPr>
          <a:xfrm rot="12907832">
            <a:off x="3788892" y="3627699"/>
            <a:ext cx="331725" cy="327233"/>
            <a:chOff x="6720547" y="2493606"/>
            <a:chExt cx="331725" cy="327233"/>
          </a:xfrm>
        </p:grpSpPr>
        <p:sp>
          <p:nvSpPr>
            <p:cNvPr id="46" name="Arrow: Chevron 45">
              <a:extLst>
                <a:ext uri="{FF2B5EF4-FFF2-40B4-BE49-F238E27FC236}">
                  <a16:creationId xmlns:a16="http://schemas.microsoft.com/office/drawing/2014/main" id="{16139448-9865-45A8-8560-BE0FBBF2268E}"/>
                </a:ext>
              </a:extLst>
            </p:cNvPr>
            <p:cNvSpPr/>
            <p:nvPr/>
          </p:nvSpPr>
          <p:spPr>
            <a:xfrm rot="2573466">
              <a:off x="6720547" y="2493606"/>
              <a:ext cx="228600" cy="228600"/>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Arrow: Chevron 46">
              <a:extLst>
                <a:ext uri="{FF2B5EF4-FFF2-40B4-BE49-F238E27FC236}">
                  <a16:creationId xmlns:a16="http://schemas.microsoft.com/office/drawing/2014/main" id="{CD32B87F-9F8A-437F-A06B-C6367BF6FA0F}"/>
                </a:ext>
              </a:extLst>
            </p:cNvPr>
            <p:cNvSpPr/>
            <p:nvPr/>
          </p:nvSpPr>
          <p:spPr>
            <a:xfrm rot="2573466">
              <a:off x="6823672" y="2592239"/>
              <a:ext cx="228600" cy="228600"/>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TextBox 22">
            <a:extLst>
              <a:ext uri="{FF2B5EF4-FFF2-40B4-BE49-F238E27FC236}">
                <a16:creationId xmlns:a16="http://schemas.microsoft.com/office/drawing/2014/main" id="{8BDFB340-0D5C-454C-BB16-EE0F75EF9729}"/>
              </a:ext>
            </a:extLst>
          </p:cNvPr>
          <p:cNvSpPr txBox="1"/>
          <p:nvPr/>
        </p:nvSpPr>
        <p:spPr>
          <a:xfrm>
            <a:off x="4273277" y="2949242"/>
            <a:ext cx="151000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F81BD">
                    <a:lumMod val="50000"/>
                  </a:srgbClr>
                </a:solidFill>
                <a:effectLst/>
                <a:uLnTx/>
                <a:uFillTx/>
                <a:latin typeface="Segoe UI" panose="020B0502040204020203" pitchFamily="34" charset="0"/>
                <a:ea typeface="+mn-ea"/>
                <a:cs typeface="Segoe UI" panose="020B0502040204020203" pitchFamily="34" charset="0"/>
              </a:rPr>
              <a:t>Continuous Action &amp; </a:t>
            </a:r>
            <a:br>
              <a:rPr kumimoji="0" lang="en-US" sz="1400" b="1" i="0" u="none" strike="noStrike" kern="1200" cap="none" spc="0" normalizeH="0" baseline="0" noProof="0" dirty="0">
                <a:ln>
                  <a:noFill/>
                </a:ln>
                <a:solidFill>
                  <a:srgbClr val="4F81BD">
                    <a:lumMod val="50000"/>
                  </a:srgbClr>
                </a:solidFill>
                <a:effectLst/>
                <a:uLnTx/>
                <a:uFillTx/>
                <a:latin typeface="Segoe UI" panose="020B0502040204020203" pitchFamily="34" charset="0"/>
                <a:ea typeface="+mn-ea"/>
                <a:cs typeface="Segoe UI" panose="020B0502040204020203" pitchFamily="34" charset="0"/>
              </a:rPr>
            </a:br>
            <a:r>
              <a:rPr kumimoji="0" lang="en-US" sz="1400" b="1" i="0" u="none" strike="noStrike" kern="1200" cap="none" spc="0" normalizeH="0" baseline="0" noProof="0" dirty="0">
                <a:ln>
                  <a:noFill/>
                </a:ln>
                <a:solidFill>
                  <a:srgbClr val="4F81BD">
                    <a:lumMod val="50000"/>
                  </a:srgbClr>
                </a:solidFill>
                <a:effectLst/>
                <a:uLnTx/>
                <a:uFillTx/>
                <a:latin typeface="Segoe UI" panose="020B0502040204020203" pitchFamily="34" charset="0"/>
                <a:ea typeface="+mn-ea"/>
                <a:cs typeface="Segoe UI" panose="020B0502040204020203" pitchFamily="34" charset="0"/>
              </a:rPr>
              <a:t>Ongoing Evaluation</a:t>
            </a:r>
          </a:p>
        </p:txBody>
      </p:sp>
      <p:cxnSp>
        <p:nvCxnSpPr>
          <p:cNvPr id="3" name="Straight Arrow Connector 2">
            <a:extLst>
              <a:ext uri="{FF2B5EF4-FFF2-40B4-BE49-F238E27FC236}">
                <a16:creationId xmlns:a16="http://schemas.microsoft.com/office/drawing/2014/main" id="{70611983-DF09-4D18-8672-81A5B815FDE5}"/>
              </a:ext>
            </a:extLst>
          </p:cNvPr>
          <p:cNvCxnSpPr>
            <a:cxnSpLocks/>
          </p:cNvCxnSpPr>
          <p:nvPr/>
        </p:nvCxnSpPr>
        <p:spPr>
          <a:xfrm flipV="1">
            <a:off x="5023562" y="2619961"/>
            <a:ext cx="920" cy="229478"/>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C85E5F0-4375-4800-B551-A1B4FC1C7296}"/>
              </a:ext>
            </a:extLst>
          </p:cNvPr>
          <p:cNvCxnSpPr>
            <a:cxnSpLocks/>
          </p:cNvCxnSpPr>
          <p:nvPr/>
        </p:nvCxnSpPr>
        <p:spPr>
          <a:xfrm flipH="1">
            <a:off x="4240042" y="3425261"/>
            <a:ext cx="2557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3DF83AE-B790-4D8D-ACCC-27E4AD35FB8A}"/>
              </a:ext>
            </a:extLst>
          </p:cNvPr>
          <p:cNvCxnSpPr>
            <a:cxnSpLocks/>
            <a:endCxn id="23" idx="3"/>
          </p:cNvCxnSpPr>
          <p:nvPr/>
        </p:nvCxnSpPr>
        <p:spPr>
          <a:xfrm>
            <a:off x="5471975" y="3426296"/>
            <a:ext cx="31130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6BC7803B-E5E8-4C6B-929B-2648AF788AC5}"/>
              </a:ext>
            </a:extLst>
          </p:cNvPr>
          <p:cNvCxnSpPr>
            <a:cxnSpLocks/>
          </p:cNvCxnSpPr>
          <p:nvPr/>
        </p:nvCxnSpPr>
        <p:spPr>
          <a:xfrm rot="10800000" flipV="1">
            <a:off x="5026448" y="3997695"/>
            <a:ext cx="920" cy="229478"/>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B34EDF88-4364-4AED-A566-4BA8453A51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1733" y="2284347"/>
            <a:ext cx="2438400" cy="1242276"/>
          </a:xfrm>
          <a:prstGeom prst="rect">
            <a:avLst/>
          </a:prstGeom>
        </p:spPr>
      </p:pic>
      <p:sp>
        <p:nvSpPr>
          <p:cNvPr id="50" name="TextBox 49">
            <a:extLst>
              <a:ext uri="{FF2B5EF4-FFF2-40B4-BE49-F238E27FC236}">
                <a16:creationId xmlns:a16="http://schemas.microsoft.com/office/drawing/2014/main" id="{5950A078-BFF6-4CCB-BC19-EF2D5437CD39}"/>
              </a:ext>
            </a:extLst>
          </p:cNvPr>
          <p:cNvSpPr txBox="1"/>
          <p:nvPr/>
        </p:nvSpPr>
        <p:spPr>
          <a:xfrm>
            <a:off x="304800" y="228600"/>
            <a:ext cx="320040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7BA46"/>
                </a:solidFill>
                <a:effectLst/>
                <a:uLnTx/>
                <a:uFillTx/>
                <a:latin typeface="Segoe UI" panose="020B0502040204020203" pitchFamily="34" charset="0"/>
                <a:ea typeface="+mn-ea"/>
                <a:cs typeface="Segoe UI" panose="020B0502040204020203" pitchFamily="34" charset="0"/>
              </a:rPr>
              <a:t>Community Health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7BA46"/>
                </a:solidFill>
                <a:effectLst/>
                <a:uLnTx/>
                <a:uFillTx/>
                <a:latin typeface="Segoe UI" panose="020B0502040204020203" pitchFamily="34" charset="0"/>
                <a:ea typeface="+mn-ea"/>
                <a:cs typeface="Segoe UI" panose="020B0502040204020203" pitchFamily="34" charset="0"/>
              </a:rPr>
              <a:t>Improvement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7BA46"/>
                </a:solidFill>
                <a:effectLst/>
                <a:uLnTx/>
                <a:uFillTx/>
                <a:latin typeface="Segoe UI" panose="020B0502040204020203" pitchFamily="34" charset="0"/>
                <a:ea typeface="+mn-ea"/>
                <a:cs typeface="Segoe UI" panose="020B0502040204020203" pitchFamily="34" charset="0"/>
              </a:rPr>
              <a:t>Process</a:t>
            </a:r>
          </a:p>
        </p:txBody>
      </p:sp>
      <p:sp>
        <p:nvSpPr>
          <p:cNvPr id="53" name="TextBox 52">
            <a:extLst>
              <a:ext uri="{FF2B5EF4-FFF2-40B4-BE49-F238E27FC236}">
                <a16:creationId xmlns:a16="http://schemas.microsoft.com/office/drawing/2014/main" id="{03D166ED-A5E0-4951-A5B6-CBA4937522E9}"/>
              </a:ext>
            </a:extLst>
          </p:cNvPr>
          <p:cNvSpPr txBox="1"/>
          <p:nvPr/>
        </p:nvSpPr>
        <p:spPr>
          <a:xfrm>
            <a:off x="3704835" y="786073"/>
            <a:ext cx="1676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Collect &amp; Analyze Community Data</a:t>
            </a:r>
          </a:p>
        </p:txBody>
      </p:sp>
      <p:sp>
        <p:nvSpPr>
          <p:cNvPr id="54" name="TextBox 53">
            <a:extLst>
              <a:ext uri="{FF2B5EF4-FFF2-40B4-BE49-F238E27FC236}">
                <a16:creationId xmlns:a16="http://schemas.microsoft.com/office/drawing/2014/main" id="{331992F6-0E4B-45E1-A5DD-C76ABBBD265C}"/>
              </a:ext>
            </a:extLst>
          </p:cNvPr>
          <p:cNvSpPr txBox="1"/>
          <p:nvPr/>
        </p:nvSpPr>
        <p:spPr>
          <a:xfrm>
            <a:off x="4780565" y="1403639"/>
            <a:ext cx="19694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Decide What is Most Important to Act On</a:t>
            </a:r>
          </a:p>
        </p:txBody>
      </p:sp>
      <p:sp>
        <p:nvSpPr>
          <p:cNvPr id="55" name="TextBox 54">
            <a:extLst>
              <a:ext uri="{FF2B5EF4-FFF2-40B4-BE49-F238E27FC236}">
                <a16:creationId xmlns:a16="http://schemas.microsoft.com/office/drawing/2014/main" id="{7AB3B68F-E939-4363-A5D7-01F2026E22AD}"/>
              </a:ext>
            </a:extLst>
          </p:cNvPr>
          <p:cNvSpPr txBox="1"/>
          <p:nvPr/>
        </p:nvSpPr>
        <p:spPr>
          <a:xfrm>
            <a:off x="6119681" y="4126835"/>
            <a:ext cx="17451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Community Health Strategic Planning</a:t>
            </a:r>
          </a:p>
        </p:txBody>
      </p:sp>
      <p:sp>
        <p:nvSpPr>
          <p:cNvPr id="56" name="TextBox 55">
            <a:extLst>
              <a:ext uri="{FF2B5EF4-FFF2-40B4-BE49-F238E27FC236}">
                <a16:creationId xmlns:a16="http://schemas.microsoft.com/office/drawing/2014/main" id="{BB65DEB0-6555-40E7-806E-882E95611936}"/>
              </a:ext>
            </a:extLst>
          </p:cNvPr>
          <p:cNvSpPr txBox="1"/>
          <p:nvPr/>
        </p:nvSpPr>
        <p:spPr>
          <a:xfrm>
            <a:off x="2363427" y="3813512"/>
            <a:ext cx="1595238"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Take Action &amp; Evaluate Health Improvement</a:t>
            </a:r>
          </a:p>
        </p:txBody>
      </p:sp>
      <p:sp>
        <p:nvSpPr>
          <p:cNvPr id="51" name="TextBox 50">
            <a:extLst>
              <a:ext uri="{FF2B5EF4-FFF2-40B4-BE49-F238E27FC236}">
                <a16:creationId xmlns:a16="http://schemas.microsoft.com/office/drawing/2014/main" id="{65F4C06D-2C6E-431B-AFCA-C438B7D1D4A5}"/>
              </a:ext>
            </a:extLst>
          </p:cNvPr>
          <p:cNvSpPr txBox="1"/>
          <p:nvPr/>
        </p:nvSpPr>
        <p:spPr>
          <a:xfrm>
            <a:off x="4366032" y="5179916"/>
            <a:ext cx="1258614"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F81BD">
                    <a:lumMod val="50000"/>
                  </a:srgbClr>
                </a:solidFill>
                <a:effectLst/>
                <a:uLnTx/>
                <a:uFillTx/>
                <a:latin typeface="Segoe UI" panose="020B0502040204020203" pitchFamily="34" charset="0"/>
                <a:ea typeface="+mn-ea"/>
                <a:cs typeface="Segoe UI" panose="020B0502040204020203" pitchFamily="34" charset="0"/>
              </a:rPr>
              <a:t>Phase 2</a:t>
            </a:r>
            <a:br>
              <a:rPr kumimoji="0" lang="en-US" sz="1600" b="1" i="0" u="none" strike="noStrike" kern="1200" cap="none" spc="0" normalizeH="0" baseline="0" noProof="0" dirty="0">
                <a:ln>
                  <a:noFill/>
                </a:ln>
                <a:solidFill>
                  <a:srgbClr val="4F81BD">
                    <a:lumMod val="50000"/>
                  </a:srgbClr>
                </a:solidFill>
                <a:effectLst/>
                <a:uLnTx/>
                <a:uFillTx/>
                <a:latin typeface="Segoe UI" panose="020B0502040204020203" pitchFamily="34" charset="0"/>
                <a:ea typeface="+mn-ea"/>
                <a:cs typeface="Segoe UI" panose="020B0502040204020203" pitchFamily="34" charset="0"/>
              </a:rPr>
            </a:br>
            <a:r>
              <a:rPr kumimoji="0" lang="en-US" sz="1400" b="1" i="1" u="none" strike="noStrike" kern="1200" cap="none" spc="0" normalizeH="0" baseline="0" noProof="0" dirty="0">
                <a:ln>
                  <a:noFill/>
                </a:ln>
                <a:solidFill>
                  <a:srgbClr val="4F81BD">
                    <a:lumMod val="75000"/>
                  </a:srgbClr>
                </a:solidFill>
                <a:effectLst/>
                <a:uLnTx/>
                <a:uFillTx/>
                <a:latin typeface="Segoe UI" panose="020B0502040204020203" pitchFamily="34" charset="0"/>
                <a:ea typeface="+mn-ea"/>
                <a:cs typeface="Segoe UI" panose="020B0502040204020203" pitchFamily="34" charset="0"/>
              </a:rPr>
              <a:t>Apr. 2019 – Sep. 2019</a:t>
            </a:r>
          </a:p>
        </p:txBody>
      </p:sp>
      <p:sp>
        <p:nvSpPr>
          <p:cNvPr id="52" name="TextBox 51">
            <a:extLst>
              <a:ext uri="{FF2B5EF4-FFF2-40B4-BE49-F238E27FC236}">
                <a16:creationId xmlns:a16="http://schemas.microsoft.com/office/drawing/2014/main" id="{908597E2-458A-4E9A-8CE9-A73E4FF49AA5}"/>
              </a:ext>
            </a:extLst>
          </p:cNvPr>
          <p:cNvSpPr txBox="1"/>
          <p:nvPr/>
        </p:nvSpPr>
        <p:spPr>
          <a:xfrm>
            <a:off x="2511764" y="1939205"/>
            <a:ext cx="1258614"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F81BD">
                    <a:lumMod val="50000"/>
                  </a:srgbClr>
                </a:solidFill>
                <a:effectLst/>
                <a:uLnTx/>
                <a:uFillTx/>
                <a:latin typeface="Segoe UI" panose="020B0502040204020203" pitchFamily="34" charset="0"/>
                <a:ea typeface="+mn-ea"/>
                <a:cs typeface="Segoe UI" panose="020B0502040204020203" pitchFamily="34" charset="0"/>
              </a:rPr>
              <a:t>Phase 3</a:t>
            </a:r>
            <a:br>
              <a:rPr kumimoji="0" lang="en-US" sz="1600" b="1" i="0" u="none" strike="noStrike" kern="1200" cap="none" spc="0" normalizeH="0" baseline="0" noProof="0" dirty="0">
                <a:ln>
                  <a:noFill/>
                </a:ln>
                <a:solidFill>
                  <a:srgbClr val="4F81BD">
                    <a:lumMod val="50000"/>
                  </a:srgbClr>
                </a:solidFill>
                <a:effectLst/>
                <a:uLnTx/>
                <a:uFillTx/>
                <a:latin typeface="Segoe UI" panose="020B0502040204020203" pitchFamily="34" charset="0"/>
                <a:ea typeface="+mn-ea"/>
                <a:cs typeface="Segoe UI" panose="020B0502040204020203" pitchFamily="34" charset="0"/>
              </a:rPr>
            </a:br>
            <a:r>
              <a:rPr kumimoji="0" lang="en-US" sz="1400" b="1" i="1" u="none" strike="noStrike" kern="1200" cap="none" spc="0" normalizeH="0" baseline="0" noProof="0" dirty="0">
                <a:ln>
                  <a:noFill/>
                </a:ln>
                <a:solidFill>
                  <a:srgbClr val="4F81BD">
                    <a:lumMod val="75000"/>
                  </a:srgbClr>
                </a:solidFill>
                <a:effectLst/>
                <a:uLnTx/>
                <a:uFillTx/>
                <a:latin typeface="Segoe UI" panose="020B0502040204020203" pitchFamily="34" charset="0"/>
                <a:ea typeface="+mn-ea"/>
                <a:cs typeface="Segoe UI" panose="020B0502040204020203" pitchFamily="34" charset="0"/>
              </a:rPr>
              <a:t>Oct. 2019 – Dec. 2020</a:t>
            </a:r>
          </a:p>
        </p:txBody>
      </p:sp>
    </p:spTree>
    <p:extLst>
      <p:ext uri="{BB962C8B-B14F-4D97-AF65-F5344CB8AC3E}">
        <p14:creationId xmlns:p14="http://schemas.microsoft.com/office/powerpoint/2010/main" val="3467974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5">
            <a:extLst>
              <a:ext uri="{FF2B5EF4-FFF2-40B4-BE49-F238E27FC236}">
                <a16:creationId xmlns:a16="http://schemas.microsoft.com/office/drawing/2014/main" id="{87FD10C2-B1DB-499C-8CE9-A0626519CA98}"/>
              </a:ext>
            </a:extLst>
          </p:cNvPr>
          <p:cNvSpPr txBox="1">
            <a:spLocks/>
          </p:cNvSpPr>
          <p:nvPr/>
        </p:nvSpPr>
        <p:spPr>
          <a:xfrm>
            <a:off x="9448800" y="1014535"/>
            <a:ext cx="2420815" cy="3938465"/>
          </a:xfrm>
          <a:prstGeom prst="rect">
            <a:avLst/>
          </a:prstGeom>
          <a:solidFill>
            <a:schemeClr val="accent1">
              <a:lumMod val="60000"/>
              <a:lumOff val="40000"/>
            </a:schemeClr>
          </a:solidFill>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endParaRPr lang="en-US" sz="1400" dirty="0">
              <a:latin typeface="Segoe UI" panose="020B0502040204020203" pitchFamily="34" charset="0"/>
              <a:ea typeface="Segoe UI" panose="020B0502040204020203" pitchFamily="34" charset="0"/>
              <a:cs typeface="Segoe UI" panose="020B0502040204020203" pitchFamily="34" charset="0"/>
            </a:endParaRPr>
          </a:p>
          <a:p>
            <a:pPr marL="0" indent="0">
              <a:buNone/>
            </a:pPr>
            <a:endParaRPr lang="en-US" sz="1400" dirty="0">
              <a:latin typeface="Segoe UI" panose="020B0502040204020203" pitchFamily="34" charset="0"/>
              <a:ea typeface="Segoe UI" panose="020B0502040204020203" pitchFamily="34" charset="0"/>
              <a:cs typeface="Segoe UI" panose="020B0502040204020203" pitchFamily="34" charset="0"/>
            </a:endParaRPr>
          </a:p>
          <a:p>
            <a:pPr marL="0" indent="0">
              <a:buNone/>
            </a:pPr>
            <a:endParaRPr lang="en-US" sz="1400" dirty="0">
              <a:latin typeface="Segoe UI" panose="020B0502040204020203" pitchFamily="34" charset="0"/>
              <a:ea typeface="Segoe UI" panose="020B0502040204020203" pitchFamily="34" charset="0"/>
              <a:cs typeface="Segoe UI" panose="020B0502040204020203" pitchFamily="34" charset="0"/>
            </a:endParaRPr>
          </a:p>
          <a:p>
            <a:pPr marL="0" indent="0">
              <a:buNone/>
            </a:pPr>
            <a:endParaRPr lang="en-US" sz="1400" dirty="0">
              <a:latin typeface="Segoe UI" panose="020B0502040204020203" pitchFamily="34" charset="0"/>
              <a:ea typeface="Segoe UI" panose="020B0502040204020203" pitchFamily="34" charset="0"/>
              <a:cs typeface="Segoe UI" panose="020B0502040204020203" pitchFamily="34" charset="0"/>
            </a:endParaRPr>
          </a:p>
          <a:p>
            <a:pPr marL="0" indent="0">
              <a:buNone/>
            </a:pPr>
            <a:r>
              <a:rPr lang="en-US" sz="1200" dirty="0">
                <a:latin typeface="Segoe UI" panose="020B0502040204020203" pitchFamily="34" charset="0"/>
                <a:ea typeface="Segoe UI" panose="020B0502040204020203" pitchFamily="34" charset="0"/>
                <a:cs typeface="Segoe UI" panose="020B0502040204020203" pitchFamily="34" charset="0"/>
              </a:rPr>
              <a:t>This innovative regional effort is supported by financial and in-kind contributions from hospitals, public health agencies, and partners, and is housed and coordinated by </a:t>
            </a:r>
            <a:r>
              <a:rPr lang="en-US" sz="1200" b="1" dirty="0">
                <a:latin typeface="Segoe UI" panose="020B0502040204020203" pitchFamily="34" charset="0"/>
                <a:ea typeface="Segoe UI" panose="020B0502040204020203" pitchFamily="34" charset="0"/>
                <a:cs typeface="Segoe UI" panose="020B0502040204020203" pitchFamily="34" charset="0"/>
              </a:rPr>
              <a:t>WNC Health Network, Inc. </a:t>
            </a:r>
          </a:p>
          <a:p>
            <a:pPr marL="0" indent="0">
              <a:buNone/>
            </a:pPr>
            <a:r>
              <a:rPr lang="en-US" sz="1200" dirty="0">
                <a:latin typeface="Segoe UI" panose="020B0502040204020203" pitchFamily="34" charset="0"/>
                <a:ea typeface="Segoe UI" panose="020B0502040204020203" pitchFamily="34" charset="0"/>
                <a:cs typeface="Segoe UI" panose="020B0502040204020203" pitchFamily="34" charset="0"/>
              </a:rPr>
              <a:t>Current efforts to infuse </a:t>
            </a:r>
            <a:r>
              <a:rPr lang="en-US" sz="1200" b="1" dirty="0">
                <a:latin typeface="Segoe UI" panose="020B0502040204020203" pitchFamily="34" charset="0"/>
                <a:ea typeface="Segoe UI" panose="020B0502040204020203" pitchFamily="34" charset="0"/>
                <a:cs typeface="Segoe UI" panose="020B0502040204020203" pitchFamily="34" charset="0"/>
              </a:rPr>
              <a:t>Results-Based Accountability™ </a:t>
            </a:r>
            <a:r>
              <a:rPr lang="en-US" sz="1200" dirty="0">
                <a:latin typeface="Segoe UI" panose="020B0502040204020203" pitchFamily="34" charset="0"/>
                <a:ea typeface="Segoe UI" panose="020B0502040204020203" pitchFamily="34" charset="0"/>
                <a:cs typeface="Segoe UI" panose="020B0502040204020203" pitchFamily="34" charset="0"/>
              </a:rPr>
              <a:t>throughout this process are supported by a grant from The Duke Endowment.</a:t>
            </a:r>
          </a:p>
        </p:txBody>
      </p:sp>
      <p:sp>
        <p:nvSpPr>
          <p:cNvPr id="6" name="Content Placeholder 5">
            <a:extLst>
              <a:ext uri="{FF2B5EF4-FFF2-40B4-BE49-F238E27FC236}">
                <a16:creationId xmlns:a16="http://schemas.microsoft.com/office/drawing/2014/main" id="{720CB010-708A-4EE3-A591-EFC1F3C33FA4}"/>
              </a:ext>
            </a:extLst>
          </p:cNvPr>
          <p:cNvSpPr txBox="1">
            <a:spLocks/>
          </p:cNvSpPr>
          <p:nvPr/>
        </p:nvSpPr>
        <p:spPr>
          <a:xfrm>
            <a:off x="609600" y="4724400"/>
            <a:ext cx="9220200" cy="387985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endParaRPr lang="en-US" dirty="0">
              <a:latin typeface="Segoe UI" panose="020B0502040204020203" pitchFamily="34" charset="0"/>
              <a:ea typeface="Segoe UI" panose="020B0502040204020203" pitchFamily="34" charset="0"/>
              <a:cs typeface="Segoe UI" panose="020B0502040204020203" pitchFamily="34" charset="0"/>
            </a:endParaRPr>
          </a:p>
        </p:txBody>
      </p:sp>
      <p:pic>
        <p:nvPicPr>
          <p:cNvPr id="3" name="Picture 2">
            <a:extLst>
              <a:ext uri="{FF2B5EF4-FFF2-40B4-BE49-F238E27FC236}">
                <a16:creationId xmlns:a16="http://schemas.microsoft.com/office/drawing/2014/main" id="{DDFE8696-0C03-4952-91C3-DD3600D388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32888" y="1065822"/>
            <a:ext cx="2052638" cy="1368425"/>
          </a:xfrm>
          <a:prstGeom prst="rect">
            <a:avLst/>
          </a:prstGeom>
        </p:spPr>
      </p:pic>
      <p:pic>
        <p:nvPicPr>
          <p:cNvPr id="4" name="Picture 3" descr="A close up of a map&#10;&#10;Description generated with very high confidence">
            <a:extLst>
              <a:ext uri="{FF2B5EF4-FFF2-40B4-BE49-F238E27FC236}">
                <a16:creationId xmlns:a16="http://schemas.microsoft.com/office/drawing/2014/main" id="{7F68B12B-90AF-4F23-9AE3-432B8C5F78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381000"/>
            <a:ext cx="8329576" cy="6327949"/>
          </a:xfrm>
          <a:prstGeom prst="rect">
            <a:avLst/>
          </a:prstGeom>
        </p:spPr>
      </p:pic>
    </p:spTree>
    <p:extLst>
      <p:ext uri="{BB962C8B-B14F-4D97-AF65-F5344CB8AC3E}">
        <p14:creationId xmlns:p14="http://schemas.microsoft.com/office/powerpoint/2010/main" val="1098616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1066800" y="1437708"/>
            <a:ext cx="9982200" cy="3879850"/>
          </a:xfrm>
        </p:spPr>
        <p:txBody>
          <a:bodyPr>
            <a:noAutofit/>
          </a:bodyPr>
          <a:lstStyle/>
          <a:p>
            <a:pPr lvl="0"/>
            <a:r>
              <a:rPr lang="en-US" b="1" dirty="0">
                <a:latin typeface="Segoe UI" panose="020B0502040204020203" pitchFamily="34" charset="0"/>
                <a:ea typeface="Segoe UI" panose="020B0502040204020203" pitchFamily="34" charset="0"/>
                <a:cs typeface="Segoe UI" panose="020B0502040204020203" pitchFamily="34" charset="0"/>
              </a:rPr>
              <a:t>Enhances partnerships </a:t>
            </a:r>
            <a:r>
              <a:rPr lang="en-US" dirty="0">
                <a:latin typeface="Segoe UI" panose="020B0502040204020203" pitchFamily="34" charset="0"/>
                <a:ea typeface="Segoe UI" panose="020B0502040204020203" pitchFamily="34" charset="0"/>
                <a:cs typeface="Segoe UI" panose="020B0502040204020203" pitchFamily="34" charset="0"/>
              </a:rPr>
              <a:t>between hospitals and health departments </a:t>
            </a:r>
          </a:p>
          <a:p>
            <a:pPr lvl="0"/>
            <a:r>
              <a:rPr lang="en-US" b="1" dirty="0">
                <a:latin typeface="Segoe UI" panose="020B0502040204020203" pitchFamily="34" charset="0"/>
                <a:ea typeface="Segoe UI" panose="020B0502040204020203" pitchFamily="34" charset="0"/>
                <a:cs typeface="Segoe UI" panose="020B0502040204020203" pitchFamily="34" charset="0"/>
              </a:rPr>
              <a:t>Improves efficiency, quality, and standardization </a:t>
            </a:r>
            <a:r>
              <a:rPr lang="en-US" dirty="0">
                <a:latin typeface="Segoe UI" panose="020B0502040204020203" pitchFamily="34" charset="0"/>
                <a:ea typeface="Segoe UI" panose="020B0502040204020203" pitchFamily="34" charset="0"/>
                <a:cs typeface="Segoe UI" panose="020B0502040204020203" pitchFamily="34" charset="0"/>
              </a:rPr>
              <a:t>of community health assessment data collection and reporting (all reporting) </a:t>
            </a:r>
          </a:p>
          <a:p>
            <a:pPr lvl="0"/>
            <a:r>
              <a:rPr lang="en-US" b="1" dirty="0">
                <a:latin typeface="Segoe UI" panose="020B0502040204020203" pitchFamily="34" charset="0"/>
                <a:ea typeface="Segoe UI" panose="020B0502040204020203" pitchFamily="34" charset="0"/>
                <a:cs typeface="Segoe UI" panose="020B0502040204020203" pitchFamily="34" charset="0"/>
              </a:rPr>
              <a:t>Encourages strategic investment </a:t>
            </a:r>
            <a:r>
              <a:rPr lang="en-US" dirty="0">
                <a:latin typeface="Segoe UI" panose="020B0502040204020203" pitchFamily="34" charset="0"/>
                <a:ea typeface="Segoe UI" panose="020B0502040204020203" pitchFamily="34" charset="0"/>
                <a:cs typeface="Segoe UI" panose="020B0502040204020203" pitchFamily="34" charset="0"/>
              </a:rPr>
              <a:t>of community resources to address priority health issues</a:t>
            </a:r>
          </a:p>
          <a:p>
            <a:pPr lvl="0"/>
            <a:r>
              <a:rPr lang="en-US" b="1" dirty="0">
                <a:latin typeface="Segoe UI" panose="020B0502040204020203" pitchFamily="34" charset="0"/>
                <a:ea typeface="Segoe UI" panose="020B0502040204020203" pitchFamily="34" charset="0"/>
                <a:cs typeface="Segoe UI" panose="020B0502040204020203" pitchFamily="34" charset="0"/>
              </a:rPr>
              <a:t>Impacts health </a:t>
            </a:r>
            <a:r>
              <a:rPr lang="en-US" dirty="0">
                <a:latin typeface="Segoe UI" panose="020B0502040204020203" pitchFamily="34" charset="0"/>
                <a:ea typeface="Segoe UI" panose="020B0502040204020203" pitchFamily="34" charset="0"/>
                <a:cs typeface="Segoe UI" panose="020B0502040204020203" pitchFamily="34" charset="0"/>
              </a:rPr>
              <a:t>through catalyzing and coordinating action among existing and new assets and initiatives to address priority health needs</a:t>
            </a:r>
          </a:p>
          <a:p>
            <a:pPr lvl="0"/>
            <a:r>
              <a:rPr lang="en-US" b="1" dirty="0">
                <a:latin typeface="Segoe UI" panose="020B0502040204020203" pitchFamily="34" charset="0"/>
                <a:ea typeface="Segoe UI" panose="020B0502040204020203" pitchFamily="34" charset="0"/>
                <a:cs typeface="Segoe UI" panose="020B0502040204020203" pitchFamily="34" charset="0"/>
              </a:rPr>
              <a:t>Monitors results </a:t>
            </a:r>
            <a:r>
              <a:rPr lang="en-US" dirty="0">
                <a:latin typeface="Segoe UI" panose="020B0502040204020203" pitchFamily="34" charset="0"/>
                <a:ea typeface="Segoe UI" panose="020B0502040204020203" pitchFamily="34" charset="0"/>
                <a:cs typeface="Segoe UI" panose="020B0502040204020203" pitchFamily="34" charset="0"/>
              </a:rPr>
              <a:t>to improve process, quality, and outcomes </a:t>
            </a:r>
          </a:p>
          <a:p>
            <a:pPr lvl="0"/>
            <a:r>
              <a:rPr lang="en-US" b="1" dirty="0">
                <a:latin typeface="Segoe UI" panose="020B0502040204020203" pitchFamily="34" charset="0"/>
                <a:ea typeface="Segoe UI" panose="020B0502040204020203" pitchFamily="34" charset="0"/>
                <a:cs typeface="Segoe UI" panose="020B0502040204020203" pitchFamily="34" charset="0"/>
              </a:rPr>
              <a:t>Promotes accountability </a:t>
            </a:r>
            <a:r>
              <a:rPr lang="en-US" dirty="0">
                <a:latin typeface="Segoe UI" panose="020B0502040204020203" pitchFamily="34" charset="0"/>
                <a:ea typeface="Segoe UI" panose="020B0502040204020203" pitchFamily="34" charset="0"/>
                <a:cs typeface="Segoe UI" panose="020B0502040204020203" pitchFamily="34" charset="0"/>
              </a:rPr>
              <a:t>of hospitals and health departments through meeting community health improvement requirements at state and national level </a:t>
            </a:r>
          </a:p>
        </p:txBody>
      </p:sp>
      <p:sp>
        <p:nvSpPr>
          <p:cNvPr id="7" name="Text Placeholder 6"/>
          <p:cNvSpPr>
            <a:spLocks noGrp="1"/>
          </p:cNvSpPr>
          <p:nvPr>
            <p:ph type="body" sz="half" idx="4294967295"/>
          </p:nvPr>
        </p:nvSpPr>
        <p:spPr>
          <a:xfrm>
            <a:off x="1066799" y="4903221"/>
            <a:ext cx="10439401" cy="414337"/>
          </a:xfrm>
        </p:spPr>
        <p:txBody>
          <a:bodyPr>
            <a:noAutofit/>
          </a:bodyPr>
          <a:lstStyle/>
          <a:p>
            <a:pPr marL="0" indent="0">
              <a:buNone/>
            </a:pPr>
            <a:r>
              <a:rPr lang="en-US" sz="1800" i="1" dirty="0">
                <a:latin typeface="Segoe UI" panose="020B0502040204020203" pitchFamily="34" charset="0"/>
                <a:ea typeface="Segoe UI" panose="020B0502040204020203" pitchFamily="34" charset="0"/>
                <a:cs typeface="Segoe UI" panose="020B0502040204020203" pitchFamily="34" charset="0"/>
              </a:rPr>
              <a:t>with a vision of improving health for all of western North Carolina - Coordinated by WNC Health Network, Inc. </a:t>
            </a:r>
          </a:p>
        </p:txBody>
      </p:sp>
      <p:pic>
        <p:nvPicPr>
          <p:cNvPr id="8" name="Picture 2"/>
          <p:cNvPicPr>
            <a:picLocks noChangeAspect="1" noChangeArrowheads="1"/>
          </p:cNvPicPr>
          <p:nvPr/>
        </p:nvPicPr>
        <p:blipFill>
          <a:blip r:embed="rId3" cstate="print"/>
          <a:srcRect t="25000" b="25000"/>
          <a:stretch>
            <a:fillRect/>
          </a:stretch>
        </p:blipFill>
        <p:spPr bwMode="auto">
          <a:xfrm>
            <a:off x="533400" y="233934"/>
            <a:ext cx="4343400" cy="625920"/>
          </a:xfrm>
          <a:prstGeom prst="rect">
            <a:avLst/>
          </a:prstGeom>
          <a:noFill/>
          <a:ln w="9525">
            <a:noFill/>
            <a:miter lim="800000"/>
            <a:headEnd/>
            <a:tailEnd/>
          </a:ln>
          <a:effectLst/>
        </p:spPr>
      </p:pic>
    </p:spTree>
    <p:extLst>
      <p:ext uri="{BB962C8B-B14F-4D97-AF65-F5344CB8AC3E}">
        <p14:creationId xmlns:p14="http://schemas.microsoft.com/office/powerpoint/2010/main" val="1632332730"/>
      </p:ext>
    </p:extLst>
  </p:cSld>
  <p:clrMapOvr>
    <a:masterClrMapping/>
  </p:clrMapOvr>
</p:sld>
</file>

<file path=ppt/theme/theme1.xml><?xml version="1.0" encoding="utf-8"?>
<a:theme xmlns:a="http://schemas.openxmlformats.org/drawingml/2006/main" name="Facet">
  <a:themeElements>
    <a:clrScheme name="Custom 1">
      <a:dk1>
        <a:sysClr val="windowText" lastClr="000000"/>
      </a:dk1>
      <a:lt1>
        <a:sysClr val="window" lastClr="FFFFFF"/>
      </a:lt1>
      <a:dk2>
        <a:srgbClr val="2C3C43"/>
      </a:dk2>
      <a:lt2>
        <a:srgbClr val="EBEBEB"/>
      </a:lt2>
      <a:accent1>
        <a:srgbClr val="57BA4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Segoe">
      <a:majorFont>
        <a:latin typeface="Segoe UI Semibold"/>
        <a:ea typeface=""/>
        <a:cs typeface=""/>
      </a:majorFont>
      <a:minorFont>
        <a:latin typeface="Segoe UI"/>
        <a:ea typeface=""/>
        <a:cs typeface=""/>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4936</TotalTime>
  <Words>2981</Words>
  <Application>Microsoft Office PowerPoint</Application>
  <PresentationFormat>Widescreen</PresentationFormat>
  <Paragraphs>391</Paragraphs>
  <Slides>33</Slides>
  <Notes>26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33</vt:i4>
      </vt:variant>
    </vt:vector>
  </HeadingPairs>
  <TitlesOfParts>
    <vt:vector size="42" baseType="lpstr">
      <vt:lpstr>Arial</vt:lpstr>
      <vt:lpstr>Calibri</vt:lpstr>
      <vt:lpstr>Century Gothic</vt:lpstr>
      <vt:lpstr>Segoe UI</vt:lpstr>
      <vt:lpstr>Segoe UI Semibold</vt:lpstr>
      <vt:lpstr>Times New Roman</vt:lpstr>
      <vt:lpstr>Wingdings 3</vt:lpstr>
      <vt:lpstr>Facet</vt:lpstr>
      <vt:lpstr>9_Office Theme</vt:lpstr>
      <vt:lpstr>2018 Community Health Assessment Data Summary  [TEMPLATE]</vt:lpstr>
      <vt:lpstr>About This Presentation Template</vt:lpstr>
      <vt:lpstr>About This Presentation Template</vt:lpstr>
      <vt:lpstr>Overview</vt:lpstr>
      <vt:lpstr>Desired Result</vt:lpstr>
      <vt:lpstr> WNC Healthy Impact and Community Health Assessment   </vt:lpstr>
      <vt:lpstr>PowerPoint Presentation</vt:lpstr>
      <vt:lpstr>PowerPoint Presentation</vt:lpstr>
      <vt:lpstr>PowerPoint Presentation</vt:lpstr>
      <vt:lpstr>PowerPoint Presentation</vt:lpstr>
      <vt:lpstr>PowerPoint Presentation</vt:lpstr>
      <vt:lpstr>PowerPoint Presentation</vt:lpstr>
      <vt:lpstr>Methodology</vt:lpstr>
      <vt:lpstr>Methodology</vt:lpstr>
      <vt:lpstr>Methodology</vt:lpstr>
      <vt:lpstr>PowerPoint Presentation</vt:lpstr>
      <vt:lpstr>Example of Slide With Just Text</vt:lpstr>
      <vt:lpstr>Example of Slide With Data Workbook Charts</vt:lpstr>
      <vt:lpstr>Example of Slide With Table</vt:lpstr>
      <vt:lpstr>Example of Slide Quote from Key Informant Survey</vt:lpstr>
      <vt:lpstr>Example of Slide With PRC Charts</vt:lpstr>
      <vt:lpstr>Example of Slide With Maps</vt:lpstr>
      <vt:lpstr>Causes of Death Chart Explained</vt:lpstr>
      <vt:lpstr>PowerPoint Presentation</vt:lpstr>
      <vt:lpstr> Demographic Data</vt:lpstr>
      <vt:lpstr> Social Determinants of Health</vt:lpstr>
      <vt:lpstr> Crime &amp; Safety   </vt:lpstr>
      <vt:lpstr> Environment</vt:lpstr>
      <vt:lpstr> Health Behaviors</vt:lpstr>
      <vt:lpstr> Pregnancy &amp; Births</vt:lpstr>
      <vt:lpstr> Morbidity &amp; Mortality   </vt:lpstr>
      <vt:lpstr> Health Care Access   </vt:lpstr>
      <vt:lpstr>For more information about Community Health Assessment Data in COUNTY, contact: YOUR CONTACT INFO HERE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Steering Committee Retreat  December 2, 2015 NC Arboretum</dc:title>
  <dc:creator>Heather Gates</dc:creator>
  <cp:lastModifiedBy>Adrienne Ammerman</cp:lastModifiedBy>
  <cp:revision>220</cp:revision>
  <cp:lastPrinted>2017-09-19T19:20:21Z</cp:lastPrinted>
  <dcterms:created xsi:type="dcterms:W3CDTF">2015-12-01T13:55:50Z</dcterms:created>
  <dcterms:modified xsi:type="dcterms:W3CDTF">2018-09-17T15:12:10Z</dcterms:modified>
</cp:coreProperties>
</file>