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48" r:id="rId2"/>
    <p:sldMasterId id="2147483858" r:id="rId3"/>
    <p:sldMasterId id="2147483887" r:id="rId4"/>
    <p:sldMasterId id="2147483899" r:id="rId5"/>
    <p:sldMasterId id="2147483911" r:id="rId6"/>
  </p:sldMasterIdLst>
  <p:notesMasterIdLst>
    <p:notesMasterId r:id="rId36"/>
  </p:notesMasterIdLst>
  <p:handoutMasterIdLst>
    <p:handoutMasterId r:id="rId37"/>
  </p:handoutMasterIdLst>
  <p:sldIdLst>
    <p:sldId id="339" r:id="rId7"/>
    <p:sldId id="259" r:id="rId8"/>
    <p:sldId id="258" r:id="rId9"/>
    <p:sldId id="408" r:id="rId10"/>
    <p:sldId id="376" r:id="rId11"/>
    <p:sldId id="396" r:id="rId12"/>
    <p:sldId id="409" r:id="rId13"/>
    <p:sldId id="256" r:id="rId14"/>
    <p:sldId id="262" r:id="rId15"/>
    <p:sldId id="260" r:id="rId16"/>
    <p:sldId id="263" r:id="rId17"/>
    <p:sldId id="393" r:id="rId18"/>
    <p:sldId id="373" r:id="rId19"/>
    <p:sldId id="378" r:id="rId20"/>
    <p:sldId id="404" r:id="rId21"/>
    <p:sldId id="379" r:id="rId22"/>
    <p:sldId id="394" r:id="rId23"/>
    <p:sldId id="395" r:id="rId24"/>
    <p:sldId id="384" r:id="rId25"/>
    <p:sldId id="380" r:id="rId26"/>
    <p:sldId id="381" r:id="rId27"/>
    <p:sldId id="385" r:id="rId28"/>
    <p:sldId id="386" r:id="rId29"/>
    <p:sldId id="387" r:id="rId30"/>
    <p:sldId id="388" r:id="rId31"/>
    <p:sldId id="389" r:id="rId32"/>
    <p:sldId id="390" r:id="rId33"/>
    <p:sldId id="391" r:id="rId34"/>
    <p:sldId id="39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 Bradley" initials="JB" lastIdx="3" clrIdx="0">
    <p:extLst>
      <p:ext uri="{19B8F6BF-5375-455C-9EA6-DF929625EA0E}">
        <p15:presenceInfo xmlns:p15="http://schemas.microsoft.com/office/powerpoint/2012/main" userId="S-1-5-21-846523360-885595514-2269565856-1308" providerId="AD"/>
      </p:ext>
    </p:extLst>
  </p:cmAuthor>
  <p:cmAuthor id="2" name="Adrienne Ammerman" initials="AA" lastIdx="8" clrIdx="1">
    <p:extLst>
      <p:ext uri="{19B8F6BF-5375-455C-9EA6-DF929625EA0E}">
        <p15:presenceInfo xmlns:p15="http://schemas.microsoft.com/office/powerpoint/2012/main" userId="S-1-5-21-846523360-885595514-2269565856-1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A4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83026" autoAdjust="0"/>
  </p:normalViewPr>
  <p:slideViewPr>
    <p:cSldViewPr showGuides="1">
      <p:cViewPr varScale="1">
        <p:scale>
          <a:sx n="95" d="100"/>
          <a:sy n="95" d="100"/>
        </p:scale>
        <p:origin x="77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8T15:02:21.884" idx="1">
    <p:pos x="5032" y="3324"/>
    <p:text>This makes it seem like you can only supplement the data with primary - either add a secondary example or "can be supplemented with local primary &amp; secondary data"</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08T15:06:20.112" idx="3">
    <p:pos x="10" y="10"/>
    <p:text>Can we include the next two slides without explanation? Seems like they need a how to talk about RBA like an investment portfolio in the notes.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CC36A52-B3EF-46B9-9FC5-A87FD04C6A63}" type="datetimeFigureOut">
              <a:rPr lang="en-US" smtClean="0"/>
              <a:t>8/21/2018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2FA28CC-995C-453B-AF99-46BD35FD6915}" type="slidenum">
              <a:rPr lang="en-US" smtClean="0"/>
              <a:t>‹#›</a:t>
            </a:fld>
            <a:endParaRPr lang="en-US"/>
          </a:p>
        </p:txBody>
      </p:sp>
    </p:spTree>
    <p:extLst>
      <p:ext uri="{BB962C8B-B14F-4D97-AF65-F5344CB8AC3E}">
        <p14:creationId xmlns:p14="http://schemas.microsoft.com/office/powerpoint/2010/main" val="92861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7BECCF-9CA6-429B-B811-E0FE0B113918}" type="datetimeFigureOut">
              <a:rPr lang="en-US" smtClean="0"/>
              <a:t>8/21/2018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626F0C-C5F4-4300-ADDA-EB9EEE5C434B}" type="slidenum">
              <a:rPr lang="en-US" smtClean="0"/>
              <a:t>‹#›</a:t>
            </a:fld>
            <a:endParaRPr lang="en-US"/>
          </a:p>
        </p:txBody>
      </p:sp>
    </p:spTree>
    <p:extLst>
      <p:ext uri="{BB962C8B-B14F-4D97-AF65-F5344CB8AC3E}">
        <p14:creationId xmlns:p14="http://schemas.microsoft.com/office/powerpoint/2010/main" val="33910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626F0C-C5F4-4300-ADDA-EB9EEE5C434B}" type="slidenum">
              <a:rPr lang="en-US" smtClean="0"/>
              <a:t>1</a:t>
            </a:fld>
            <a:endParaRPr lang="en-US"/>
          </a:p>
        </p:txBody>
      </p:sp>
    </p:spTree>
    <p:extLst>
      <p:ext uri="{BB962C8B-B14F-4D97-AF65-F5344CB8AC3E}">
        <p14:creationId xmlns:p14="http://schemas.microsoft.com/office/powerpoint/2010/main" val="43286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is the current website</a:t>
            </a:r>
            <a:r>
              <a:rPr lang="en-US" baseline="0" dirty="0"/>
              <a:t> screen shot</a:t>
            </a:r>
          </a:p>
          <a:p>
            <a:endParaRPr lang="en-US" baseline="0" dirty="0"/>
          </a:p>
          <a:p>
            <a:r>
              <a:rPr lang="en-US" baseline="0" dirty="0"/>
              <a:t>If you need your Partner Log-In, contact WNC Health Network at 828-667-8220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B0D6C-4BA2-412D-8091-543D52D7B4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4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18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ea typeface="Segoe UI" panose="020B0502040204020203" pitchFamily="34" charset="0"/>
                <a:cs typeface="Segoe UI" panose="020B0502040204020203" pitchFamily="34" charset="0"/>
              </a:rPr>
              <a:t>Current efforts to infuse </a:t>
            </a:r>
            <a:r>
              <a:rPr lang="en-US" sz="1200" b="1" dirty="0">
                <a:latin typeface="Segoe UI" panose="020B0502040204020203" pitchFamily="34" charset="0"/>
                <a:ea typeface="Segoe UI" panose="020B0502040204020203" pitchFamily="34" charset="0"/>
                <a:cs typeface="Segoe UI" panose="020B0502040204020203" pitchFamily="34" charset="0"/>
              </a:rPr>
              <a:t>Results-Based Accountability </a:t>
            </a:r>
            <a:r>
              <a:rPr lang="en-US" sz="1200" dirty="0">
                <a:latin typeface="Segoe UI" panose="020B0502040204020203" pitchFamily="34" charset="0"/>
                <a:ea typeface="Segoe UI" panose="020B0502040204020203" pitchFamily="34" charset="0"/>
                <a:cs typeface="Segoe UI" panose="020B0502040204020203" pitchFamily="34" charset="0"/>
              </a:rPr>
              <a:t>throughout this process are supported by a grant from The Duke Endowment.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58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think of it like your retirement account. You know that the result you want is lots of money. But what investments contribute to get you there? How are each of your stocks performing individually? Are you getting safe long-term options, like bonds, or also experimenting with new options like bit coin? </a:t>
            </a:r>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17</a:t>
            </a:fld>
            <a:endParaRPr lang="en-US"/>
          </a:p>
        </p:txBody>
      </p:sp>
    </p:spTree>
    <p:extLst>
      <p:ext uri="{BB962C8B-B14F-4D97-AF65-F5344CB8AC3E}">
        <p14:creationId xmlns:p14="http://schemas.microsoft.com/office/powerpoint/2010/main" val="263458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a:t>
            </a:r>
            <a:r>
              <a:rPr lang="en-US" baseline="0" dirty="0"/>
              <a:t> health is the same way. We need to agree on what we value and how to measure it – what result do we have in mind? Then we need to know what mix of strategies (“investments”) we’ll implement to get us there. Are each of them effectively contributing? What is their </a:t>
            </a:r>
            <a:r>
              <a:rPr lang="en-US" b="1" baseline="0" dirty="0"/>
              <a:t>collective impact? </a:t>
            </a:r>
            <a:endParaRPr lang="en-US" b="1" dirty="0"/>
          </a:p>
        </p:txBody>
      </p:sp>
      <p:sp>
        <p:nvSpPr>
          <p:cNvPr id="4" name="Slide Number Placeholder 3"/>
          <p:cNvSpPr>
            <a:spLocks noGrp="1"/>
          </p:cNvSpPr>
          <p:nvPr>
            <p:ph type="sldNum" sz="quarter" idx="10"/>
          </p:nvPr>
        </p:nvSpPr>
        <p:spPr/>
        <p:txBody>
          <a:bodyPr/>
          <a:lstStyle/>
          <a:p>
            <a:fld id="{27626F0C-C5F4-4300-ADDA-EB9EEE5C434B}" type="slidenum">
              <a:rPr lang="en-US" smtClean="0"/>
              <a:t>18</a:t>
            </a:fld>
            <a:endParaRPr lang="en-US"/>
          </a:p>
        </p:txBody>
      </p:sp>
    </p:spTree>
    <p:extLst>
      <p:ext uri="{BB962C8B-B14F-4D97-AF65-F5344CB8AC3E}">
        <p14:creationId xmlns:p14="http://schemas.microsoft.com/office/powerpoint/2010/main" val="192894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4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256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9126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200" dirty="0">
                <a:latin typeface="Segoe UI" panose="020B0502040204020203" pitchFamily="34" charset="0"/>
                <a:ea typeface="Calibri" panose="020F0502020204030204" pitchFamily="34" charset="0"/>
                <a:cs typeface="Times New Roman" panose="02020603050405020304" pitchFamily="18" charset="0"/>
              </a:rPr>
              <a:t>Core</a:t>
            </a:r>
          </a:p>
          <a:p>
            <a:pPr marL="342900" marR="0" lvl="0" indent="-342900">
              <a:lnSpc>
                <a:spcPct val="115000"/>
              </a:lnSpc>
              <a:spcBef>
                <a:spcPts val="0"/>
              </a:spcBef>
              <a:spcAft>
                <a:spcPts val="0"/>
              </a:spcAft>
              <a:buFont typeface="Symbol" panose="05050102010706020507" pitchFamily="18" charset="2"/>
              <a:buChar char=""/>
            </a:pPr>
            <a:r>
              <a:rPr lang="en-US" sz="1200" dirty="0">
                <a:latin typeface="Segoe UI" panose="020B0502040204020203" pitchFamily="34" charset="0"/>
                <a:ea typeface="Calibri" panose="020F0502020204030204" pitchFamily="34" charset="0"/>
                <a:cs typeface="Times New Roman" panose="02020603050405020304" pitchFamily="18" charset="0"/>
              </a:rPr>
              <a:t>Training on data use and prioritization – as part of regional convenings</a:t>
            </a:r>
          </a:p>
          <a:p>
            <a:pPr marL="800100" marR="0" lvl="1" indent="-342900">
              <a:lnSpc>
                <a:spcPct val="115000"/>
              </a:lnSpc>
              <a:spcBef>
                <a:spcPts val="0"/>
              </a:spcBef>
              <a:spcAft>
                <a:spcPts val="0"/>
              </a:spcAft>
              <a:buFont typeface="Symbol" panose="05050102010706020507" pitchFamily="18" charset="2"/>
              <a:buChar char=""/>
            </a:pPr>
            <a:r>
              <a:rPr lang="en-US" sz="1200" dirty="0">
                <a:latin typeface="Segoe UI" panose="020B0502040204020203" pitchFamily="34" charset="0"/>
                <a:ea typeface="Calibri" panose="020F0502020204030204" pitchFamily="34" charset="0"/>
                <a:cs typeface="Times New Roman" panose="02020603050405020304" pitchFamily="18" charset="0"/>
              </a:rPr>
              <a:t>Enhance your quality improvement toolkit for any of your departments by participating in “Getting to Results” Training (next one 7/19, TBD); focus on identifying measures that help move you from volume and quality measures to value measures (is anybody better off?)</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latin typeface="Segoe UI" panose="020B0502040204020203" pitchFamily="34" charset="0"/>
                <a:ea typeface="Calibri" panose="020F0502020204030204" pitchFamily="34" charset="0"/>
                <a:cs typeface="Times New Roman" panose="02020603050405020304" pitchFamily="18" charset="0"/>
              </a:rPr>
              <a:t>Coaching and support for local process leaders (public health) and hospital partners</a:t>
            </a:r>
          </a:p>
          <a:p>
            <a:pPr marL="800100" marR="0" lvl="1" indent="-342900">
              <a:lnSpc>
                <a:spcPct val="115000"/>
              </a:lnSpc>
              <a:spcBef>
                <a:spcPts val="0"/>
              </a:spcBef>
              <a:spcAft>
                <a:spcPts val="0"/>
              </a:spcAft>
              <a:buFont typeface="Symbol" panose="05050102010706020507" pitchFamily="18" charset="2"/>
              <a:buChar char=""/>
            </a:pPr>
            <a:r>
              <a:rPr lang="en-US" sz="1200" dirty="0">
                <a:latin typeface="Segoe UI" panose="020B0502040204020203" pitchFamily="34" charset="0"/>
                <a:ea typeface="Calibri" panose="020F0502020204030204" pitchFamily="34" charset="0"/>
                <a:cs typeface="Times New Roman" panose="02020603050405020304" pitchFamily="18" charset="0"/>
              </a:rPr>
              <a:t>Where your work interacts and collaborates outside of your agency, we can provide support on “how” you work together, e.g. Erin working with a Transitions of Care team lead by a hospital in the region, but partnering with public health, transportation, CCWNC, and long term care facilities.  Provided direct facilitation support for 2 meetings (our limit for free “doing”) that helped the team move from talking about the issues to identifying strategic areas of focus and first steps for action.  Ongoing support as a “thought partner” for how to keep momentum going with a group and infusing Results-Based Accountability thinking in meeting agendas, resulting in data-driven, action-oriented groups. </a:t>
            </a:r>
          </a:p>
          <a:p>
            <a:pPr marL="800100" marR="0" lvl="1" indent="-342900">
              <a:lnSpc>
                <a:spcPct val="115000"/>
              </a:lnSpc>
              <a:spcBef>
                <a:spcPts val="0"/>
              </a:spcBef>
              <a:spcAft>
                <a:spcPts val="0"/>
              </a:spcAft>
              <a:buFont typeface="Symbol" panose="05050102010706020507" pitchFamily="18" charset="2"/>
              <a:buChar char=""/>
            </a:pPr>
            <a:r>
              <a:rPr lang="en-US" sz="1200" dirty="0">
                <a:latin typeface="Segoe UI" panose="020B0502040204020203" pitchFamily="34" charset="0"/>
                <a:ea typeface="Calibri" panose="020F0502020204030204" pitchFamily="34" charset="0"/>
                <a:cs typeface="Times New Roman" panose="02020603050405020304" pitchFamily="18" charset="0"/>
              </a:rPr>
              <a:t>Coaching and support to develop performance measures for hospital-based strategies that contribute to community health improvement, particularly where measures have traditionally been volume and quality-based, we can help you identify value-based performance measures (i.e. is anyone better off?)</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dirty="0"/>
              <a:t>Fee-for-Service</a:t>
            </a:r>
          </a:p>
          <a:p>
            <a:pPr marL="171450" indent="-171450">
              <a:buFont typeface="Arial" panose="020B0604020202020204" pitchFamily="34" charset="0"/>
              <a:buChar char="•"/>
            </a:pPr>
            <a:r>
              <a:rPr lang="en-US" sz="1200" dirty="0">
                <a:latin typeface="Segoe UI" panose="020B0502040204020203" pitchFamily="34" charset="0"/>
                <a:cs typeface="Times New Roman" panose="02020603050405020304" pitchFamily="18" charset="0"/>
              </a:rPr>
              <a:t>Cross-sector strategic planning facilitation, e.g. we have been hired to facilitate community conversation and strategic planning on specific health topics, helping diverse agencies understand each others perspectives on the issue, identify key indicators and service system measures to monitor collectively, identify key strategic directions, select first steps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E44BE-2F2D-4A36-AEF6-301A43DC27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49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222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r>
              <a:rPr lang="en-US" dirty="0"/>
              <a:t>WNC Healthy Impact is a partnership and coordinated process between hospitals, public health agencies, and key regional partners in western North Carolina working towards a vision of improved community health. ALL OF THESE AGENCIES</a:t>
            </a:r>
            <a:r>
              <a:rPr lang="en-US" baseline="0" dirty="0"/>
              <a:t> ARE WNC HEALTHY IMPACT. </a:t>
            </a:r>
            <a:r>
              <a:rPr lang="en-US" dirty="0"/>
              <a:t>We are working together locally and regionally to assess health needs, develop collaborative plans, take action, and evaluate progress and impact. </a:t>
            </a:r>
          </a:p>
          <a:p>
            <a:endParaRPr lang="en-US" dirty="0"/>
          </a:p>
          <a:p>
            <a:r>
              <a:rPr lang="en-US" dirty="0"/>
              <a:t>This innovative regional effort is supported by financial and in-kind contributions from hospitals, public health agencies, and partners, and is housed and coordinated by WNC Health Network, Inc. Current efforts to infuse Results-Based Accountability throughout this process are supported by a grant from The Duke Endowment.</a:t>
            </a:r>
            <a:endParaRPr lang="en-US" baseline="0" dirty="0"/>
          </a:p>
          <a:p>
            <a:r>
              <a:rPr lang="en-US" dirty="0"/>
              <a:t>This</a:t>
            </a:r>
            <a:r>
              <a:rPr lang="en-US" baseline="0" dirty="0"/>
              <a:t> map represents the current partners in WNC Healthy Impact. It takes all of us to accomplish our work together.</a:t>
            </a:r>
          </a:p>
          <a:p>
            <a:pPr defTabSz="904109">
              <a:defRPr/>
            </a:pPr>
            <a:endParaRPr lang="en-US" b="1"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0964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WNC Healthy Impact steering committee and task-specific workgroups guide the development of processes, products, and timelines.  Some hospitals are involved in these groups as well. </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24</a:t>
            </a:fld>
            <a:endParaRPr lang="en-US"/>
          </a:p>
        </p:txBody>
      </p:sp>
    </p:spTree>
    <p:extLst>
      <p:ext uri="{BB962C8B-B14F-4D97-AF65-F5344CB8AC3E}">
        <p14:creationId xmlns:p14="http://schemas.microsoft.com/office/powerpoint/2010/main" val="235404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data and findings will be reflected in county-level </a:t>
            </a:r>
            <a:r>
              <a:rPr lang="en-US" dirty="0" err="1"/>
              <a:t>CHAs.</a:t>
            </a:r>
            <a:r>
              <a:rPr lang="en-US" dirty="0"/>
              <a:t>  </a:t>
            </a:r>
          </a:p>
          <a:p>
            <a:r>
              <a:rPr lang="en-US" dirty="0"/>
              <a:t>One important piece of the CHNA Summary that is not reflected in a county-level CHA is an evaluation of the impact of any actions that were taken after the hospital facility finished conducting its preceding CHNA.</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26</a:t>
            </a:fld>
            <a:endParaRPr lang="en-US"/>
          </a:p>
        </p:txBody>
      </p:sp>
    </p:spTree>
    <p:extLst>
      <p:ext uri="{BB962C8B-B14F-4D97-AF65-F5344CB8AC3E}">
        <p14:creationId xmlns:p14="http://schemas.microsoft.com/office/powerpoint/2010/main" val="305856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and when hospitals are engaged with a county’s community health improvement process, hospital strategies will be reflected in the CHIP.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may include hospital-specific strategies in more than one county that makes up their “community” and becomes a public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WNC Health Network can provide coaching and technical assistance for the development of your HIA.  </a:t>
            </a:r>
          </a:p>
        </p:txBody>
      </p:sp>
      <p:sp>
        <p:nvSpPr>
          <p:cNvPr id="4" name="Slide Number Placeholder 3"/>
          <p:cNvSpPr>
            <a:spLocks noGrp="1"/>
          </p:cNvSpPr>
          <p:nvPr>
            <p:ph type="sldNum" sz="quarter" idx="10"/>
          </p:nvPr>
        </p:nvSpPr>
        <p:spPr/>
        <p:txBody>
          <a:bodyPr/>
          <a:lstStyle/>
          <a:p>
            <a:fld id="{27626F0C-C5F4-4300-ADDA-EB9EEE5C434B}" type="slidenum">
              <a:rPr lang="en-US" smtClean="0"/>
              <a:t>27</a:t>
            </a:fld>
            <a:endParaRPr lang="en-US"/>
          </a:p>
        </p:txBody>
      </p:sp>
    </p:spTree>
    <p:extLst>
      <p:ext uri="{BB962C8B-B14F-4D97-AF65-F5344CB8AC3E}">
        <p14:creationId xmlns:p14="http://schemas.microsoft.com/office/powerpoint/2010/main" val="45733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dirty="0"/>
              <a:t>CHNA Hospital Summary Template – designed for use by hospitals (Word) </a:t>
            </a:r>
          </a:p>
          <a:p>
            <a:pPr lvl="1">
              <a:buFont typeface="Arial" panose="020B0604020202020204" pitchFamily="34" charset="0"/>
              <a:buChar char="•"/>
            </a:pPr>
            <a:r>
              <a:rPr lang="en-US" dirty="0"/>
              <a:t>Hospital CHNA Board Presentation Template (PowerPoint)</a:t>
            </a:r>
          </a:p>
          <a:p>
            <a:pPr lvl="1">
              <a:buFont typeface="Arial" panose="020B0604020202020204" pitchFamily="34" charset="0"/>
              <a:buChar char="•"/>
            </a:pPr>
            <a:r>
              <a:rPr lang="en-US" dirty="0"/>
              <a:t>Hospital implementation strategy template (Word) – in November 2016 it will also be available via Scorecard (electronic, web-based)</a:t>
            </a:r>
          </a:p>
          <a:p>
            <a:pPr lvl="1">
              <a:buFont typeface="Arial" panose="020B0604020202020204" pitchFamily="34" charset="0"/>
              <a:buChar char="•"/>
            </a:pPr>
            <a:r>
              <a:rPr lang="en-US" dirty="0"/>
              <a:t>Technical assistance and coaching on hospital implementation strategy development</a:t>
            </a:r>
          </a:p>
          <a:p>
            <a:pPr lvl="1">
              <a:buFont typeface="Arial" panose="020B0604020202020204" pitchFamily="34" charset="0"/>
              <a:buChar char="•"/>
            </a:pPr>
            <a:r>
              <a:rPr lang="en-US" dirty="0"/>
              <a:t>Recorded webinar offering guidance on products and tools</a:t>
            </a:r>
          </a:p>
          <a:p>
            <a:pPr lvl="1">
              <a:buFont typeface="Arial" panose="020B0604020202020204" pitchFamily="34" charset="0"/>
              <a:buChar char="•"/>
            </a:pPr>
            <a:r>
              <a:rPr lang="en-US" dirty="0"/>
              <a:t>Fact Sheets and other communication tools (PDF)</a:t>
            </a:r>
          </a:p>
          <a:p>
            <a:pPr lvl="1">
              <a:buFont typeface="Arial" panose="020B0604020202020204" pitchFamily="34" charset="0"/>
              <a:buChar char="•"/>
            </a:pPr>
            <a:r>
              <a:rPr lang="en-US" dirty="0"/>
              <a:t>List of resources with requirements and recommendations for 501c3 hospitals </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28</a:t>
            </a:fld>
            <a:endParaRPr lang="en-US"/>
          </a:p>
        </p:txBody>
      </p:sp>
    </p:spTree>
    <p:extLst>
      <p:ext uri="{BB962C8B-B14F-4D97-AF65-F5344CB8AC3E}">
        <p14:creationId xmlns:p14="http://schemas.microsoft.com/office/powerpoint/2010/main" val="4241424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a:t>Results-Based Accountability (RBA): </a:t>
            </a:r>
          </a:p>
          <a:p>
            <a:pPr lvl="1"/>
            <a:r>
              <a:rPr lang="en-US" sz="2600" dirty="0"/>
              <a:t>Provides a common language and a common sense approach that improves the way we talk about what we do and helps us work toward collaborative action with a focus on results. </a:t>
            </a:r>
          </a:p>
          <a:p>
            <a:pPr lvl="1"/>
            <a:r>
              <a:rPr lang="en-US" sz="2600" dirty="0"/>
              <a:t>Is being used throughout the collaborative action and performance measurement (evaluation) processes, tools, and support.</a:t>
            </a:r>
          </a:p>
          <a:p>
            <a:pPr lvl="1"/>
            <a:r>
              <a:rPr lang="en-US" sz="2600" dirty="0"/>
              <a:t>Can be used to help select measures to support annual and next CHNA hospital reporting, as well as ongoing program improvement. </a:t>
            </a:r>
          </a:p>
          <a:p>
            <a:r>
              <a:rPr lang="en-US" sz="3300" dirty="0"/>
              <a:t>Scorecards for CHIP, Workgroups, and Hospital Implementation Strategy: </a:t>
            </a:r>
          </a:p>
          <a:p>
            <a:pPr lvl="1"/>
            <a:r>
              <a:rPr lang="en-US" sz="2600" dirty="0"/>
              <a:t>Offer an electronic, web-based template as an enhancement and a new approach to monitoring and communication health improvements.</a:t>
            </a:r>
          </a:p>
          <a:p>
            <a:pPr lvl="1"/>
            <a:r>
              <a:rPr lang="en-US" sz="2600" dirty="0"/>
              <a:t>Use Clear Impact Scorecard software, which is low-cost, easy to use, and improves the ability to save and share real-time information with staff, community members, partners, leaders, and funders. </a:t>
            </a:r>
          </a:p>
          <a:p>
            <a:pPr lvl="1"/>
            <a:r>
              <a:rPr lang="en-US" sz="2600" dirty="0"/>
              <a:t>Make it easier to communicate Hospital Implementation Strategy alignment with county-wide efforts to address priority health needs. </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29</a:t>
            </a:fld>
            <a:endParaRPr lang="en-US"/>
          </a:p>
        </p:txBody>
      </p:sp>
    </p:spTree>
    <p:extLst>
      <p:ext uri="{BB962C8B-B14F-4D97-AF65-F5344CB8AC3E}">
        <p14:creationId xmlns:p14="http://schemas.microsoft.com/office/powerpoint/2010/main" val="26006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lvl="0"/>
            <a:r>
              <a:rPr lang="en-US" dirty="0"/>
              <a:t>These are the goals that currently drive our work.  They</a:t>
            </a:r>
            <a:r>
              <a:rPr lang="en-US" baseline="0" dirty="0"/>
              <a:t> </a:t>
            </a:r>
            <a:r>
              <a:rPr lang="en-US" dirty="0"/>
              <a:t>have been tweaked over time as we get more clarity of purpose and destination.</a:t>
            </a:r>
            <a:r>
              <a:rPr lang="en-US" baseline="0" dirty="0"/>
              <a:t>  </a:t>
            </a: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40B0D6C-4BA2-412D-8091-543D52D7B41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4705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a:t>
            </a:r>
            <a:r>
              <a:rPr lang="en-US" b="0" baseline="0" dirty="0"/>
              <a:t> it’s core, WNC Healthy Impact is about supporting local public health agencies and hospitals to achieve excellence in collaborative community health improvement. </a:t>
            </a:r>
          </a:p>
          <a:p>
            <a:endParaRPr lang="en-US" b="0" baseline="0" dirty="0"/>
          </a:p>
          <a:p>
            <a:r>
              <a:rPr lang="en-US" b="0" dirty="0"/>
              <a:t>This modified version of the RWJF Take Action Cycle summarizes what we</a:t>
            </a:r>
            <a:r>
              <a:rPr lang="en-US" b="0" baseline="0" dirty="0"/>
              <a:t> are doing together. This is a continuous improvement cycle – 3 years – that we now support regionally. The first three steps (compile data, analyze and prioritize need) comprise the Community Health (Needs) Assessment. </a:t>
            </a:r>
          </a:p>
          <a:p>
            <a:endParaRPr lang="en-US" baseline="0" dirty="0"/>
          </a:p>
          <a:p>
            <a:r>
              <a:rPr lang="en-US" baseline="0" dirty="0"/>
              <a:t>To improve health across the region, we follow the cyclical 3-year community health improvement process, which is considered national best practice and is required for many agencies for accreditation, including health depts. in NC. It’s required for non-profit hospitals, although it’s considered best practice for all hospitals regardless of tax status. </a:t>
            </a:r>
          </a:p>
          <a:p>
            <a:endParaRPr lang="en-US" baseline="0" dirty="0"/>
          </a:p>
          <a:p>
            <a:r>
              <a:rPr lang="en-US" baseline="0" dirty="0"/>
              <a:t>The first three steps make up the CHA. These are happening in 2018 for all western NC counties. In 2019, action plans will be due. From then until the next cycle, you’re implementing the things in your action plan and seeing if they’re helping, except in reality you’re already doing that all the time and never stop.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priorities are set, the cycle moves to creating a community-wide shared action plan, which represents the efforts of local of agencies and individuals. The bulk of the work during the three year cycle is really on this last step, “doing the work and knowing if the it’s making any difference.” So that’s where we’ve shifted most of our support in recent years. We now use RBA to help us do that. </a:t>
            </a:r>
          </a:p>
          <a:p>
            <a:endParaRPr lang="en-US" baseline="0" dirty="0"/>
          </a:p>
          <a:p>
            <a:r>
              <a:rPr lang="en-US" dirty="0"/>
              <a:t>Community health assessment is a </a:t>
            </a:r>
            <a:r>
              <a:rPr lang="en-US" b="1" dirty="0"/>
              <a:t>systematic</a:t>
            </a:r>
            <a:r>
              <a:rPr lang="en-US" dirty="0"/>
              <a:t> examination of the </a:t>
            </a:r>
            <a:r>
              <a:rPr lang="en-US" b="1" dirty="0"/>
              <a:t>health status indicators </a:t>
            </a:r>
            <a:r>
              <a:rPr lang="en-US" dirty="0"/>
              <a:t>for a given </a:t>
            </a:r>
            <a:r>
              <a:rPr lang="en-US" b="1" dirty="0"/>
              <a:t>population</a:t>
            </a:r>
            <a:r>
              <a:rPr lang="en-US" dirty="0"/>
              <a:t> that is used to identify key problems and assets in a community. </a:t>
            </a:r>
          </a:p>
          <a:p>
            <a:r>
              <a:rPr lang="en-US" dirty="0"/>
              <a:t>The ultimate goal of a community health assessment is to develop strategies to address the community’s health needs and identified issues. </a:t>
            </a:r>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4</a:t>
            </a:fld>
            <a:endParaRPr lang="en-US"/>
          </a:p>
        </p:txBody>
      </p:sp>
    </p:spTree>
    <p:extLst>
      <p:ext uri="{BB962C8B-B14F-4D97-AF65-F5344CB8AC3E}">
        <p14:creationId xmlns:p14="http://schemas.microsoft.com/office/powerpoint/2010/main" val="272516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operationalize how</a:t>
            </a:r>
            <a:r>
              <a:rPr lang="en-US" baseline="0" dirty="0"/>
              <a:t> we work across the entire region to accomplish those goals, here is our structure: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WNC Healthy Impact is driven by a collaborative steering committee that provides operational support for the initiative and is informed by continuously</a:t>
            </a:r>
            <a:r>
              <a:rPr lang="en-US" baseline="0" dirty="0"/>
              <a:t> evolving </a:t>
            </a:r>
            <a:r>
              <a:rPr lang="en-US" dirty="0"/>
              <a:t>task-related work groups.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Work group members include staff of hospitals, health departments, and partner agencies across the region. </a:t>
            </a:r>
          </a:p>
          <a:p>
            <a:pPr marL="0" indent="0">
              <a:buFont typeface="Arial" panose="020B0604020202020204" pitchFamily="34" charset="0"/>
              <a:buNone/>
            </a:pPr>
            <a:endParaRPr lang="en-US" dirty="0"/>
          </a:p>
          <a:p>
            <a:pPr marL="0" indent="0">
              <a:buFont typeface="Arial" panose="020B0604020202020204" pitchFamily="34" charset="0"/>
              <a:buNone/>
            </a:pPr>
            <a:r>
              <a:rPr lang="en-US" sz="1200" kern="1200" dirty="0">
                <a:solidFill>
                  <a:schemeClr val="tx1"/>
                </a:solidFill>
                <a:effectLst/>
                <a:latin typeface="+mn-lt"/>
                <a:ea typeface="+mn-ea"/>
                <a:cs typeface="+mn-cs"/>
              </a:rPr>
              <a:t>In addition to local involvement, hospital representatives also serve on the project steering committee and regional workgroups.</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 specifics of the work are guided by evidence-based approaches to implementing and communicating change and understanding its impact.</a:t>
            </a:r>
          </a:p>
          <a:p>
            <a:pPr marL="0" indent="0">
              <a:buFont typeface="Arial" panose="020B0604020202020204" pitchFamily="34" charset="0"/>
              <a:buNone/>
            </a:pPr>
            <a:endParaRPr lang="en-US" dirty="0"/>
          </a:p>
          <a:p>
            <a:pPr marL="0" indent="0">
              <a:buNone/>
            </a:pPr>
            <a:r>
              <a:rPr lang="en-US" sz="1200" dirty="0">
                <a:latin typeface="Segoe UI" panose="020B0502040204020203" pitchFamily="34" charset="0"/>
                <a:ea typeface="Segoe UI" panose="020B0502040204020203" pitchFamily="34" charset="0"/>
                <a:cs typeface="Segoe UI" panose="020B0502040204020203" pitchFamily="34" charset="0"/>
              </a:rPr>
              <a:t>This innovative regional effort is supported by financial and in-kind contributions from hospitals, public health agencies, and partners, and is housed and coordinated by </a:t>
            </a:r>
            <a:r>
              <a:rPr lang="en-US" sz="1200" b="1" dirty="0">
                <a:latin typeface="Segoe UI" panose="020B0502040204020203" pitchFamily="34" charset="0"/>
                <a:ea typeface="Segoe UI" panose="020B0502040204020203" pitchFamily="34" charset="0"/>
                <a:cs typeface="Segoe UI" panose="020B0502040204020203" pitchFamily="34" charset="0"/>
              </a:rPr>
              <a:t>WNC Health Network, Inc., and is funded by the hospital systems in western North Carolina. </a:t>
            </a:r>
          </a:p>
          <a:p>
            <a:pPr marL="0" indent="0">
              <a:buNone/>
            </a:pPr>
            <a:r>
              <a:rPr lang="en-US" sz="1200" dirty="0">
                <a:latin typeface="Segoe UI" panose="020B0502040204020203" pitchFamily="34" charset="0"/>
                <a:ea typeface="Segoe UI" panose="020B0502040204020203" pitchFamily="34" charset="0"/>
                <a:cs typeface="Segoe UI" panose="020B0502040204020203" pitchFamily="34" charset="0"/>
              </a:rPr>
              <a:t>Current efforts to infuse </a:t>
            </a:r>
            <a:r>
              <a:rPr lang="en-US" sz="1200" b="1" dirty="0">
                <a:latin typeface="Segoe UI" panose="020B0502040204020203" pitchFamily="34" charset="0"/>
                <a:ea typeface="Segoe UI" panose="020B0502040204020203" pitchFamily="34" charset="0"/>
                <a:cs typeface="Segoe UI" panose="020B0502040204020203" pitchFamily="34" charset="0"/>
              </a:rPr>
              <a:t>Results-Based Accountability </a:t>
            </a:r>
            <a:r>
              <a:rPr lang="en-US" sz="1200" dirty="0">
                <a:latin typeface="Segoe UI" panose="020B0502040204020203" pitchFamily="34" charset="0"/>
                <a:ea typeface="Segoe UI" panose="020B0502040204020203" pitchFamily="34" charset="0"/>
                <a:cs typeface="Segoe UI" panose="020B0502040204020203" pitchFamily="34" charset="0"/>
              </a:rPr>
              <a:t>throughout this process are supported by a grant from The Duke Endowment.</a:t>
            </a:r>
          </a:p>
          <a:p>
            <a:endParaRPr lang="en-US" b="0"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4235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b="0" baseline="0" dirty="0"/>
              <a:t>Here is another way of looking at how WNC Healthy Impact is structured, modeled off of Collective Impact Cascading Levels of Collaboration (https://ssir.org/articles/entry/social_progress_through_collective_impact)</a:t>
            </a:r>
          </a:p>
          <a:p>
            <a:endParaRPr lang="en-US" b="0" baseline="0" dirty="0"/>
          </a:p>
          <a:p>
            <a:r>
              <a:rPr lang="en-US" b="0" baseline="0" dirty="0"/>
              <a:t>The text in blue is about the “how” of community health improvement, not the “what” – meaning building capacity to set health priorities, not program-level. </a:t>
            </a:r>
          </a:p>
          <a:p>
            <a:endParaRPr lang="en-US" b="0" baseline="0" dirty="0"/>
          </a:p>
          <a:p>
            <a:r>
              <a:rPr lang="en-US" b="0" baseline="0" dirty="0"/>
              <a:t>Shared measures is aspirational. We’re working on people having shared measures in the region.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C9574-A819-4FE4-99A7-1E27AD09A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48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to Details and Deliverables document for more detail </a:t>
            </a:r>
          </a:p>
        </p:txBody>
      </p:sp>
      <p:sp>
        <p:nvSpPr>
          <p:cNvPr id="4" name="Slide Number Placeholder 3"/>
          <p:cNvSpPr>
            <a:spLocks noGrp="1"/>
          </p:cNvSpPr>
          <p:nvPr>
            <p:ph type="sldNum" sz="quarter" idx="10"/>
          </p:nvPr>
        </p:nvSpPr>
        <p:spPr/>
        <p:txBody>
          <a:bodyPr/>
          <a:lstStyle/>
          <a:p>
            <a:fld id="{27626F0C-C5F4-4300-ADDA-EB9EEE5C434B}" type="slidenum">
              <a:rPr lang="en-US" smtClean="0"/>
              <a:t>8</a:t>
            </a:fld>
            <a:endParaRPr lang="en-US"/>
          </a:p>
        </p:txBody>
      </p:sp>
    </p:spTree>
    <p:extLst>
      <p:ext uri="{BB962C8B-B14F-4D97-AF65-F5344CB8AC3E}">
        <p14:creationId xmlns:p14="http://schemas.microsoft.com/office/powerpoint/2010/main" val="346416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summarize the processes and the products that WNC Healthy Impact supports. </a:t>
            </a:r>
            <a:endParaRPr lang="en-US" dirty="0"/>
          </a:p>
          <a:p>
            <a:endParaRPr lang="en-US" dirty="0"/>
          </a:p>
        </p:txBody>
      </p:sp>
      <p:sp>
        <p:nvSpPr>
          <p:cNvPr id="4" name="Slide Number Placeholder 3"/>
          <p:cNvSpPr>
            <a:spLocks noGrp="1"/>
          </p:cNvSpPr>
          <p:nvPr>
            <p:ph type="sldNum" sz="quarter" idx="10"/>
          </p:nvPr>
        </p:nvSpPr>
        <p:spPr/>
        <p:txBody>
          <a:bodyPr/>
          <a:lstStyle/>
          <a:p>
            <a:fld id="{27626F0C-C5F4-4300-ADDA-EB9EEE5C434B}" type="slidenum">
              <a:rPr lang="en-US" smtClean="0"/>
              <a:t>9</a:t>
            </a:fld>
            <a:endParaRPr lang="en-US"/>
          </a:p>
        </p:txBody>
      </p:sp>
    </p:spTree>
    <p:extLst>
      <p:ext uri="{BB962C8B-B14F-4D97-AF65-F5344CB8AC3E}">
        <p14:creationId xmlns:p14="http://schemas.microsoft.com/office/powerpoint/2010/main" val="305612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lstStyle/>
          <a:p>
            <a:r>
              <a:rPr lang="en-US" baseline="0" dirty="0"/>
              <a:t>These are the data-specific ingredients we provide.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337FC-BB3B-489C-956B-CE60940A29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00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52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7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82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4000" b="1" i="0">
                <a:solidFill>
                  <a:srgbClr val="0F4454"/>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b="0" i="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6791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886885" y="1152525"/>
            <a:ext cx="10306049" cy="0"/>
          </a:xfrm>
          <a:prstGeom prst="line">
            <a:avLst/>
          </a:prstGeom>
          <a:ln w="9525" cmpd="sng">
            <a:solidFill>
              <a:srgbClr val="EA612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6064" y="381000"/>
            <a:ext cx="10696336" cy="1036638"/>
          </a:xfrm>
          <a:prstGeom prst="rect">
            <a:avLst/>
          </a:prstGeom>
        </p:spPr>
        <p:txBody>
          <a:bodyPr lIns="0" rIns="0"/>
          <a:lstStyle>
            <a:lvl1pPr algn="l">
              <a:defRPr sz="3600" b="1" i="0">
                <a:solidFill>
                  <a:srgbClr val="0F4454"/>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886064" y="1600201"/>
            <a:ext cx="10696336" cy="4361329"/>
          </a:xfrm>
          <a:prstGeom prst="rect">
            <a:avLst/>
          </a:prstGeom>
        </p:spPr>
        <p:txBody>
          <a:bodyPr lIns="0" tIns="0" rIns="0" bIns="0"/>
          <a:lstStyle>
            <a:lvl1pPr>
              <a:buClr>
                <a:srgbClr val="EA6125"/>
              </a:buClr>
              <a:defRPr b="0" i="0">
                <a:solidFill>
                  <a:srgbClr val="0F4454"/>
                </a:solidFill>
                <a:latin typeface="Arial"/>
                <a:cs typeface="Arial"/>
              </a:defRPr>
            </a:lvl1pPr>
            <a:lvl2pPr>
              <a:buClr>
                <a:srgbClr val="EA6125"/>
              </a:buClr>
              <a:defRPr b="0" i="0">
                <a:solidFill>
                  <a:srgbClr val="0F4454"/>
                </a:solidFill>
                <a:latin typeface="Arial"/>
                <a:cs typeface="Arial"/>
              </a:defRPr>
            </a:lvl2pPr>
            <a:lvl3pPr>
              <a:buClr>
                <a:srgbClr val="EA6125"/>
              </a:buClr>
              <a:defRPr b="0" i="0">
                <a:solidFill>
                  <a:srgbClr val="0F4454"/>
                </a:solidFill>
                <a:latin typeface="Arial"/>
                <a:cs typeface="Arial"/>
              </a:defRPr>
            </a:lvl3pPr>
            <a:lvl4pPr>
              <a:buClr>
                <a:srgbClr val="EA6125"/>
              </a:buClr>
              <a:defRPr b="0" i="0">
                <a:solidFill>
                  <a:srgbClr val="0F4454"/>
                </a:solidFill>
                <a:latin typeface="Arial"/>
                <a:cs typeface="Arial"/>
              </a:defRPr>
            </a:lvl4pPr>
            <a:lvl5pPr>
              <a:buClr>
                <a:srgbClr val="EA6125"/>
              </a:buClr>
              <a:defRPr b="0" i="0">
                <a:solidFill>
                  <a:srgbClr val="0F4454"/>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8997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3600" b="1" i="0" cap="all">
                <a:solidFill>
                  <a:srgbClr val="0F4454"/>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01680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886885" y="1152525"/>
            <a:ext cx="10306049" cy="0"/>
          </a:xfrm>
          <a:prstGeom prst="line">
            <a:avLst/>
          </a:prstGeom>
          <a:ln w="9525" cmpd="sng">
            <a:solidFill>
              <a:srgbClr val="EA612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6064" y="425826"/>
            <a:ext cx="10696336" cy="1029166"/>
          </a:xfrm>
          <a:prstGeom prst="rect">
            <a:avLst/>
          </a:prstGeom>
        </p:spPr>
        <p:txBody>
          <a:bodyPr lIns="0" tIns="0" rIns="0" bIns="0"/>
          <a:lstStyle>
            <a:lvl1pPr algn="l">
              <a:defRPr sz="3600" b="1" i="0">
                <a:solidFill>
                  <a:srgbClr val="0F4454"/>
                </a:solidFill>
                <a:latin typeface="Arial"/>
                <a:cs typeface="Arial"/>
              </a:defRPr>
            </a:lvl1pPr>
          </a:lstStyle>
          <a:p>
            <a:r>
              <a:rPr lang="en-US" dirty="0"/>
              <a:t>Click to edit Master title style</a:t>
            </a:r>
          </a:p>
        </p:txBody>
      </p:sp>
      <p:sp>
        <p:nvSpPr>
          <p:cNvPr id="3" name="Content Placeholder 2"/>
          <p:cNvSpPr>
            <a:spLocks noGrp="1"/>
          </p:cNvSpPr>
          <p:nvPr>
            <p:ph sz="half" idx="1"/>
          </p:nvPr>
        </p:nvSpPr>
        <p:spPr>
          <a:xfrm>
            <a:off x="886064" y="1600201"/>
            <a:ext cx="5108336" cy="4264212"/>
          </a:xfrm>
          <a:prstGeom prst="rect">
            <a:avLst/>
          </a:prstGeom>
        </p:spPr>
        <p:txBody>
          <a:bodyPr/>
          <a:lstStyle>
            <a:lvl1pPr>
              <a:buClr>
                <a:srgbClr val="EA6125"/>
              </a:buClr>
              <a:defRPr sz="2800" b="0" i="0">
                <a:solidFill>
                  <a:srgbClr val="0F4454"/>
                </a:solidFill>
                <a:latin typeface="Arial"/>
                <a:cs typeface="Arial"/>
              </a:defRPr>
            </a:lvl1pPr>
            <a:lvl2pPr>
              <a:buClr>
                <a:srgbClr val="EA6125"/>
              </a:buClr>
              <a:defRPr sz="2400" b="0" i="0">
                <a:solidFill>
                  <a:srgbClr val="0F4454"/>
                </a:solidFill>
                <a:latin typeface="Arial"/>
                <a:cs typeface="Arial"/>
              </a:defRPr>
            </a:lvl2pPr>
            <a:lvl3pPr>
              <a:buClr>
                <a:srgbClr val="EA6125"/>
              </a:buClr>
              <a:defRPr sz="2000" b="0" i="0">
                <a:solidFill>
                  <a:srgbClr val="0F4454"/>
                </a:solidFill>
                <a:latin typeface="Arial"/>
                <a:cs typeface="Arial"/>
              </a:defRPr>
            </a:lvl3pPr>
            <a:lvl4pPr>
              <a:buClr>
                <a:srgbClr val="EA6125"/>
              </a:buClr>
              <a:defRPr sz="1800" b="0" i="0">
                <a:solidFill>
                  <a:srgbClr val="0F4454"/>
                </a:solidFill>
                <a:latin typeface="Arial"/>
                <a:cs typeface="Arial"/>
              </a:defRPr>
            </a:lvl4pPr>
            <a:lvl5pPr>
              <a:buClr>
                <a:srgbClr val="EA6125"/>
              </a:buClr>
              <a:defRPr sz="1800" b="0" i="0">
                <a:solidFill>
                  <a:srgbClr val="0F4454"/>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264213"/>
          </a:xfrm>
          <a:prstGeom prst="rect">
            <a:avLst/>
          </a:prstGeom>
        </p:spPr>
        <p:txBody>
          <a:bodyPr/>
          <a:lstStyle>
            <a:lvl1pPr>
              <a:buClr>
                <a:srgbClr val="EA6125"/>
              </a:buClr>
              <a:defRPr sz="2800" b="0" i="0">
                <a:solidFill>
                  <a:srgbClr val="0F4454"/>
                </a:solidFill>
                <a:latin typeface="Arial"/>
                <a:cs typeface="Arial"/>
              </a:defRPr>
            </a:lvl1pPr>
            <a:lvl2pPr>
              <a:buClr>
                <a:srgbClr val="EA6125"/>
              </a:buClr>
              <a:defRPr sz="2400" b="0" i="0">
                <a:solidFill>
                  <a:srgbClr val="0F4454"/>
                </a:solidFill>
                <a:latin typeface="Arial"/>
                <a:cs typeface="Arial"/>
              </a:defRPr>
            </a:lvl2pPr>
            <a:lvl3pPr>
              <a:buClr>
                <a:srgbClr val="EA6125"/>
              </a:buClr>
              <a:defRPr sz="2000" b="0" i="0">
                <a:solidFill>
                  <a:srgbClr val="0F4454"/>
                </a:solidFill>
                <a:latin typeface="Arial"/>
                <a:cs typeface="Arial"/>
              </a:defRPr>
            </a:lvl3pPr>
            <a:lvl4pPr>
              <a:buClr>
                <a:srgbClr val="EA6125"/>
              </a:buClr>
              <a:defRPr sz="1800" b="0" i="0">
                <a:solidFill>
                  <a:srgbClr val="0F4454"/>
                </a:solidFill>
                <a:latin typeface="Arial"/>
                <a:cs typeface="Arial"/>
              </a:defRPr>
            </a:lvl4pPr>
            <a:lvl5pPr>
              <a:buClr>
                <a:srgbClr val="EA6125"/>
              </a:buClr>
              <a:defRPr sz="1800" b="0" i="0">
                <a:solidFill>
                  <a:srgbClr val="0F4454"/>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8138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886885" y="1152525"/>
            <a:ext cx="10306049" cy="0"/>
          </a:xfrm>
          <a:prstGeom prst="line">
            <a:avLst/>
          </a:prstGeom>
          <a:ln w="9525" cmpd="sng">
            <a:solidFill>
              <a:srgbClr val="EA612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6064" y="425826"/>
            <a:ext cx="10696336" cy="991812"/>
          </a:xfrm>
          <a:prstGeom prst="rect">
            <a:avLst/>
          </a:prstGeom>
        </p:spPr>
        <p:txBody>
          <a:bodyPr lIns="0" tIns="0" rIns="0" bIns="0"/>
          <a:lstStyle>
            <a:lvl1pPr algn="l">
              <a:defRPr sz="3600" b="1" i="0" baseline="0">
                <a:solidFill>
                  <a:srgbClr val="0F4454"/>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886064" y="1535113"/>
            <a:ext cx="5110453" cy="639762"/>
          </a:xfrm>
          <a:prstGeom prst="rect">
            <a:avLst/>
          </a:prstGeom>
        </p:spPr>
        <p:txBody>
          <a:bodyPr lIns="0" tIns="0" rIns="0" bIns="0" anchor="b"/>
          <a:lstStyle>
            <a:lvl1pPr marL="0" indent="0">
              <a:buNone/>
              <a:defRPr sz="2400" b="1" i="0">
                <a:solidFill>
                  <a:srgbClr val="0F445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86064" y="2256118"/>
            <a:ext cx="5110453" cy="3683001"/>
          </a:xfrm>
          <a:prstGeom prst="rect">
            <a:avLst/>
          </a:prstGeom>
        </p:spPr>
        <p:txBody>
          <a:bodyPr lIns="0" tIns="0" rIns="0" bIns="0"/>
          <a:lstStyle>
            <a:lvl1pPr>
              <a:buClr>
                <a:srgbClr val="EA6125"/>
              </a:buClr>
              <a:defRPr sz="2000" b="0" i="0">
                <a:solidFill>
                  <a:srgbClr val="0F4454"/>
                </a:solidFill>
                <a:latin typeface="Arial"/>
                <a:cs typeface="Arial"/>
              </a:defRPr>
            </a:lvl1pPr>
            <a:lvl2pPr>
              <a:buClr>
                <a:srgbClr val="EA6125"/>
              </a:buClr>
              <a:defRPr sz="2000" b="0" i="0">
                <a:solidFill>
                  <a:srgbClr val="0F4454"/>
                </a:solidFill>
                <a:latin typeface="Arial"/>
                <a:cs typeface="Arial"/>
              </a:defRPr>
            </a:lvl2pPr>
            <a:lvl3pPr>
              <a:buClr>
                <a:srgbClr val="EA6125"/>
              </a:buClr>
              <a:defRPr sz="1800" b="0" i="0">
                <a:solidFill>
                  <a:srgbClr val="0F4454"/>
                </a:solidFill>
                <a:latin typeface="Arial"/>
                <a:cs typeface="Arial"/>
              </a:defRPr>
            </a:lvl3pPr>
            <a:lvl4pPr>
              <a:buClr>
                <a:srgbClr val="EA6125"/>
              </a:buClr>
              <a:defRPr sz="1600" b="0" i="0">
                <a:solidFill>
                  <a:srgbClr val="0F4454"/>
                </a:solidFill>
                <a:latin typeface="Arial"/>
                <a:cs typeface="Arial"/>
              </a:defRPr>
            </a:lvl4pPr>
            <a:lvl5pPr>
              <a:buClr>
                <a:srgbClr val="EA6125"/>
              </a:buClr>
              <a:defRPr sz="1600" b="0" i="0">
                <a:solidFill>
                  <a:srgbClr val="0F4454"/>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lIns="0" tIns="0" rIns="0" bIns="0" anchor="b"/>
          <a:lstStyle>
            <a:lvl1pPr marL="0" indent="0">
              <a:buNone/>
              <a:defRPr sz="2400" b="1" i="0">
                <a:solidFill>
                  <a:srgbClr val="0F445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56118"/>
            <a:ext cx="5389033" cy="3683001"/>
          </a:xfrm>
          <a:prstGeom prst="rect">
            <a:avLst/>
          </a:prstGeom>
        </p:spPr>
        <p:txBody>
          <a:bodyPr lIns="0" tIns="0" rIns="0" bIns="0"/>
          <a:lstStyle>
            <a:lvl1pPr>
              <a:buClr>
                <a:srgbClr val="EA6125"/>
              </a:buClr>
              <a:defRPr sz="2400">
                <a:solidFill>
                  <a:srgbClr val="0F4454"/>
                </a:solidFill>
              </a:defRPr>
            </a:lvl1pPr>
            <a:lvl2pPr>
              <a:buClr>
                <a:srgbClr val="EA6125"/>
              </a:buClr>
              <a:defRPr sz="2000">
                <a:solidFill>
                  <a:srgbClr val="0F4454"/>
                </a:solidFill>
              </a:defRPr>
            </a:lvl2pPr>
            <a:lvl3pPr>
              <a:buClr>
                <a:srgbClr val="EA6125"/>
              </a:buClr>
              <a:defRPr sz="1800">
                <a:solidFill>
                  <a:srgbClr val="0F4454"/>
                </a:solidFill>
              </a:defRPr>
            </a:lvl3pPr>
            <a:lvl4pPr>
              <a:buClr>
                <a:srgbClr val="EA6125"/>
              </a:buClr>
              <a:defRPr sz="1600">
                <a:solidFill>
                  <a:srgbClr val="0F4454"/>
                </a:solidFill>
              </a:defRPr>
            </a:lvl4pPr>
            <a:lvl5pPr>
              <a:buClr>
                <a:srgbClr val="EA6125"/>
              </a:buClr>
              <a:defRPr sz="1600">
                <a:solidFill>
                  <a:srgbClr val="0F4454"/>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44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886885" y="1152525"/>
            <a:ext cx="10306049" cy="0"/>
          </a:xfrm>
          <a:prstGeom prst="line">
            <a:avLst/>
          </a:prstGeom>
          <a:ln w="9525" cmpd="sng">
            <a:solidFill>
              <a:srgbClr val="EA612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6064" y="431529"/>
            <a:ext cx="10696336" cy="1143000"/>
          </a:xfrm>
          <a:prstGeom prst="rect">
            <a:avLst/>
          </a:prstGeom>
        </p:spPr>
        <p:txBody>
          <a:bodyPr lIns="0" tIns="0" rIns="0" bIns="0"/>
          <a:lstStyle>
            <a:lvl1pPr algn="l">
              <a:defRPr sz="3600" b="1" i="0">
                <a:solidFill>
                  <a:srgbClr val="0F4454"/>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122157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63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lIns="0" tIns="0" rIns="0" bIns="0" anchor="b"/>
          <a:lstStyle>
            <a:lvl1pPr algn="l">
              <a:defRPr sz="2000" b="1" i="0">
                <a:solidFill>
                  <a:srgbClr val="0F4454"/>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766733" y="273051"/>
            <a:ext cx="6815667" cy="5666069"/>
          </a:xfrm>
          <a:prstGeom prst="rect">
            <a:avLst/>
          </a:prstGeom>
        </p:spPr>
        <p:txBody>
          <a:bodyPr lIns="0" tIns="0" rIns="0" bIns="0"/>
          <a:lstStyle>
            <a:lvl1pPr>
              <a:buClr>
                <a:srgbClr val="EA6125"/>
              </a:buClr>
              <a:defRPr sz="3200" b="0" i="0">
                <a:solidFill>
                  <a:srgbClr val="0F4454"/>
                </a:solidFill>
                <a:latin typeface="Arial"/>
                <a:cs typeface="Arial"/>
              </a:defRPr>
            </a:lvl1pPr>
            <a:lvl2pPr>
              <a:buClr>
                <a:srgbClr val="EA6125"/>
              </a:buClr>
              <a:defRPr sz="2800" b="0" i="0">
                <a:solidFill>
                  <a:srgbClr val="0F4454"/>
                </a:solidFill>
                <a:latin typeface="Arial"/>
                <a:cs typeface="Arial"/>
              </a:defRPr>
            </a:lvl2pPr>
            <a:lvl3pPr>
              <a:buClr>
                <a:srgbClr val="EA6125"/>
              </a:buClr>
              <a:defRPr sz="2400" b="0" i="0">
                <a:solidFill>
                  <a:srgbClr val="0F4454"/>
                </a:solidFill>
                <a:latin typeface="Arial"/>
                <a:cs typeface="Arial"/>
              </a:defRPr>
            </a:lvl3pPr>
            <a:lvl4pPr>
              <a:buClr>
                <a:srgbClr val="EA6125"/>
              </a:buClr>
              <a:defRPr sz="2000" b="0" i="0">
                <a:solidFill>
                  <a:srgbClr val="0F4454"/>
                </a:solidFill>
                <a:latin typeface="Arial"/>
                <a:cs typeface="Arial"/>
              </a:defRPr>
            </a:lvl4pPr>
            <a:lvl5pPr>
              <a:buClr>
                <a:srgbClr val="EA6125"/>
              </a:buClr>
              <a:defRPr sz="2000" b="0" i="0">
                <a:solidFill>
                  <a:srgbClr val="0F4454"/>
                </a:solidFill>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06177"/>
            <a:ext cx="4011084" cy="4332942"/>
          </a:xfrm>
          <a:prstGeom prst="rect">
            <a:avLst/>
          </a:prstGeom>
        </p:spPr>
        <p:txBody>
          <a:bodyPr lIns="0" tIns="0" rIns="0" bIns="0"/>
          <a:lstStyle>
            <a:lvl1pPr marL="0" indent="0">
              <a:buNone/>
              <a:defRPr sz="1400" b="0" i="0">
                <a:solidFill>
                  <a:srgbClr val="0F4454"/>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0548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78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lIns="0" tIns="0" rIns="0" bIns="0" anchor="b"/>
          <a:lstStyle>
            <a:lvl1pPr algn="l">
              <a:defRPr sz="2000" b="1" i="0">
                <a:solidFill>
                  <a:srgbClr val="0F4454"/>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498353"/>
            <a:ext cx="7315200" cy="455707"/>
          </a:xfrm>
          <a:prstGeom prst="rect">
            <a:avLst/>
          </a:prstGeom>
        </p:spPr>
        <p:txBody>
          <a:bodyPr lIns="0" tIns="0" rIns="0" bIns="0"/>
          <a:lstStyle>
            <a:lvl1pPr marL="0" indent="0">
              <a:buNone/>
              <a:defRPr sz="1400" b="0" i="0">
                <a:solidFill>
                  <a:srgbClr val="0F4454"/>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5368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161988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pic>
        <p:nvPicPr>
          <p:cNvPr id="10" name="Picture 9">
            <a:extLst>
              <a:ext uri="{FF2B5EF4-FFF2-40B4-BE49-F238E27FC236}">
                <a16:creationId xmlns:a16="http://schemas.microsoft.com/office/drawing/2014/main" id="{B0747018-B449-4B2E-8D86-7D2D33C1DF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1600" y="6172200"/>
            <a:ext cx="3096052" cy="333421"/>
          </a:xfrm>
          <a:prstGeom prst="rect">
            <a:avLst/>
          </a:prstGeom>
        </p:spPr>
      </p:pic>
    </p:spTree>
    <p:extLst>
      <p:ext uri="{BB962C8B-B14F-4D97-AF65-F5344CB8AC3E}">
        <p14:creationId xmlns:p14="http://schemas.microsoft.com/office/powerpoint/2010/main" val="2498357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D6ECFF"/>
                </a:solidFill>
              </a:rPr>
              <a:pPr/>
              <a:t>8/21/2018</a:t>
            </a:fld>
            <a:endParaRPr lang="en-US" dirty="0">
              <a:solidFill>
                <a:srgbClr val="D6ECFF"/>
              </a:solidFill>
            </a:endParaRPr>
          </a:p>
        </p:txBody>
      </p:sp>
      <p:sp>
        <p:nvSpPr>
          <p:cNvPr id="5" name="Footer Placeholder 4"/>
          <p:cNvSpPr>
            <a:spLocks noGrp="1"/>
          </p:cNvSpPr>
          <p:nvPr>
            <p:ph type="ftr" sz="quarter" idx="11"/>
          </p:nvPr>
        </p:nvSpPr>
        <p:spPr/>
        <p:txBody>
          <a:bodyPr/>
          <a:lstStyle/>
          <a:p>
            <a:endParaRPr lang="en-US" dirty="0">
              <a:solidFill>
                <a:srgbClr val="D6ECF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65392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463628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8" name="Footer Placeholder 7"/>
          <p:cNvSpPr>
            <a:spLocks noGrp="1"/>
          </p:cNvSpPr>
          <p:nvPr>
            <p:ph type="ftr" sz="quarter" idx="11"/>
          </p:nvPr>
        </p:nvSpPr>
        <p:spPr/>
        <p:txBody>
          <a:bodyPr/>
          <a:lstStyle/>
          <a:p>
            <a:endParaRPr lang="en-US" dirty="0">
              <a:solidFill>
                <a:srgbClr val="4E5B6F"/>
              </a:solidFill>
            </a:endParaRPr>
          </a:p>
        </p:txBody>
      </p:sp>
      <p:sp>
        <p:nvSpPr>
          <p:cNvPr id="9" name="Slide Number Placeholder 8"/>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366981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4" name="Footer Placeholder 3"/>
          <p:cNvSpPr>
            <a:spLocks noGrp="1"/>
          </p:cNvSpPr>
          <p:nvPr>
            <p:ph type="ftr" sz="quarter" idx="11"/>
          </p:nvPr>
        </p:nvSpPr>
        <p:spPr/>
        <p:txBody>
          <a:bodyPr/>
          <a:lstStyle/>
          <a:p>
            <a:endParaRPr lang="en-US" dirty="0">
              <a:solidFill>
                <a:srgbClr val="4E5B6F"/>
              </a:solidFill>
            </a:endParaRPr>
          </a:p>
        </p:txBody>
      </p:sp>
      <p:sp>
        <p:nvSpPr>
          <p:cNvPr id="5" name="Slide Number Placeholder 4"/>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126971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3" name="Footer Placeholder 2"/>
          <p:cNvSpPr>
            <a:spLocks noGrp="1"/>
          </p:cNvSpPr>
          <p:nvPr>
            <p:ph type="ftr" sz="quarter" idx="11"/>
          </p:nvPr>
        </p:nvSpPr>
        <p:spPr/>
        <p:txBody>
          <a:bodyPr/>
          <a:lstStyle/>
          <a:p>
            <a:endParaRPr lang="en-US" dirty="0">
              <a:solidFill>
                <a:srgbClr val="4E5B6F"/>
              </a:solidFill>
            </a:endParaRPr>
          </a:p>
        </p:txBody>
      </p:sp>
      <p:sp>
        <p:nvSpPr>
          <p:cNvPr id="4" name="Slide Number Placeholder 3"/>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3302878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595051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6" name="Footer Placeholder 5"/>
          <p:cNvSpPr>
            <a:spLocks noGrp="1"/>
          </p:cNvSpPr>
          <p:nvPr>
            <p:ph type="ftr" sz="quarter" idx="11"/>
          </p:nvPr>
        </p:nvSpPr>
        <p:spPr/>
        <p:txBody>
          <a:bodyPr/>
          <a:lstStyle/>
          <a:p>
            <a:endParaRPr lang="en-US" dirty="0">
              <a:solidFill>
                <a:srgbClr val="4E5B6F"/>
              </a:solidFill>
            </a:endParaRPr>
          </a:p>
        </p:txBody>
      </p:sp>
      <p:sp>
        <p:nvSpPr>
          <p:cNvPr id="7" name="Slide Number Placeholder 6"/>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420339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02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06082456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92041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2107566693"/>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271690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12"/>
          </p:nvPr>
        </p:nvSpPr>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247367830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2937953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D0B6A-4345-4ACF-8520-5122E1BA6AA6}"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11"/>
          </p:nvPr>
        </p:nvSpPr>
        <p:spPr/>
        <p:txBody>
          <a:bodyPr/>
          <a:lstStyle/>
          <a:p>
            <a:endParaRPr lang="en-US" dirty="0">
              <a:solidFill>
                <a:srgbClr val="4E5B6F"/>
              </a:solidFill>
            </a:endParaRPr>
          </a:p>
        </p:txBody>
      </p:sp>
      <p:sp>
        <p:nvSpPr>
          <p:cNvPr id="6" name="Slide Number Placeholder 5"/>
          <p:cNvSpPr>
            <a:spLocks noGrp="1"/>
          </p:cNvSpPr>
          <p:nvPr>
            <p:ph type="sldNum" sz="quarter" idx="12"/>
          </p:nvPr>
        </p:nvSpPr>
        <p:spPr/>
        <p:txBody>
          <a:bodyPr/>
          <a:lstStyle/>
          <a:p>
            <a:fld id="{C41C689E-E687-457D-9328-D855A6C9B6DE}" type="slidenum">
              <a:rPr lang="en-US" smtClean="0"/>
              <a:pPr/>
              <a:t>‹#›</a:t>
            </a:fld>
            <a:endParaRPr lang="en-US" dirty="0"/>
          </a:p>
        </p:txBody>
      </p:sp>
    </p:spTree>
    <p:extLst>
      <p:ext uri="{BB962C8B-B14F-4D97-AF65-F5344CB8AC3E}">
        <p14:creationId xmlns:p14="http://schemas.microsoft.com/office/powerpoint/2010/main" val="3656944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2E9B4A-73EF-4B02-8D22-70D31E517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6611" y="-283221"/>
            <a:ext cx="15930893" cy="10653226"/>
          </a:xfrm>
          <a:prstGeom prst="rect">
            <a:avLst/>
          </a:prstGeom>
        </p:spPr>
      </p:pic>
      <p:sp>
        <p:nvSpPr>
          <p:cNvPr id="2" name="Title 1">
            <a:extLst>
              <a:ext uri="{FF2B5EF4-FFF2-40B4-BE49-F238E27FC236}">
                <a16:creationId xmlns:a16="http://schemas.microsoft.com/office/drawing/2014/main" id="{AC1F177D-9C51-4903-9753-80793E63A1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CCC82-4F55-480D-9C54-6BE2B2859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892732-47FB-4977-AA7F-365A404B0F84}"/>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5" name="Footer Placeholder 4">
            <a:extLst>
              <a:ext uri="{FF2B5EF4-FFF2-40B4-BE49-F238E27FC236}">
                <a16:creationId xmlns:a16="http://schemas.microsoft.com/office/drawing/2014/main" id="{FBAD77B4-4C94-47F0-91A2-0D7B1271F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1F80D-161D-4B79-BD74-03F4E4FC7757}"/>
              </a:ext>
            </a:extLst>
          </p:cNvPr>
          <p:cNvSpPr>
            <a:spLocks noGrp="1"/>
          </p:cNvSpPr>
          <p:nvPr>
            <p:ph type="sldNum" sz="quarter" idx="12"/>
          </p:nvPr>
        </p:nvSpPr>
        <p:spPr/>
        <p:txBody>
          <a:bodyPr/>
          <a:lstStyle/>
          <a:p>
            <a:fld id="{55357967-7E63-41EA-AC5A-C78E067C7756}" type="slidenum">
              <a:rPr lang="en-US" smtClean="0"/>
              <a:t>‹#›</a:t>
            </a:fld>
            <a:endParaRPr lang="en-US"/>
          </a:p>
        </p:txBody>
      </p:sp>
      <p:pic>
        <p:nvPicPr>
          <p:cNvPr id="12" name="Picture 11">
            <a:extLst>
              <a:ext uri="{FF2B5EF4-FFF2-40B4-BE49-F238E27FC236}">
                <a16:creationId xmlns:a16="http://schemas.microsoft.com/office/drawing/2014/main" id="{DE78A3D1-7C1B-4F2E-A607-3C911EDD46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00970"/>
            <a:ext cx="12192000" cy="5120640"/>
          </a:xfrm>
          <a:prstGeom prst="rect">
            <a:avLst/>
          </a:prstGeom>
        </p:spPr>
      </p:pic>
      <p:pic>
        <p:nvPicPr>
          <p:cNvPr id="20" name="Picture 19">
            <a:extLst>
              <a:ext uri="{FF2B5EF4-FFF2-40B4-BE49-F238E27FC236}">
                <a16:creationId xmlns:a16="http://schemas.microsoft.com/office/drawing/2014/main" id="{8D5AA2CC-DC80-4D7D-AB03-30203CE26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329" y="4892673"/>
            <a:ext cx="2743206" cy="1828804"/>
          </a:xfrm>
          <a:prstGeom prst="rect">
            <a:avLst/>
          </a:prstGeom>
        </p:spPr>
      </p:pic>
    </p:spTree>
    <p:extLst>
      <p:ext uri="{BB962C8B-B14F-4D97-AF65-F5344CB8AC3E}">
        <p14:creationId xmlns:p14="http://schemas.microsoft.com/office/powerpoint/2010/main" val="887321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33F6-32C2-4543-8C21-3728E9F86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0CB8C-DC1B-4105-B6FE-6025DC953C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53FBF-E208-47D1-9E7A-0C1E6CAA9187}"/>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5" name="Footer Placeholder 4">
            <a:extLst>
              <a:ext uri="{FF2B5EF4-FFF2-40B4-BE49-F238E27FC236}">
                <a16:creationId xmlns:a16="http://schemas.microsoft.com/office/drawing/2014/main" id="{7F184B75-5725-4283-B0FB-42B75D9E2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C53C0-91DD-47D8-AB9B-FF3F0A495699}"/>
              </a:ext>
            </a:extLst>
          </p:cNvPr>
          <p:cNvSpPr>
            <a:spLocks noGrp="1"/>
          </p:cNvSpPr>
          <p:nvPr>
            <p:ph type="sldNum" sz="quarter" idx="12"/>
          </p:nvPr>
        </p:nvSpPr>
        <p:spPr/>
        <p:txBody>
          <a:bodyPr/>
          <a:lstStyle/>
          <a:p>
            <a:fld id="{55357967-7E63-41EA-AC5A-C78E067C7756}" type="slidenum">
              <a:rPr lang="en-US" smtClean="0"/>
              <a:t>‹#›</a:t>
            </a:fld>
            <a:endParaRPr lang="en-US"/>
          </a:p>
        </p:txBody>
      </p:sp>
      <p:pic>
        <p:nvPicPr>
          <p:cNvPr id="8" name="Picture 7">
            <a:extLst>
              <a:ext uri="{FF2B5EF4-FFF2-40B4-BE49-F238E27FC236}">
                <a16:creationId xmlns:a16="http://schemas.microsoft.com/office/drawing/2014/main" id="{5232CB25-3E01-48D5-BB82-97B1A67487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68721"/>
            <a:ext cx="12192000" cy="902208"/>
          </a:xfrm>
          <a:prstGeom prst="rect">
            <a:avLst/>
          </a:prstGeom>
        </p:spPr>
      </p:pic>
      <p:pic>
        <p:nvPicPr>
          <p:cNvPr id="10" name="Picture 9">
            <a:extLst>
              <a:ext uri="{FF2B5EF4-FFF2-40B4-BE49-F238E27FC236}">
                <a16:creationId xmlns:a16="http://schemas.microsoft.com/office/drawing/2014/main" id="{417D895A-E878-4D08-AB9F-515941C47C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33818" y="5768721"/>
            <a:ext cx="1384855" cy="923237"/>
          </a:xfrm>
          <a:prstGeom prst="rect">
            <a:avLst/>
          </a:prstGeom>
        </p:spPr>
      </p:pic>
    </p:spTree>
    <p:extLst>
      <p:ext uri="{BB962C8B-B14F-4D97-AF65-F5344CB8AC3E}">
        <p14:creationId xmlns:p14="http://schemas.microsoft.com/office/powerpoint/2010/main" val="58307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3AA4-1675-42D4-8E53-8A583C89F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2D3D27-E274-4754-BF3F-6F0DC988A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FEE631-9C36-474F-8CA5-B6B8EDD4AED2}"/>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5" name="Footer Placeholder 4">
            <a:extLst>
              <a:ext uri="{FF2B5EF4-FFF2-40B4-BE49-F238E27FC236}">
                <a16:creationId xmlns:a16="http://schemas.microsoft.com/office/drawing/2014/main" id="{D6A6AFD1-35A9-4D23-AD81-AB1705A88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35B3B-4F30-4227-A08B-F51DCAC141D5}"/>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18028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565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F743-554C-4072-AD1D-259BE6EA5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0FFA9-D21A-4F84-8FF1-925A41CF80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6088D4-6E5A-473F-876B-2B7A0C6B1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1E3814-E549-4A1F-8256-9D698D8FD832}"/>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6" name="Footer Placeholder 5">
            <a:extLst>
              <a:ext uri="{FF2B5EF4-FFF2-40B4-BE49-F238E27FC236}">
                <a16:creationId xmlns:a16="http://schemas.microsoft.com/office/drawing/2014/main" id="{1A4BBFE9-E956-419D-8E34-47449DCAE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1F8BB-55E8-417F-9C84-084E3B9BE5BB}"/>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1680393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7C0C-29F5-4DC3-92DD-270D084E51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7F1F1-9B95-4136-BE61-DBB3C24B64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AF44CE-6D12-48C8-8604-957C0F297F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D498A8-5CC9-445F-8BBB-3D416E3DB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704B6-478D-4AFD-9101-0544666006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DA8C47-EA89-4DEE-AC3A-D35144A4CDC8}"/>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8" name="Footer Placeholder 7">
            <a:extLst>
              <a:ext uri="{FF2B5EF4-FFF2-40B4-BE49-F238E27FC236}">
                <a16:creationId xmlns:a16="http://schemas.microsoft.com/office/drawing/2014/main" id="{ECDE3944-F2EB-4B12-AEC5-BBEFA97142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0D928D-88E1-4207-BDA3-23D6CA0A7A58}"/>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748762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3ABC-50E3-4847-A1A3-B16DCC5EB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DF96D-9DC1-4CB1-993E-5AA4F0A01CA4}"/>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4" name="Footer Placeholder 3">
            <a:extLst>
              <a:ext uri="{FF2B5EF4-FFF2-40B4-BE49-F238E27FC236}">
                <a16:creationId xmlns:a16="http://schemas.microsoft.com/office/drawing/2014/main" id="{2F0ADEEA-AA6E-4021-AFCC-1F431658F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0A302F-5DB3-486A-8B3D-9A0E4D6ADC32}"/>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2800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8C5287-BBB1-424B-81DA-45E26D6402C1}"/>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3" name="Footer Placeholder 2">
            <a:extLst>
              <a:ext uri="{FF2B5EF4-FFF2-40B4-BE49-F238E27FC236}">
                <a16:creationId xmlns:a16="http://schemas.microsoft.com/office/drawing/2014/main" id="{55EB93C7-3BC4-495D-8C46-5A17E2838A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0E9B28-2CA7-40B7-9FE4-0953064FC081}"/>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976565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71B1-1183-4784-AB0F-B4AA1394D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AD111-D904-4D14-B918-739EE8D79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C04D4E-FDB8-4855-B2F4-5F1612DF2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D83982-BCCF-4AED-9112-7B76130E598D}"/>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6" name="Footer Placeholder 5">
            <a:extLst>
              <a:ext uri="{FF2B5EF4-FFF2-40B4-BE49-F238E27FC236}">
                <a16:creationId xmlns:a16="http://schemas.microsoft.com/office/drawing/2014/main" id="{3F30AE25-BFA4-4DAE-BDD5-35D0658A0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B101C-4DFA-471D-B621-26E2D21CD33C}"/>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2370351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DD7B-D155-4B73-8462-EF648B28D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CF9F70-FE5D-46AC-9FA4-25A4FF67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F21EA5-C8F4-4CDB-8635-766E8B49F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B77EF0-4137-448A-9A4B-0F0DCEE8831E}"/>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6" name="Footer Placeholder 5">
            <a:extLst>
              <a:ext uri="{FF2B5EF4-FFF2-40B4-BE49-F238E27FC236}">
                <a16:creationId xmlns:a16="http://schemas.microsoft.com/office/drawing/2014/main" id="{009C8033-D08B-4B6E-AC27-C461C12CA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C4BD9-2352-4325-B26F-C161940ACD5B}"/>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2583836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1399-FCFF-4BE6-8E5F-B0FBA590A8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EEB52-BBC0-491A-A538-2AC52DDC1B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AD551-1AA6-4C27-8861-56AB7A206AE4}"/>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5" name="Footer Placeholder 4">
            <a:extLst>
              <a:ext uri="{FF2B5EF4-FFF2-40B4-BE49-F238E27FC236}">
                <a16:creationId xmlns:a16="http://schemas.microsoft.com/office/drawing/2014/main" id="{10A93EDE-00A7-44B1-ABEB-99E523631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08A33-FC11-4DBF-B1E4-12A883F4C550}"/>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1094537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6B5EE-FB95-419E-B08B-E2DE3D801C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CBFB3B-9C37-4490-90B3-462296ECCD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6B51D-23EF-4514-8A50-8BE0602D2990}"/>
              </a:ext>
            </a:extLst>
          </p:cNvPr>
          <p:cNvSpPr>
            <a:spLocks noGrp="1"/>
          </p:cNvSpPr>
          <p:nvPr>
            <p:ph type="dt" sz="half" idx="10"/>
          </p:nvPr>
        </p:nvSpPr>
        <p:spPr/>
        <p:txBody>
          <a:bodyPr/>
          <a:lstStyle/>
          <a:p>
            <a:fld id="{7D7BEE82-9227-47E6-91B1-0B09FBF38D79}" type="datetimeFigureOut">
              <a:rPr lang="en-US" smtClean="0"/>
              <a:t>8/21/2018</a:t>
            </a:fld>
            <a:endParaRPr lang="en-US"/>
          </a:p>
        </p:txBody>
      </p:sp>
      <p:sp>
        <p:nvSpPr>
          <p:cNvPr id="5" name="Footer Placeholder 4">
            <a:extLst>
              <a:ext uri="{FF2B5EF4-FFF2-40B4-BE49-F238E27FC236}">
                <a16:creationId xmlns:a16="http://schemas.microsoft.com/office/drawing/2014/main" id="{32A4CF0B-6494-4BB2-8679-8558219C2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99965-6C99-43F2-99B0-9C915549DEA2}"/>
              </a:ext>
            </a:extLst>
          </p:cNvPr>
          <p:cNvSpPr>
            <a:spLocks noGrp="1"/>
          </p:cNvSpPr>
          <p:nvPr>
            <p:ph type="sldNum" sz="quarter" idx="12"/>
          </p:nvPr>
        </p:nvSpPr>
        <p:spPr/>
        <p:txBody>
          <a:bodyPr/>
          <a:lstStyle/>
          <a:p>
            <a:fld id="{55357967-7E63-41EA-AC5A-C78E067C7756}" type="slidenum">
              <a:rPr lang="en-US" smtClean="0"/>
              <a:t>‹#›</a:t>
            </a:fld>
            <a:endParaRPr lang="en-US"/>
          </a:p>
        </p:txBody>
      </p:sp>
    </p:spTree>
    <p:extLst>
      <p:ext uri="{BB962C8B-B14F-4D97-AF65-F5344CB8AC3E}">
        <p14:creationId xmlns:p14="http://schemas.microsoft.com/office/powerpoint/2010/main" val="1577726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78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79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400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89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477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66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38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862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34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900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51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451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95E-FAAC-44AD-B910-3BF1567C5E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31AF7D-7880-47FF-BCF1-71E185616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5ED7CD-F0D3-49FC-8810-B02F9C9C6C6D}"/>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5" name="Footer Placeholder 4">
            <a:extLst>
              <a:ext uri="{FF2B5EF4-FFF2-40B4-BE49-F238E27FC236}">
                <a16:creationId xmlns:a16="http://schemas.microsoft.com/office/drawing/2014/main" id="{ECB704E6-1515-418B-AFB7-2FE0E0C3E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1DA80-0EC1-465D-8FF4-70B5BCE02D6A}"/>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250890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210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44AA-DE18-47BD-9DE4-56ABFFA46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978DC-3D77-43AD-A798-35F2532224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B744E-20AD-4B0F-8C0E-2E29B7FF85EA}"/>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5" name="Footer Placeholder 4">
            <a:extLst>
              <a:ext uri="{FF2B5EF4-FFF2-40B4-BE49-F238E27FC236}">
                <a16:creationId xmlns:a16="http://schemas.microsoft.com/office/drawing/2014/main" id="{B8386E5B-1EE8-47C7-B160-4F183B733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06A56-3D4E-4E85-B5AA-D63E55B92AC6}"/>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118182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E8AF-D897-4322-99C2-D1834009ED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BCADC8-ADA1-422A-A9E9-DF824BB29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5C3CAA-AA6E-4AE4-9B0D-7447158FDB4E}"/>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5" name="Footer Placeholder 4">
            <a:extLst>
              <a:ext uri="{FF2B5EF4-FFF2-40B4-BE49-F238E27FC236}">
                <a16:creationId xmlns:a16="http://schemas.microsoft.com/office/drawing/2014/main" id="{77FE9468-47DA-4ADF-99A9-04803245F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3FFE6-550F-4DE4-9614-80093DB83CA9}"/>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261351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F5B7-1A59-4601-8D92-010F7C2AE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1096C-C8D2-4F41-B7A0-07113E0AFC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E8B3D-6C97-46C9-8711-14638092A5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F38743-33DA-4393-9736-CB115F43D7B1}"/>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6" name="Footer Placeholder 5">
            <a:extLst>
              <a:ext uri="{FF2B5EF4-FFF2-40B4-BE49-F238E27FC236}">
                <a16:creationId xmlns:a16="http://schemas.microsoft.com/office/drawing/2014/main" id="{414C3F53-F14D-47B1-8F81-5408B53EF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B9C39-08E6-4E09-9622-D8FB1690C096}"/>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1678961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44DF-F0FB-4359-8D1E-233B9BE872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1B5C77-AFAB-48CB-86B2-A687A1EF5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853A50-27EE-48E7-B159-0AFB3B55C5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CCB6D-6A62-4557-BB6D-828B7ACDC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31820F-FA52-4980-AFE4-901E46C1C5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5DA9B5-CC0F-4A7C-8A5A-497E0E0C3067}"/>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8" name="Footer Placeholder 7">
            <a:extLst>
              <a:ext uri="{FF2B5EF4-FFF2-40B4-BE49-F238E27FC236}">
                <a16:creationId xmlns:a16="http://schemas.microsoft.com/office/drawing/2014/main" id="{141E4CF4-4B0B-4ED5-879F-40990BF24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F3E9B-DE41-419C-9717-E48C7BACAB68}"/>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1049721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3675-0B99-40BC-B4BE-E9ACBF87F3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AE41B-26CC-4A1F-B95F-005052AB4C3D}"/>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4" name="Footer Placeholder 3">
            <a:extLst>
              <a:ext uri="{FF2B5EF4-FFF2-40B4-BE49-F238E27FC236}">
                <a16:creationId xmlns:a16="http://schemas.microsoft.com/office/drawing/2014/main" id="{FF2D7CE0-8901-4394-A1FB-B8D894B49D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F2111D-8091-4391-AFDA-F08B68775BA6}"/>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4031309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0934A-405F-432B-B2F2-DF52DD2ED8D1}"/>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3" name="Footer Placeholder 2">
            <a:extLst>
              <a:ext uri="{FF2B5EF4-FFF2-40B4-BE49-F238E27FC236}">
                <a16:creationId xmlns:a16="http://schemas.microsoft.com/office/drawing/2014/main" id="{CD039EF1-D65B-45F4-97D6-B241B3FC86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AB6AB7-E0A4-4BE4-8BAB-E05B61203806}"/>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1434086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0354-4C66-4925-8939-407CA4E94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BC7671-9672-442E-B7EE-98A1E072C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F1C7C-6336-425C-9AA2-B63978EA0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F7A4C-0351-4D27-87B9-0A17EDCA1D1C}"/>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6" name="Footer Placeholder 5">
            <a:extLst>
              <a:ext uri="{FF2B5EF4-FFF2-40B4-BE49-F238E27FC236}">
                <a16:creationId xmlns:a16="http://schemas.microsoft.com/office/drawing/2014/main" id="{29497189-EED9-4EE6-89CB-F26A727A6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34CE6-5891-4158-B4B7-3ABDC3F68D65}"/>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2785153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7B25-CF68-4D09-A233-891CC3ABE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F4912-75C1-4675-9E6A-F085CA470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2E48F4-950D-4F52-A0C8-CF417CB08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9B2998-BC1F-4482-B0B2-072EBE010EF2}"/>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6" name="Footer Placeholder 5">
            <a:extLst>
              <a:ext uri="{FF2B5EF4-FFF2-40B4-BE49-F238E27FC236}">
                <a16:creationId xmlns:a16="http://schemas.microsoft.com/office/drawing/2014/main" id="{67C0EF0E-50C8-499E-8A60-4122A3E0C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2B769-8CF8-4026-A86A-FC9B91D19BBD}"/>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20806860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CDEC6-4B3E-43B3-B3DD-CEF084E4D3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91D5A-6815-4D57-BD97-63E57EE37A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BF394-FFFA-4D3E-87B4-5AAFD589699F}"/>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5" name="Footer Placeholder 4">
            <a:extLst>
              <a:ext uri="{FF2B5EF4-FFF2-40B4-BE49-F238E27FC236}">
                <a16:creationId xmlns:a16="http://schemas.microsoft.com/office/drawing/2014/main" id="{A96F6357-C176-49DA-B12E-75FB4E23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49CE2-CBB5-44D2-A277-0454E6BE96C8}"/>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11429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D0A25-9289-4670-B59C-7DF5F5A61A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4949B2-6EA2-4AED-933F-B21C95C1F5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2FCD6-41D2-4402-9551-AF2A2BCEB544}"/>
              </a:ext>
            </a:extLst>
          </p:cNvPr>
          <p:cNvSpPr>
            <a:spLocks noGrp="1"/>
          </p:cNvSpPr>
          <p:nvPr>
            <p:ph type="dt" sz="half" idx="10"/>
          </p:nvPr>
        </p:nvSpPr>
        <p:spPr/>
        <p:txBody>
          <a:bodyPr/>
          <a:lstStyle/>
          <a:p>
            <a:fld id="{40753A87-0F52-4FD7-8D6D-5CBDC7439C2B}" type="datetimeFigureOut">
              <a:rPr lang="en-US" smtClean="0"/>
              <a:t>8/21/2018</a:t>
            </a:fld>
            <a:endParaRPr lang="en-US"/>
          </a:p>
        </p:txBody>
      </p:sp>
      <p:sp>
        <p:nvSpPr>
          <p:cNvPr id="5" name="Footer Placeholder 4">
            <a:extLst>
              <a:ext uri="{FF2B5EF4-FFF2-40B4-BE49-F238E27FC236}">
                <a16:creationId xmlns:a16="http://schemas.microsoft.com/office/drawing/2014/main" id="{012EC3A1-C9D9-46D4-8BD4-2E3496E22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32B3F-FBBD-471C-8D47-85ABE39623C8}"/>
              </a:ext>
            </a:extLst>
          </p:cNvPr>
          <p:cNvSpPr>
            <a:spLocks noGrp="1"/>
          </p:cNvSpPr>
          <p:nvPr>
            <p:ph type="sldNum" sz="quarter" idx="12"/>
          </p:nvPr>
        </p:nvSpPr>
        <p:spPr/>
        <p:txBody>
          <a:bodyPr/>
          <a:lstStyle/>
          <a:p>
            <a:fld id="{47A1EA8F-1BF2-4782-B9C4-18005A3E3E09}" type="slidenum">
              <a:rPr lang="en-US" smtClean="0"/>
              <a:t>‹#›</a:t>
            </a:fld>
            <a:endParaRPr lang="en-US"/>
          </a:p>
        </p:txBody>
      </p:sp>
    </p:spTree>
    <p:extLst>
      <p:ext uri="{BB962C8B-B14F-4D97-AF65-F5344CB8AC3E}">
        <p14:creationId xmlns:p14="http://schemas.microsoft.com/office/powerpoint/2010/main" val="284803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BBA18F28-8303-45C0-B863-BCE6848D6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6357" y="6253769"/>
            <a:ext cx="3269323" cy="352081"/>
          </a:xfrm>
          <a:prstGeom prst="rect">
            <a:avLst/>
          </a:prstGeom>
        </p:spPr>
      </p:pic>
    </p:spTree>
    <p:extLst>
      <p:ext uri="{BB962C8B-B14F-4D97-AF65-F5344CB8AC3E}">
        <p14:creationId xmlns:p14="http://schemas.microsoft.com/office/powerpoint/2010/main" val="12300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5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4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754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66302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F9B8CD-342D-4579-98EC-A8FD6B7370E1}" type="datetimeFigureOut">
              <a:rPr lang="en-US" smtClean="0">
                <a:solidFill>
                  <a:srgbClr val="4E5B6F"/>
                </a:solidFill>
              </a:rPr>
              <a:pPr/>
              <a:t>8/21/2018</a:t>
            </a:fld>
            <a:endParaRPr lang="en-US" dirty="0">
              <a:solidFill>
                <a:srgbClr val="4E5B6F"/>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z="1000">
                <a:solidFill>
                  <a:srgbClr val="4E5B6F"/>
                </a:solidFill>
              </a:rPr>
              <a:t>Sheila S. Pfaender, Public Health Consultant</a:t>
            </a:r>
            <a:endParaRPr lang="en-US" sz="1000" dirty="0">
              <a:solidFill>
                <a:srgbClr val="4E5B6F"/>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352509641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F90D-A76C-4164-8A11-7567807DB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7186D6-8E15-4ADD-A4DA-45B24D915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CFF48-E6F9-46CD-858D-76223A9C9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BEE82-9227-47E6-91B1-0B09FBF38D79}" type="datetimeFigureOut">
              <a:rPr lang="en-US" smtClean="0"/>
              <a:t>8/21/2018</a:t>
            </a:fld>
            <a:endParaRPr lang="en-US"/>
          </a:p>
        </p:txBody>
      </p:sp>
      <p:sp>
        <p:nvSpPr>
          <p:cNvPr id="5" name="Footer Placeholder 4">
            <a:extLst>
              <a:ext uri="{FF2B5EF4-FFF2-40B4-BE49-F238E27FC236}">
                <a16:creationId xmlns:a16="http://schemas.microsoft.com/office/drawing/2014/main" id="{1E289E23-907A-4515-8009-C37E2BC78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8C1F86-B786-4AD7-8EB5-69B4DCFD2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57967-7E63-41EA-AC5A-C78E067C7756}" type="slidenum">
              <a:rPr lang="en-US" smtClean="0"/>
              <a:t>‹#›</a:t>
            </a:fld>
            <a:endParaRPr lang="en-US"/>
          </a:p>
        </p:txBody>
      </p:sp>
    </p:spTree>
    <p:extLst>
      <p:ext uri="{BB962C8B-B14F-4D97-AF65-F5344CB8AC3E}">
        <p14:creationId xmlns:p14="http://schemas.microsoft.com/office/powerpoint/2010/main" val="285423129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168BF-4551-4F41-916A-F349744F0EB3}" type="datetimeFigureOut">
              <a:rPr lang="en-US" smtClean="0">
                <a:solidFill>
                  <a:prstClr val="black">
                    <a:tint val="75000"/>
                  </a:prstClr>
                </a:solidFill>
              </a:rPr>
              <a:pPr/>
              <a:t>8/21/2018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3B9BF-A896-405C-AF66-4652DC82B9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424406"/>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98F7E-98C7-420D-9167-E0EAFB865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EC9FCC-42E9-4B9A-9770-174B6C1C5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E2C2E-590D-4F31-BD27-514C6957A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53A87-0F52-4FD7-8D6D-5CBDC7439C2B}" type="datetimeFigureOut">
              <a:rPr lang="en-US" smtClean="0"/>
              <a:t>8/21/2018</a:t>
            </a:fld>
            <a:endParaRPr lang="en-US"/>
          </a:p>
        </p:txBody>
      </p:sp>
      <p:sp>
        <p:nvSpPr>
          <p:cNvPr id="5" name="Footer Placeholder 4">
            <a:extLst>
              <a:ext uri="{FF2B5EF4-FFF2-40B4-BE49-F238E27FC236}">
                <a16:creationId xmlns:a16="http://schemas.microsoft.com/office/drawing/2014/main" id="{267784D5-4670-4993-B81F-5F931068A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201DB-F675-4244-908F-EF6BD8151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1EA8F-1BF2-4782-B9C4-18005A3E3E09}" type="slidenum">
              <a:rPr lang="en-US" smtClean="0"/>
              <a:t>‹#›</a:t>
            </a:fld>
            <a:endParaRPr lang="en-US"/>
          </a:p>
        </p:txBody>
      </p:sp>
    </p:spTree>
    <p:extLst>
      <p:ext uri="{BB962C8B-B14F-4D97-AF65-F5344CB8AC3E}">
        <p14:creationId xmlns:p14="http://schemas.microsoft.com/office/powerpoint/2010/main" val="173502728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comments" Target="../comments/commen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app.resultsscorecard.com/Scorecard/Embed/14011"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www.wnchealthyimpact.com/resources"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hyperlink" Target="http://www.wnchealthyimpact.com/partner-resources" TargetMode="External"/><Relationship Id="rId4" Type="http://schemas.openxmlformats.org/officeDocument/2006/relationships/hyperlink" Target="http://www.wnchealthyimpact.com/local-stori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t="25000" b="25000"/>
          <a:stretch>
            <a:fillRect/>
          </a:stretch>
        </p:blipFill>
        <p:spPr bwMode="auto">
          <a:xfrm>
            <a:off x="304800" y="152400"/>
            <a:ext cx="5985672" cy="862585"/>
          </a:xfrm>
          <a:prstGeom prst="rect">
            <a:avLst/>
          </a:prstGeom>
          <a:noFill/>
          <a:ln w="9525">
            <a:noFill/>
            <a:miter lim="800000"/>
            <a:headEnd/>
            <a:tailEnd/>
          </a:ln>
          <a:effectLst/>
        </p:spPr>
      </p:pic>
      <p:sp>
        <p:nvSpPr>
          <p:cNvPr id="6" name="TextBox 5"/>
          <p:cNvSpPr txBox="1"/>
          <p:nvPr/>
        </p:nvSpPr>
        <p:spPr>
          <a:xfrm>
            <a:off x="9643054" y="2283283"/>
            <a:ext cx="1090261" cy="369332"/>
          </a:xfrm>
          <a:prstGeom prst="rect">
            <a:avLst/>
          </a:prstGeom>
          <a:noFill/>
        </p:spPr>
        <p:txBody>
          <a:bodyPr wrap="square" rtlCol="0">
            <a:spAutoFit/>
          </a:bodyPr>
          <a:lstStyle/>
          <a:p>
            <a:r>
              <a:rPr lang="en-US" dirty="0">
                <a:solidFill>
                  <a:prstClr val="black"/>
                </a:solidFill>
                <a:latin typeface="Segoe Script" panose="020B0504020000000003" pitchFamily="34" charset="0"/>
              </a:rPr>
              <a:t> </a:t>
            </a:r>
          </a:p>
        </p:txBody>
      </p:sp>
      <p:sp>
        <p:nvSpPr>
          <p:cNvPr id="4" name="Title 3"/>
          <p:cNvSpPr>
            <a:spLocks noGrp="1"/>
          </p:cNvSpPr>
          <p:nvPr>
            <p:ph type="ctrTitle"/>
          </p:nvPr>
        </p:nvSpPr>
        <p:spPr>
          <a:xfrm>
            <a:off x="1828800" y="2467949"/>
            <a:ext cx="6172200" cy="990600"/>
          </a:xfrm>
        </p:spPr>
        <p:txBody>
          <a:bodyPr/>
          <a:lstStyle/>
          <a:p>
            <a:r>
              <a:rPr lang="en-US" dirty="0">
                <a:solidFill>
                  <a:schemeClr val="tx1"/>
                </a:solidFill>
                <a:ea typeface="Segoe UI" panose="020B0502040204020203" pitchFamily="34" charset="0"/>
                <a:cs typeface="Segoe UI" panose="020B0502040204020203" pitchFamily="34" charset="0"/>
              </a:rPr>
              <a:t>Presentation Title</a:t>
            </a:r>
          </a:p>
        </p:txBody>
      </p:sp>
      <p:sp>
        <p:nvSpPr>
          <p:cNvPr id="2" name="TextBox 1">
            <a:extLst>
              <a:ext uri="{FF2B5EF4-FFF2-40B4-BE49-F238E27FC236}">
                <a16:creationId xmlns:a16="http://schemas.microsoft.com/office/drawing/2014/main" id="{83BAFDBA-312A-4225-863E-83495AABBEE2}"/>
              </a:ext>
            </a:extLst>
          </p:cNvPr>
          <p:cNvSpPr txBox="1"/>
          <p:nvPr/>
        </p:nvSpPr>
        <p:spPr>
          <a:xfrm>
            <a:off x="685800" y="5562600"/>
            <a:ext cx="2590800" cy="646331"/>
          </a:xfrm>
          <a:prstGeom prst="rect">
            <a:avLst/>
          </a:prstGeom>
          <a:noFill/>
        </p:spPr>
        <p:txBody>
          <a:bodyPr wrap="square" rtlCol="0">
            <a:spAutoFit/>
          </a:bodyPr>
          <a:lstStyle/>
          <a:p>
            <a:r>
              <a:rPr lang="en-US" b="1" i="1" dirty="0">
                <a:solidFill>
                  <a:srgbClr val="FF0000"/>
                </a:solidFill>
              </a:rPr>
              <a:t>Co-brand with your logo here</a:t>
            </a:r>
          </a:p>
        </p:txBody>
      </p:sp>
    </p:spTree>
    <p:extLst>
      <p:ext uri="{BB962C8B-B14F-4D97-AF65-F5344CB8AC3E}">
        <p14:creationId xmlns:p14="http://schemas.microsoft.com/office/powerpoint/2010/main" val="323243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inus Sign 18">
            <a:extLst>
              <a:ext uri="{FF2B5EF4-FFF2-40B4-BE49-F238E27FC236}">
                <a16:creationId xmlns:a16="http://schemas.microsoft.com/office/drawing/2014/main" id="{D2CD156D-3059-43E0-8A9F-7DED9E620B47}"/>
              </a:ext>
            </a:extLst>
          </p:cNvPr>
          <p:cNvSpPr/>
          <p:nvPr/>
        </p:nvSpPr>
        <p:spPr>
          <a:xfrm>
            <a:off x="8673716" y="5579705"/>
            <a:ext cx="882738" cy="135293"/>
          </a:xfrm>
          <a:prstGeom prst="mathMinus">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Minus Sign 17">
            <a:extLst>
              <a:ext uri="{FF2B5EF4-FFF2-40B4-BE49-F238E27FC236}">
                <a16:creationId xmlns:a16="http://schemas.microsoft.com/office/drawing/2014/main" id="{2E6224FE-7D26-46F1-8E4A-E57BF936297C}"/>
              </a:ext>
            </a:extLst>
          </p:cNvPr>
          <p:cNvSpPr/>
          <p:nvPr/>
        </p:nvSpPr>
        <p:spPr>
          <a:xfrm>
            <a:off x="5649181" y="5579706"/>
            <a:ext cx="882738" cy="135293"/>
          </a:xfrm>
          <a:prstGeom prst="mathMinus">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screenshot of a cell phone&#10;&#10;Description generated with high confidence">
            <a:extLst>
              <a:ext uri="{FF2B5EF4-FFF2-40B4-BE49-F238E27FC236}">
                <a16:creationId xmlns:a16="http://schemas.microsoft.com/office/drawing/2014/main" id="{7B48FD8E-301C-4D99-9917-0E8F2CF4C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669" y="146649"/>
            <a:ext cx="8875059" cy="6858000"/>
          </a:xfrm>
          <a:prstGeom prst="rect">
            <a:avLst/>
          </a:prstGeom>
        </p:spPr>
      </p:pic>
      <p:sp>
        <p:nvSpPr>
          <p:cNvPr id="4" name="TextBox 3">
            <a:extLst>
              <a:ext uri="{FF2B5EF4-FFF2-40B4-BE49-F238E27FC236}">
                <a16:creationId xmlns:a16="http://schemas.microsoft.com/office/drawing/2014/main" id="{33BE91D9-236C-4BA4-9E5E-860768205C24}"/>
              </a:ext>
            </a:extLst>
          </p:cNvPr>
          <p:cNvSpPr txBox="1"/>
          <p:nvPr/>
        </p:nvSpPr>
        <p:spPr>
          <a:xfrm>
            <a:off x="304800" y="228600"/>
            <a:ext cx="2960914"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Community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Timeline: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50000"/>
                  </a:srgbClr>
                </a:solidFill>
                <a:effectLst/>
                <a:uLnTx/>
                <a:uFillTx/>
                <a:latin typeface="Segoe UI" panose="020B0502040204020203" pitchFamily="34" charset="0"/>
                <a:ea typeface="+mn-ea"/>
                <a:cs typeface="Segoe UI" panose="020B0502040204020203" pitchFamily="34" charset="0"/>
              </a:rPr>
              <a:t>What Products Do You Walk Away With?</a:t>
            </a:r>
          </a:p>
        </p:txBody>
      </p:sp>
      <p:sp>
        <p:nvSpPr>
          <p:cNvPr id="14" name="TextBox 13">
            <a:extLst>
              <a:ext uri="{FF2B5EF4-FFF2-40B4-BE49-F238E27FC236}">
                <a16:creationId xmlns:a16="http://schemas.microsoft.com/office/drawing/2014/main" id="{7F5CE4FD-034B-4121-9DAB-17A6AA7C8CBB}"/>
              </a:ext>
            </a:extLst>
          </p:cNvPr>
          <p:cNvSpPr txBox="1"/>
          <p:nvPr/>
        </p:nvSpPr>
        <p:spPr>
          <a:xfrm>
            <a:off x="3588421" y="2786382"/>
            <a:ext cx="2060760"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2D050"/>
                </a:solidFill>
                <a:effectLst/>
                <a:uLnTx/>
                <a:uFillTx/>
                <a:latin typeface="Segoe UI" panose="020B0502040204020203" pitchFamily="34" charset="0"/>
                <a:ea typeface="+mn-ea"/>
                <a:cs typeface="Segoe UI" panose="020B0502040204020203" pitchFamily="34" charset="0"/>
              </a:rPr>
              <a:t>Public Health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2D050"/>
                </a:solidFill>
                <a:effectLst/>
                <a:uLnTx/>
                <a:uFillTx/>
                <a:latin typeface="Segoe UI" panose="020B0502040204020203" pitchFamily="34" charset="0"/>
                <a:ea typeface="+mn-ea"/>
                <a:cs typeface="Segoe UI" panose="020B0502040204020203" pitchFamily="34" charset="0"/>
              </a:rPr>
              <a:t>&amp;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Community Health Assessment (CHA)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60000"/>
                    <a:lumOff val="40000"/>
                  </a:srgbClr>
                </a:solidFill>
                <a:effectLst/>
                <a:uLnTx/>
                <a:uFillTx/>
                <a:latin typeface="Segoe UI" panose="020B0502040204020203" pitchFamily="34" charset="0"/>
                <a:ea typeface="+mn-ea"/>
                <a:cs typeface="Segoe UI" panose="020B0502040204020203" pitchFamily="34" charset="0"/>
              </a:rPr>
              <a:t>Hospital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60000"/>
                    <a:lumOff val="40000"/>
                  </a:srgbClr>
                </a:solidFill>
                <a:effectLst/>
                <a:uLnTx/>
                <a:uFillTx/>
                <a:latin typeface="Segoe UI" panose="020B0502040204020203" pitchFamily="34" charset="0"/>
                <a:ea typeface="+mn-ea"/>
                <a:cs typeface="Segoe UI" panose="020B0502040204020203" pitchFamily="34" charset="0"/>
              </a:rPr>
              <a:t>&amp;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Community Health Needs Assessment (CHNA)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p:txBody>
      </p:sp>
      <p:sp>
        <p:nvSpPr>
          <p:cNvPr id="24" name="TextBox 23">
            <a:extLst>
              <a:ext uri="{FF2B5EF4-FFF2-40B4-BE49-F238E27FC236}">
                <a16:creationId xmlns:a16="http://schemas.microsoft.com/office/drawing/2014/main" id="{BD756453-E458-4F39-B272-16F4D1C5FF59}"/>
              </a:ext>
            </a:extLst>
          </p:cNvPr>
          <p:cNvSpPr txBox="1"/>
          <p:nvPr/>
        </p:nvSpPr>
        <p:spPr>
          <a:xfrm>
            <a:off x="6484506" y="2786382"/>
            <a:ext cx="235643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2D050"/>
                </a:solidFill>
                <a:effectLst/>
                <a:uLnTx/>
                <a:uFillTx/>
                <a:latin typeface="Segoe UI" panose="020B0502040204020203" pitchFamily="34" charset="0"/>
                <a:ea typeface="+mn-ea"/>
                <a:cs typeface="Segoe UI" panose="020B0502040204020203" pitchFamily="34" charset="0"/>
              </a:rPr>
              <a:t>Public Health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2D050"/>
                </a:solidFill>
                <a:effectLst/>
                <a:uLnTx/>
                <a:uFillTx/>
                <a:latin typeface="Segoe UI" panose="020B0502040204020203" pitchFamily="34" charset="0"/>
                <a:ea typeface="+mn-ea"/>
                <a:cs typeface="Segoe UI" panose="020B0502040204020203" pitchFamily="34" charset="0"/>
              </a:rPr>
              <a:t>&amp;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Community Health Improvement Plan (CHIP)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Action Plans (Long Term/ Short Term)</a:t>
            </a:r>
            <a:b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br>
            <a:endParaRPr kumimoji="0" lang="en-US" sz="1200" b="1"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60000"/>
                    <a:lumOff val="40000"/>
                  </a:srgbClr>
                </a:solidFill>
                <a:effectLst/>
                <a:uLnTx/>
                <a:uFillTx/>
                <a:latin typeface="Segoe UI" panose="020B0502040204020203" pitchFamily="34" charset="0"/>
                <a:ea typeface="+mn-ea"/>
                <a:cs typeface="Segoe UI" panose="020B0502040204020203" pitchFamily="34" charset="0"/>
              </a:rPr>
              <a:t>Hospital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60000"/>
                    <a:lumOff val="40000"/>
                  </a:srgbClr>
                </a:solidFill>
                <a:effectLst/>
                <a:uLnTx/>
                <a:uFillTx/>
                <a:latin typeface="Segoe UI" panose="020B0502040204020203" pitchFamily="34" charset="0"/>
                <a:ea typeface="+mn-ea"/>
                <a:cs typeface="Segoe UI" panose="020B0502040204020203" pitchFamily="34" charset="0"/>
              </a:rPr>
              <a:t>&amp;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Hospital Implementation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IRS Form 990- Schedule H</a:t>
            </a:r>
          </a:p>
        </p:txBody>
      </p:sp>
      <p:sp>
        <p:nvSpPr>
          <p:cNvPr id="30" name="TextBox 29">
            <a:extLst>
              <a:ext uri="{FF2B5EF4-FFF2-40B4-BE49-F238E27FC236}">
                <a16:creationId xmlns:a16="http://schemas.microsoft.com/office/drawing/2014/main" id="{BA711DE4-57C2-4C21-BB51-5DDF3F936D33}"/>
              </a:ext>
            </a:extLst>
          </p:cNvPr>
          <p:cNvSpPr txBox="1"/>
          <p:nvPr/>
        </p:nvSpPr>
        <p:spPr>
          <a:xfrm>
            <a:off x="9520688" y="2786382"/>
            <a:ext cx="220011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2D050"/>
                </a:solidFill>
                <a:effectLst/>
                <a:uLnTx/>
                <a:uFillTx/>
                <a:latin typeface="Segoe UI" panose="020B0502040204020203" pitchFamily="34" charset="0"/>
                <a:ea typeface="+mn-ea"/>
                <a:cs typeface="Segoe UI" panose="020B0502040204020203" pitchFamily="34" charset="0"/>
              </a:rPr>
              <a:t>Public Health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92D050"/>
                </a:solidFill>
                <a:effectLst/>
                <a:uLnTx/>
                <a:uFillTx/>
                <a:latin typeface="Segoe UI" panose="020B0502040204020203" pitchFamily="34" charset="0"/>
                <a:ea typeface="+mn-ea"/>
                <a:cs typeface="Segoe UI" panose="020B0502040204020203" pitchFamily="34" charset="0"/>
              </a:rPr>
              <a:t>&amp;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State of the County Health (SOTCH)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60000"/>
                    <a:lumOff val="40000"/>
                  </a:srgbClr>
                </a:solidFill>
                <a:effectLst/>
                <a:uLnTx/>
                <a:uFillTx/>
                <a:latin typeface="Segoe UI" panose="020B0502040204020203" pitchFamily="34" charset="0"/>
                <a:ea typeface="+mn-ea"/>
                <a:cs typeface="Segoe UI" panose="020B0502040204020203" pitchFamily="34" charset="0"/>
              </a:rPr>
              <a:t>Hospital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60000"/>
                    <a:lumOff val="40000"/>
                  </a:srgbClr>
                </a:solidFill>
                <a:effectLst/>
                <a:uLnTx/>
                <a:uFillTx/>
                <a:latin typeface="Segoe UI" panose="020B0502040204020203" pitchFamily="34" charset="0"/>
                <a:ea typeface="+mn-ea"/>
                <a:cs typeface="Segoe UI" panose="020B0502040204020203" pitchFamily="34" charset="0"/>
              </a:rPr>
              <a:t>&amp;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Hospital Implementation Strategy Update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IRS Form 990 – Schedule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p:txBody>
      </p:sp>
      <p:sp>
        <p:nvSpPr>
          <p:cNvPr id="20" name="TextBox 19">
            <a:extLst>
              <a:ext uri="{FF2B5EF4-FFF2-40B4-BE49-F238E27FC236}">
                <a16:creationId xmlns:a16="http://schemas.microsoft.com/office/drawing/2014/main" id="{52BAEE16-DE37-4DB5-BE4C-4A087DFB6FBE}"/>
              </a:ext>
            </a:extLst>
          </p:cNvPr>
          <p:cNvSpPr txBox="1"/>
          <p:nvPr/>
        </p:nvSpPr>
        <p:spPr>
          <a:xfrm>
            <a:off x="3588421" y="5336109"/>
            <a:ext cx="19617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Jan. 2018 – Mar. 2019</a:t>
            </a:r>
          </a:p>
        </p:txBody>
      </p:sp>
      <p:sp>
        <p:nvSpPr>
          <p:cNvPr id="21" name="TextBox 20">
            <a:extLst>
              <a:ext uri="{FF2B5EF4-FFF2-40B4-BE49-F238E27FC236}">
                <a16:creationId xmlns:a16="http://schemas.microsoft.com/office/drawing/2014/main" id="{2CF6F9C7-FB9C-47CA-9BAD-C3F5D593B841}"/>
              </a:ext>
            </a:extLst>
          </p:cNvPr>
          <p:cNvSpPr txBox="1"/>
          <p:nvPr/>
        </p:nvSpPr>
        <p:spPr>
          <a:xfrm>
            <a:off x="6699208" y="5360747"/>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Apr. 2019 – Sep. 2019</a:t>
            </a:r>
          </a:p>
        </p:txBody>
      </p:sp>
      <p:sp>
        <p:nvSpPr>
          <p:cNvPr id="22" name="TextBox 21">
            <a:extLst>
              <a:ext uri="{FF2B5EF4-FFF2-40B4-BE49-F238E27FC236}">
                <a16:creationId xmlns:a16="http://schemas.microsoft.com/office/drawing/2014/main" id="{2E5DB5FF-001E-4874-9F32-BE52704237E7}"/>
              </a:ext>
            </a:extLst>
          </p:cNvPr>
          <p:cNvSpPr txBox="1"/>
          <p:nvPr/>
        </p:nvSpPr>
        <p:spPr>
          <a:xfrm>
            <a:off x="9843476" y="5365874"/>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Oct. 2019 – Dec. 2020</a:t>
            </a:r>
          </a:p>
        </p:txBody>
      </p:sp>
    </p:spTree>
    <p:extLst>
      <p:ext uri="{BB962C8B-B14F-4D97-AF65-F5344CB8AC3E}">
        <p14:creationId xmlns:p14="http://schemas.microsoft.com/office/powerpoint/2010/main" val="49058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5DE0DC-BD68-4546-A407-E2D60099BC1C}"/>
              </a:ext>
            </a:extLst>
          </p:cNvPr>
          <p:cNvPicPr>
            <a:picLocks noChangeAspect="1"/>
          </p:cNvPicPr>
          <p:nvPr/>
        </p:nvPicPr>
        <p:blipFill>
          <a:blip r:embed="rId2"/>
          <a:stretch>
            <a:fillRect/>
          </a:stretch>
        </p:blipFill>
        <p:spPr>
          <a:xfrm>
            <a:off x="4311172" y="228600"/>
            <a:ext cx="6363261" cy="4209257"/>
          </a:xfrm>
          <a:prstGeom prst="rect">
            <a:avLst/>
          </a:prstGeom>
        </p:spPr>
      </p:pic>
      <p:sp>
        <p:nvSpPr>
          <p:cNvPr id="4" name="TextBox 3">
            <a:extLst>
              <a:ext uri="{FF2B5EF4-FFF2-40B4-BE49-F238E27FC236}">
                <a16:creationId xmlns:a16="http://schemas.microsoft.com/office/drawing/2014/main" id="{33BE91D9-236C-4BA4-9E5E-860768205C24}"/>
              </a:ext>
            </a:extLst>
          </p:cNvPr>
          <p:cNvSpPr txBox="1"/>
          <p:nvPr/>
        </p:nvSpPr>
        <p:spPr>
          <a:xfrm>
            <a:off x="304800" y="228600"/>
            <a:ext cx="29718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Community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Timeline: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ea typeface="+mn-ea"/>
                <a:cs typeface="Segoe UI" panose="020B0502040204020203" pitchFamily="34" charset="0"/>
              </a:rPr>
              <a:t>What Needs to Get Done &amp; What You Walk Away With</a:t>
            </a:r>
          </a:p>
        </p:txBody>
      </p:sp>
      <p:sp>
        <p:nvSpPr>
          <p:cNvPr id="20" name="TextBox 19">
            <a:extLst>
              <a:ext uri="{FF2B5EF4-FFF2-40B4-BE49-F238E27FC236}">
                <a16:creationId xmlns:a16="http://schemas.microsoft.com/office/drawing/2014/main" id="{52BAEE16-DE37-4DB5-BE4C-4A087DFB6FBE}"/>
              </a:ext>
            </a:extLst>
          </p:cNvPr>
          <p:cNvSpPr txBox="1"/>
          <p:nvPr/>
        </p:nvSpPr>
        <p:spPr>
          <a:xfrm>
            <a:off x="3588421" y="5336109"/>
            <a:ext cx="19617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Jan. 2018 – Mar. 2019</a:t>
            </a:r>
          </a:p>
        </p:txBody>
      </p:sp>
      <p:sp>
        <p:nvSpPr>
          <p:cNvPr id="21" name="TextBox 20">
            <a:extLst>
              <a:ext uri="{FF2B5EF4-FFF2-40B4-BE49-F238E27FC236}">
                <a16:creationId xmlns:a16="http://schemas.microsoft.com/office/drawing/2014/main" id="{2CF6F9C7-FB9C-47CA-9BAD-C3F5D593B841}"/>
              </a:ext>
            </a:extLst>
          </p:cNvPr>
          <p:cNvSpPr txBox="1"/>
          <p:nvPr/>
        </p:nvSpPr>
        <p:spPr>
          <a:xfrm>
            <a:off x="6699208" y="5360747"/>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Apr. 2019 – Sep. 2019</a:t>
            </a:r>
          </a:p>
        </p:txBody>
      </p:sp>
      <p:sp>
        <p:nvSpPr>
          <p:cNvPr id="22" name="TextBox 21">
            <a:extLst>
              <a:ext uri="{FF2B5EF4-FFF2-40B4-BE49-F238E27FC236}">
                <a16:creationId xmlns:a16="http://schemas.microsoft.com/office/drawing/2014/main" id="{2E5DB5FF-001E-4874-9F32-BE52704237E7}"/>
              </a:ext>
            </a:extLst>
          </p:cNvPr>
          <p:cNvSpPr txBox="1"/>
          <p:nvPr/>
        </p:nvSpPr>
        <p:spPr>
          <a:xfrm>
            <a:off x="9843476" y="5365874"/>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Oct. 2019 – Dec. 2020</a:t>
            </a:r>
          </a:p>
        </p:txBody>
      </p:sp>
      <p:sp>
        <p:nvSpPr>
          <p:cNvPr id="11" name="Rectangle 10">
            <a:extLst>
              <a:ext uri="{FF2B5EF4-FFF2-40B4-BE49-F238E27FC236}">
                <a16:creationId xmlns:a16="http://schemas.microsoft.com/office/drawing/2014/main" id="{B069C16C-C701-4DB5-A07E-A9C15D2694F3}"/>
              </a:ext>
            </a:extLst>
          </p:cNvPr>
          <p:cNvSpPr/>
          <p:nvPr/>
        </p:nvSpPr>
        <p:spPr>
          <a:xfrm>
            <a:off x="687761" y="4292936"/>
            <a:ext cx="1477525" cy="510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D4FA313-4C5C-421F-B415-31CBD1077468}"/>
              </a:ext>
            </a:extLst>
          </p:cNvPr>
          <p:cNvSpPr txBox="1"/>
          <p:nvPr/>
        </p:nvSpPr>
        <p:spPr>
          <a:xfrm>
            <a:off x="4389120" y="3604517"/>
            <a:ext cx="6170212" cy="246221"/>
          </a:xfrm>
          <a:prstGeom prst="rect">
            <a:avLst/>
          </a:prstGeom>
          <a:solidFill>
            <a:srgbClr val="002060"/>
          </a:solidFill>
          <a:ln>
            <a:solidFill>
              <a:srgbClr val="8CC63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What Needs to Get Done</a:t>
            </a:r>
          </a:p>
        </p:txBody>
      </p:sp>
      <p:sp>
        <p:nvSpPr>
          <p:cNvPr id="12" name="TextBox 11">
            <a:extLst>
              <a:ext uri="{FF2B5EF4-FFF2-40B4-BE49-F238E27FC236}">
                <a16:creationId xmlns:a16="http://schemas.microsoft.com/office/drawing/2014/main" id="{F5D2AAB6-222C-420C-A6ED-25230A2080A6}"/>
              </a:ext>
            </a:extLst>
          </p:cNvPr>
          <p:cNvSpPr txBox="1"/>
          <p:nvPr/>
        </p:nvSpPr>
        <p:spPr>
          <a:xfrm>
            <a:off x="4389120" y="6164948"/>
            <a:ext cx="6170212" cy="246221"/>
          </a:xfrm>
          <a:prstGeom prst="rect">
            <a:avLst/>
          </a:prstGeom>
          <a:solidFill>
            <a:srgbClr val="002060"/>
          </a:solidFill>
          <a:ln>
            <a:solidFill>
              <a:srgbClr val="8CC63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What You Walk Away With</a:t>
            </a:r>
          </a:p>
        </p:txBody>
      </p:sp>
      <p:pic>
        <p:nvPicPr>
          <p:cNvPr id="2" name="Picture 1">
            <a:extLst>
              <a:ext uri="{FF2B5EF4-FFF2-40B4-BE49-F238E27FC236}">
                <a16:creationId xmlns:a16="http://schemas.microsoft.com/office/drawing/2014/main" id="{5374D392-A0F5-4BE5-8144-67F58381799A}"/>
              </a:ext>
            </a:extLst>
          </p:cNvPr>
          <p:cNvPicPr>
            <a:picLocks noChangeAspect="1"/>
          </p:cNvPicPr>
          <p:nvPr/>
        </p:nvPicPr>
        <p:blipFill>
          <a:blip r:embed="rId3"/>
          <a:stretch>
            <a:fillRect/>
          </a:stretch>
        </p:blipFill>
        <p:spPr>
          <a:xfrm>
            <a:off x="4311172" y="4437857"/>
            <a:ext cx="6363261" cy="1760480"/>
          </a:xfrm>
          <a:prstGeom prst="rect">
            <a:avLst/>
          </a:prstGeom>
        </p:spPr>
      </p:pic>
    </p:spTree>
    <p:extLst>
      <p:ext uri="{BB962C8B-B14F-4D97-AF65-F5344CB8AC3E}">
        <p14:creationId xmlns:p14="http://schemas.microsoft.com/office/powerpoint/2010/main" val="393821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97"/>
            <a:ext cx="8229600" cy="792162"/>
          </a:xfrm>
        </p:spPr>
        <p:txBody>
          <a:bodyPr>
            <a:normAutofit/>
          </a:bodyPr>
          <a:lstStyle/>
          <a:p>
            <a:r>
              <a:rPr lang="en-US" b="1" dirty="0">
                <a:solidFill>
                  <a:srgbClr val="57BA46"/>
                </a:solidFill>
              </a:rPr>
              <a:t>Dataset Strategy (Ingredients)</a:t>
            </a:r>
          </a:p>
        </p:txBody>
      </p:sp>
      <p:sp>
        <p:nvSpPr>
          <p:cNvPr id="3" name="Content Placeholder 2"/>
          <p:cNvSpPr>
            <a:spLocks noGrp="1"/>
          </p:cNvSpPr>
          <p:nvPr>
            <p:ph sz="quarter" idx="1"/>
          </p:nvPr>
        </p:nvSpPr>
        <p:spPr>
          <a:xfrm>
            <a:off x="2133600" y="1036320"/>
            <a:ext cx="8229600" cy="5593081"/>
          </a:xfrm>
        </p:spPr>
        <p:txBody>
          <a:bodyPr>
            <a:normAutofit lnSpcReduction="10000"/>
          </a:bodyPr>
          <a:lstStyle/>
          <a:p>
            <a:pPr marL="0" indent="0">
              <a:buNone/>
            </a:pPr>
            <a:endParaRPr lang="en-US" sz="1200" dirty="0"/>
          </a:p>
          <a:p>
            <a:r>
              <a:rPr lang="en-US" dirty="0"/>
              <a:t>A comprehensive set of county-level data that reflects health status and factors/determinants. </a:t>
            </a:r>
          </a:p>
          <a:p>
            <a:pPr lvl="1"/>
            <a:endParaRPr lang="en-US" sz="1800" b="1" dirty="0"/>
          </a:p>
          <a:p>
            <a:pPr lvl="1"/>
            <a:r>
              <a:rPr lang="en-US" sz="1800" b="1" dirty="0"/>
              <a:t>Secondary data – (data that exists)</a:t>
            </a:r>
          </a:p>
          <a:p>
            <a:pPr lvl="2"/>
            <a:r>
              <a:rPr lang="en-US" sz="1800" dirty="0"/>
              <a:t>Pulled from publicly available sources and compiled into a workbook with all WNC counties and a regional comparison provided. </a:t>
            </a:r>
          </a:p>
          <a:p>
            <a:pPr lvl="1"/>
            <a:r>
              <a:rPr lang="en-US" sz="1800" b="1" dirty="0"/>
              <a:t>Primary data – (data that we create)</a:t>
            </a:r>
          </a:p>
          <a:p>
            <a:pPr marL="1074420" lvl="2" indent="-342900">
              <a:buFont typeface="+mj-lt"/>
              <a:buAutoNum type="arabicPeriod"/>
            </a:pPr>
            <a:r>
              <a:rPr lang="en-US" sz="1800" dirty="0"/>
              <a:t>Regional Community Health Survey </a:t>
            </a:r>
          </a:p>
          <a:p>
            <a:pPr lvl="4"/>
            <a:r>
              <a:rPr lang="en-US" sz="1800" dirty="0"/>
              <a:t>Statistically representative sample of the broader community </a:t>
            </a:r>
          </a:p>
          <a:p>
            <a:pPr marL="1074420" lvl="2" indent="-342900">
              <a:buFont typeface="+mj-lt"/>
              <a:buAutoNum type="arabicPeriod"/>
            </a:pPr>
            <a:r>
              <a:rPr lang="en-US" sz="1800" dirty="0"/>
              <a:t>“Key Informant” Interview Surveys </a:t>
            </a:r>
          </a:p>
          <a:p>
            <a:pPr lvl="4"/>
            <a:r>
              <a:rPr lang="en-US" sz="1800" dirty="0"/>
              <a:t>Expert opinion and “story behind the data”</a:t>
            </a:r>
          </a:p>
          <a:p>
            <a:pPr marL="0" indent="0">
              <a:buNone/>
            </a:pPr>
            <a:endParaRPr lang="en-US" dirty="0"/>
          </a:p>
          <a:p>
            <a:r>
              <a:rPr lang="en-US" dirty="0"/>
              <a:t>Can be supplemented locally (listening sessions, etc.) </a:t>
            </a:r>
          </a:p>
        </p:txBody>
      </p:sp>
    </p:spTree>
    <p:extLst>
      <p:ext uri="{BB962C8B-B14F-4D97-AF65-F5344CB8AC3E}">
        <p14:creationId xmlns:p14="http://schemas.microsoft.com/office/powerpoint/2010/main" val="118270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B3B55E-C63B-42A1-AA49-995BEC2DC26F}"/>
              </a:ext>
            </a:extLst>
          </p:cNvPr>
          <p:cNvPicPr>
            <a:picLocks noChangeAspect="1"/>
          </p:cNvPicPr>
          <p:nvPr/>
        </p:nvPicPr>
        <p:blipFill>
          <a:blip r:embed="rId3"/>
          <a:stretch>
            <a:fillRect/>
          </a:stretch>
        </p:blipFill>
        <p:spPr>
          <a:xfrm>
            <a:off x="761999" y="1106423"/>
            <a:ext cx="5791201" cy="5229207"/>
          </a:xfrm>
          <a:prstGeom prst="rect">
            <a:avLst/>
          </a:prstGeom>
        </p:spPr>
      </p:pic>
      <p:pic>
        <p:nvPicPr>
          <p:cNvPr id="5" name="Picture 4">
            <a:extLst>
              <a:ext uri="{FF2B5EF4-FFF2-40B4-BE49-F238E27FC236}">
                <a16:creationId xmlns:a16="http://schemas.microsoft.com/office/drawing/2014/main" id="{0C86FF5D-C54A-4132-BEDD-3840922077E1}"/>
              </a:ext>
            </a:extLst>
          </p:cNvPr>
          <p:cNvPicPr>
            <a:picLocks noChangeAspect="1"/>
          </p:cNvPicPr>
          <p:nvPr/>
        </p:nvPicPr>
        <p:blipFill>
          <a:blip r:embed="rId4"/>
          <a:stretch>
            <a:fillRect/>
          </a:stretch>
        </p:blipFill>
        <p:spPr>
          <a:xfrm>
            <a:off x="6934200" y="1143000"/>
            <a:ext cx="4891755" cy="5269307"/>
          </a:xfrm>
          <a:prstGeom prst="rect">
            <a:avLst/>
          </a:prstGeom>
        </p:spPr>
      </p:pic>
      <p:sp>
        <p:nvSpPr>
          <p:cNvPr id="6" name="Title 1">
            <a:extLst>
              <a:ext uri="{FF2B5EF4-FFF2-40B4-BE49-F238E27FC236}">
                <a16:creationId xmlns:a16="http://schemas.microsoft.com/office/drawing/2014/main" id="{566EFA04-462C-40F8-8E97-B5652F5E06BB}"/>
              </a:ext>
            </a:extLst>
          </p:cNvPr>
          <p:cNvSpPr txBox="1">
            <a:spLocks/>
          </p:cNvSpPr>
          <p:nvPr/>
        </p:nvSpPr>
        <p:spPr>
          <a:xfrm>
            <a:off x="381000" y="254097"/>
            <a:ext cx="7010400" cy="792162"/>
          </a:xfrm>
          <a:prstGeom prst="rect">
            <a:avLst/>
          </a:prstGeom>
        </p:spPr>
        <p:txBody>
          <a:bodyPr>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mj-cs"/>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8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8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8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84" charset="0"/>
                <a:ea typeface="ＭＳ Ｐゴシック" pitchFamily="-84" charset="-128"/>
              </a:defRPr>
            </a:lvl9pPr>
          </a:lstStyle>
          <a:p>
            <a:r>
              <a:rPr lang="en-US" sz="3600" dirty="0">
                <a:solidFill>
                  <a:srgbClr val="57BA46"/>
                </a:solidFill>
                <a:latin typeface="Segoe UI Semibold"/>
                <a:ea typeface="+mj-ea"/>
              </a:rPr>
              <a:t>WNC Healthy Impact Webpage</a:t>
            </a:r>
            <a:endParaRPr lang="en-US" b="1" dirty="0">
              <a:solidFill>
                <a:srgbClr val="92D050"/>
              </a:solidFill>
            </a:endParaRPr>
          </a:p>
        </p:txBody>
      </p:sp>
    </p:spTree>
    <p:extLst>
      <p:ext uri="{BB962C8B-B14F-4D97-AF65-F5344CB8AC3E}">
        <p14:creationId xmlns:p14="http://schemas.microsoft.com/office/powerpoint/2010/main" val="300894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991"/>
            <a:ext cx="8229600" cy="792162"/>
          </a:xfrm>
        </p:spPr>
        <p:txBody>
          <a:bodyPr>
            <a:normAutofit/>
          </a:bodyPr>
          <a:lstStyle/>
          <a:p>
            <a:r>
              <a:rPr lang="en-US" dirty="0"/>
              <a:t>Results-Based </a:t>
            </a:r>
            <a:r>
              <a:rPr lang="en-US" dirty="0" err="1"/>
              <a:t>Accountability</a:t>
            </a:r>
            <a:r>
              <a:rPr lang="en-US" baseline="30000" dirty="0" err="1"/>
              <a:t>TM</a:t>
            </a:r>
            <a:r>
              <a:rPr lang="en-US" baseline="30000" dirty="0"/>
              <a:t> </a:t>
            </a:r>
            <a:r>
              <a:rPr lang="en-US" dirty="0"/>
              <a:t>(RBA)</a:t>
            </a:r>
            <a:endParaRPr lang="en-US" b="1" cap="none" dirty="0"/>
          </a:p>
        </p:txBody>
      </p:sp>
      <p:sp>
        <p:nvSpPr>
          <p:cNvPr id="3" name="Content Placeholder 2"/>
          <p:cNvSpPr>
            <a:spLocks noGrp="1"/>
          </p:cNvSpPr>
          <p:nvPr>
            <p:ph idx="1"/>
          </p:nvPr>
        </p:nvSpPr>
        <p:spPr>
          <a:xfrm>
            <a:off x="1066800" y="1524000"/>
            <a:ext cx="4953000" cy="5135880"/>
          </a:xfrm>
        </p:spPr>
        <p:txBody>
          <a:bodyPr>
            <a:normAutofit/>
          </a:bodyPr>
          <a:lstStyle/>
          <a:p>
            <a:pPr marL="365760" lvl="1" indent="0">
              <a:buNone/>
            </a:pPr>
            <a:endParaRPr lang="en-US" sz="1600" dirty="0"/>
          </a:p>
          <a:p>
            <a:pPr>
              <a:spcBef>
                <a:spcPts val="2400"/>
              </a:spcBef>
            </a:pPr>
            <a:r>
              <a:rPr lang="en-US" dirty="0"/>
              <a:t>Uses a data-driven, decision-making process to help communities and organizations get from </a:t>
            </a:r>
            <a:r>
              <a:rPr lang="en-US" b="1" dirty="0"/>
              <a:t>“talk” to action.</a:t>
            </a:r>
            <a:endParaRPr lang="en-US" dirty="0"/>
          </a:p>
          <a:p>
            <a:pPr>
              <a:spcBef>
                <a:spcPts val="2400"/>
              </a:spcBef>
            </a:pPr>
            <a:r>
              <a:rPr lang="en-US" dirty="0"/>
              <a:t>It is a simple, common sense framework that everyone can understand. RBA starts with end in mind. </a:t>
            </a:r>
          </a:p>
          <a:p>
            <a:pPr>
              <a:spcBef>
                <a:spcPts val="2400"/>
              </a:spcBef>
            </a:pPr>
            <a:r>
              <a:rPr lang="en-US" b="1" dirty="0"/>
              <a:t>Operationalizes and measures collective impact</a:t>
            </a:r>
            <a:r>
              <a:rPr lang="en-US" dirty="0"/>
              <a:t>. </a:t>
            </a:r>
          </a:p>
          <a:p>
            <a:pPr marL="0" indent="0">
              <a:buNone/>
            </a:pPr>
            <a:endParaRPr lang="en-US" dirty="0"/>
          </a:p>
        </p:txBody>
      </p:sp>
      <p:pic>
        <p:nvPicPr>
          <p:cNvPr id="4" name="Picture 3">
            <a:extLst>
              <a:ext uri="{FF2B5EF4-FFF2-40B4-BE49-F238E27FC236}">
                <a16:creationId xmlns:a16="http://schemas.microsoft.com/office/drawing/2014/main" id="{8258917C-5812-4B4C-AC6F-1E14E2D8C12C}"/>
              </a:ext>
            </a:extLst>
          </p:cNvPr>
          <p:cNvPicPr>
            <a:picLocks noChangeAspect="1"/>
          </p:cNvPicPr>
          <p:nvPr/>
        </p:nvPicPr>
        <p:blipFill>
          <a:blip r:embed="rId3"/>
          <a:stretch>
            <a:fillRect/>
          </a:stretch>
        </p:blipFill>
        <p:spPr>
          <a:xfrm>
            <a:off x="6858000" y="2057400"/>
            <a:ext cx="4114800" cy="2722098"/>
          </a:xfrm>
          <a:prstGeom prst="rect">
            <a:avLst/>
          </a:prstGeom>
        </p:spPr>
      </p:pic>
    </p:spTree>
    <p:extLst>
      <p:ext uri="{BB962C8B-B14F-4D97-AF65-F5344CB8AC3E}">
        <p14:creationId xmlns:p14="http://schemas.microsoft.com/office/powerpoint/2010/main" val="49339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CFD3D0EE-3F37-4C6A-ADB3-FB4E644CF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0824" y="525081"/>
            <a:ext cx="5845411" cy="5839848"/>
          </a:xfrm>
          <a:prstGeom prst="rect">
            <a:avLst/>
          </a:prstGeom>
        </p:spPr>
      </p:pic>
      <p:sp>
        <p:nvSpPr>
          <p:cNvPr id="64" name="TextBox 63">
            <a:extLst>
              <a:ext uri="{FF2B5EF4-FFF2-40B4-BE49-F238E27FC236}">
                <a16:creationId xmlns:a16="http://schemas.microsoft.com/office/drawing/2014/main" id="{ED4829AA-5BC3-4DCF-A96C-3609838FD528}"/>
              </a:ext>
            </a:extLst>
          </p:cNvPr>
          <p:cNvSpPr txBox="1"/>
          <p:nvPr/>
        </p:nvSpPr>
        <p:spPr>
          <a:xfrm>
            <a:off x="6321299" y="1925373"/>
            <a:ext cx="12586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a:t>
            </a:r>
            <a:b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1</a:t>
            </a:r>
          </a:p>
        </p:txBody>
      </p:sp>
      <p:sp>
        <p:nvSpPr>
          <p:cNvPr id="65" name="TextBox 64">
            <a:extLst>
              <a:ext uri="{FF2B5EF4-FFF2-40B4-BE49-F238E27FC236}">
                <a16:creationId xmlns:a16="http://schemas.microsoft.com/office/drawing/2014/main" id="{7F4A49A8-E278-40D4-89B6-6C6D827D0D8E}"/>
              </a:ext>
            </a:extLst>
          </p:cNvPr>
          <p:cNvSpPr txBox="1"/>
          <p:nvPr/>
        </p:nvSpPr>
        <p:spPr>
          <a:xfrm>
            <a:off x="4443649" y="5175981"/>
            <a:ext cx="12586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a:t>
            </a:r>
            <a:b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2</a:t>
            </a:r>
          </a:p>
        </p:txBody>
      </p:sp>
      <p:sp>
        <p:nvSpPr>
          <p:cNvPr id="66" name="TextBox 65">
            <a:extLst>
              <a:ext uri="{FF2B5EF4-FFF2-40B4-BE49-F238E27FC236}">
                <a16:creationId xmlns:a16="http://schemas.microsoft.com/office/drawing/2014/main" id="{2808719C-26F9-4ACA-B028-B073B83EB774}"/>
              </a:ext>
            </a:extLst>
          </p:cNvPr>
          <p:cNvSpPr txBox="1"/>
          <p:nvPr/>
        </p:nvSpPr>
        <p:spPr>
          <a:xfrm>
            <a:off x="2596869" y="1925373"/>
            <a:ext cx="12586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a:t>
            </a:r>
            <a:b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2800" b="0"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3</a:t>
            </a:r>
          </a:p>
        </p:txBody>
      </p:sp>
      <p:sp>
        <p:nvSpPr>
          <p:cNvPr id="17" name="TextBox 16">
            <a:extLst>
              <a:ext uri="{FF2B5EF4-FFF2-40B4-BE49-F238E27FC236}">
                <a16:creationId xmlns:a16="http://schemas.microsoft.com/office/drawing/2014/main" id="{9B055275-42A6-4C48-A023-6BA78805FA93}"/>
              </a:ext>
            </a:extLst>
          </p:cNvPr>
          <p:cNvSpPr txBox="1"/>
          <p:nvPr/>
        </p:nvSpPr>
        <p:spPr>
          <a:xfrm>
            <a:off x="211674" y="242554"/>
            <a:ext cx="2939205"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Community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&amp; Turn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Curve Thinking</a:t>
            </a:r>
          </a:p>
        </p:txBody>
      </p:sp>
      <p:sp>
        <p:nvSpPr>
          <p:cNvPr id="4" name="Oval 3">
            <a:extLst>
              <a:ext uri="{FF2B5EF4-FFF2-40B4-BE49-F238E27FC236}">
                <a16:creationId xmlns:a16="http://schemas.microsoft.com/office/drawing/2014/main" id="{EA2398F6-0412-43C4-B912-AAF6E2368C5D}"/>
              </a:ext>
            </a:extLst>
          </p:cNvPr>
          <p:cNvSpPr/>
          <p:nvPr/>
        </p:nvSpPr>
        <p:spPr>
          <a:xfrm>
            <a:off x="4114799" y="2530605"/>
            <a:ext cx="1828800" cy="1828800"/>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F3B43C71-3AF8-4E70-A6E8-BB56404FD431}"/>
              </a:ext>
            </a:extLst>
          </p:cNvPr>
          <p:cNvGrpSpPr/>
          <p:nvPr/>
        </p:nvGrpSpPr>
        <p:grpSpPr>
          <a:xfrm rot="3939624">
            <a:off x="5930137" y="3665118"/>
            <a:ext cx="331725" cy="327233"/>
            <a:chOff x="6720547" y="2493606"/>
            <a:chExt cx="331725" cy="327233"/>
          </a:xfrm>
        </p:grpSpPr>
        <p:sp>
          <p:nvSpPr>
            <p:cNvPr id="34" name="Arrow: Chevron 33">
              <a:extLst>
                <a:ext uri="{FF2B5EF4-FFF2-40B4-BE49-F238E27FC236}">
                  <a16:creationId xmlns:a16="http://schemas.microsoft.com/office/drawing/2014/main" id="{A7033238-8E1B-4DFB-A80E-ABC29FB0A275}"/>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rrow: Chevron 34">
              <a:extLst>
                <a:ext uri="{FF2B5EF4-FFF2-40B4-BE49-F238E27FC236}">
                  <a16:creationId xmlns:a16="http://schemas.microsoft.com/office/drawing/2014/main" id="{06AA1E95-E9BB-414B-8B84-5151B4885881}"/>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27755F3E-1912-4F55-8ED2-034141F13D28}"/>
              </a:ext>
            </a:extLst>
          </p:cNvPr>
          <p:cNvGrpSpPr/>
          <p:nvPr/>
        </p:nvGrpSpPr>
        <p:grpSpPr>
          <a:xfrm rot="5680550">
            <a:off x="5546072" y="4126659"/>
            <a:ext cx="331725" cy="327233"/>
            <a:chOff x="6720547" y="2493606"/>
            <a:chExt cx="331725" cy="327233"/>
          </a:xfrm>
        </p:grpSpPr>
        <p:sp>
          <p:nvSpPr>
            <p:cNvPr id="37" name="Arrow: Chevron 36">
              <a:extLst>
                <a:ext uri="{FF2B5EF4-FFF2-40B4-BE49-F238E27FC236}">
                  <a16:creationId xmlns:a16="http://schemas.microsoft.com/office/drawing/2014/main" id="{2EEDB1BB-0D59-4640-B508-73575AA54DB6}"/>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Arrow: Chevron 37">
              <a:extLst>
                <a:ext uri="{FF2B5EF4-FFF2-40B4-BE49-F238E27FC236}">
                  <a16:creationId xmlns:a16="http://schemas.microsoft.com/office/drawing/2014/main" id="{3750F583-1996-4D87-8439-479206985C0E}"/>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id="{D4AD65DD-6307-4FCE-824C-181B465FB555}"/>
              </a:ext>
            </a:extLst>
          </p:cNvPr>
          <p:cNvGrpSpPr/>
          <p:nvPr/>
        </p:nvGrpSpPr>
        <p:grpSpPr>
          <a:xfrm rot="8186878">
            <a:off x="4893118" y="4386656"/>
            <a:ext cx="331725" cy="327233"/>
            <a:chOff x="6720547" y="2493606"/>
            <a:chExt cx="331725" cy="327233"/>
          </a:xfrm>
        </p:grpSpPr>
        <p:sp>
          <p:nvSpPr>
            <p:cNvPr id="40" name="Arrow: Chevron 39">
              <a:extLst>
                <a:ext uri="{FF2B5EF4-FFF2-40B4-BE49-F238E27FC236}">
                  <a16:creationId xmlns:a16="http://schemas.microsoft.com/office/drawing/2014/main" id="{79C53D9A-D755-4A7B-9D28-303FED5D8181}"/>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Arrow: Chevron 40">
              <a:extLst>
                <a:ext uri="{FF2B5EF4-FFF2-40B4-BE49-F238E27FC236}">
                  <a16:creationId xmlns:a16="http://schemas.microsoft.com/office/drawing/2014/main" id="{A396D2F2-236B-4BDB-A74B-451E1DD70E39}"/>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B0F5688B-19D6-48D5-8D1B-C776D3493A39}"/>
              </a:ext>
            </a:extLst>
          </p:cNvPr>
          <p:cNvGrpSpPr/>
          <p:nvPr/>
        </p:nvGrpSpPr>
        <p:grpSpPr>
          <a:xfrm rot="10800000">
            <a:off x="4164074" y="4124017"/>
            <a:ext cx="331725" cy="327233"/>
            <a:chOff x="6720547" y="2493606"/>
            <a:chExt cx="331725" cy="327233"/>
          </a:xfrm>
        </p:grpSpPr>
        <p:sp>
          <p:nvSpPr>
            <p:cNvPr id="43" name="Arrow: Chevron 42">
              <a:extLst>
                <a:ext uri="{FF2B5EF4-FFF2-40B4-BE49-F238E27FC236}">
                  <a16:creationId xmlns:a16="http://schemas.microsoft.com/office/drawing/2014/main" id="{4CB07A68-D4E2-4208-86CC-D7983604EDF2}"/>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Arrow: Chevron 43">
              <a:extLst>
                <a:ext uri="{FF2B5EF4-FFF2-40B4-BE49-F238E27FC236}">
                  <a16:creationId xmlns:a16="http://schemas.microsoft.com/office/drawing/2014/main" id="{9B84EAB0-8D56-48FC-B8B3-3003A23989FC}"/>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621CD235-6234-4360-B190-A7EAAC3E86CF}"/>
              </a:ext>
            </a:extLst>
          </p:cNvPr>
          <p:cNvGrpSpPr/>
          <p:nvPr/>
        </p:nvGrpSpPr>
        <p:grpSpPr>
          <a:xfrm rot="12907832">
            <a:off x="3788892" y="3627699"/>
            <a:ext cx="331725" cy="327233"/>
            <a:chOff x="6720547" y="2493606"/>
            <a:chExt cx="331725" cy="327233"/>
          </a:xfrm>
        </p:grpSpPr>
        <p:sp>
          <p:nvSpPr>
            <p:cNvPr id="46" name="Arrow: Chevron 45">
              <a:extLst>
                <a:ext uri="{FF2B5EF4-FFF2-40B4-BE49-F238E27FC236}">
                  <a16:creationId xmlns:a16="http://schemas.microsoft.com/office/drawing/2014/main" id="{16139448-9865-45A8-8560-BE0FBBF2268E}"/>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Arrow: Chevron 46">
              <a:extLst>
                <a:ext uri="{FF2B5EF4-FFF2-40B4-BE49-F238E27FC236}">
                  <a16:creationId xmlns:a16="http://schemas.microsoft.com/office/drawing/2014/main" id="{CD32B87F-9F8A-437F-A06B-C6367BF6FA0F}"/>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8BDFB340-0D5C-454C-BB16-EE0F75EF9729}"/>
              </a:ext>
            </a:extLst>
          </p:cNvPr>
          <p:cNvSpPr txBox="1"/>
          <p:nvPr/>
        </p:nvSpPr>
        <p:spPr>
          <a:xfrm>
            <a:off x="4273277" y="2949242"/>
            <a:ext cx="1510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Continuous Action &amp; </a:t>
            </a:r>
            <a:b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Ongoing Evaluation</a:t>
            </a:r>
          </a:p>
        </p:txBody>
      </p:sp>
      <p:cxnSp>
        <p:nvCxnSpPr>
          <p:cNvPr id="3" name="Straight Arrow Connector 2">
            <a:extLst>
              <a:ext uri="{FF2B5EF4-FFF2-40B4-BE49-F238E27FC236}">
                <a16:creationId xmlns:a16="http://schemas.microsoft.com/office/drawing/2014/main" id="{70611983-DF09-4D18-8672-81A5B815FDE5}"/>
              </a:ext>
            </a:extLst>
          </p:cNvPr>
          <p:cNvCxnSpPr>
            <a:cxnSpLocks/>
          </p:cNvCxnSpPr>
          <p:nvPr/>
        </p:nvCxnSpPr>
        <p:spPr>
          <a:xfrm flipV="1">
            <a:off x="5023562" y="2619961"/>
            <a:ext cx="920" cy="2294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85E5F0-4375-4800-B551-A1B4FC1C7296}"/>
              </a:ext>
            </a:extLst>
          </p:cNvPr>
          <p:cNvCxnSpPr>
            <a:cxnSpLocks/>
          </p:cNvCxnSpPr>
          <p:nvPr/>
        </p:nvCxnSpPr>
        <p:spPr>
          <a:xfrm flipH="1">
            <a:off x="4240042" y="3425261"/>
            <a:ext cx="255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3DF83AE-B790-4D8D-ACCC-27E4AD35FB8A}"/>
              </a:ext>
            </a:extLst>
          </p:cNvPr>
          <p:cNvCxnSpPr>
            <a:cxnSpLocks/>
            <a:endCxn id="23" idx="3"/>
          </p:cNvCxnSpPr>
          <p:nvPr/>
        </p:nvCxnSpPr>
        <p:spPr>
          <a:xfrm>
            <a:off x="5471975" y="3426296"/>
            <a:ext cx="311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BC7803B-E5E8-4C6B-929B-2648AF788AC5}"/>
              </a:ext>
            </a:extLst>
          </p:cNvPr>
          <p:cNvCxnSpPr>
            <a:cxnSpLocks/>
          </p:cNvCxnSpPr>
          <p:nvPr/>
        </p:nvCxnSpPr>
        <p:spPr>
          <a:xfrm rot="10800000" flipV="1">
            <a:off x="5026448" y="3997695"/>
            <a:ext cx="920" cy="2294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B34EDF88-4364-4AED-A566-4BA8453A5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733" y="2284347"/>
            <a:ext cx="2438400" cy="1242276"/>
          </a:xfrm>
          <a:prstGeom prst="rect">
            <a:avLst/>
          </a:prstGeom>
        </p:spPr>
      </p:pic>
      <p:sp>
        <p:nvSpPr>
          <p:cNvPr id="2" name="TextBox 1">
            <a:extLst>
              <a:ext uri="{FF2B5EF4-FFF2-40B4-BE49-F238E27FC236}">
                <a16:creationId xmlns:a16="http://schemas.microsoft.com/office/drawing/2014/main" id="{FAAA8323-B79C-4060-8857-E946C5793297}"/>
              </a:ext>
            </a:extLst>
          </p:cNvPr>
          <p:cNvSpPr txBox="1"/>
          <p:nvPr/>
        </p:nvSpPr>
        <p:spPr>
          <a:xfrm>
            <a:off x="5487504" y="57888"/>
            <a:ext cx="29429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How are we doing?</a:t>
            </a:r>
          </a:p>
        </p:txBody>
      </p:sp>
      <p:sp>
        <p:nvSpPr>
          <p:cNvPr id="50" name="TextBox 49">
            <a:extLst>
              <a:ext uri="{FF2B5EF4-FFF2-40B4-BE49-F238E27FC236}">
                <a16:creationId xmlns:a16="http://schemas.microsoft.com/office/drawing/2014/main" id="{CDDB815D-F34E-4BDC-AAB0-4A72AD9B77A8}"/>
              </a:ext>
            </a:extLst>
          </p:cNvPr>
          <p:cNvSpPr txBox="1"/>
          <p:nvPr/>
        </p:nvSpPr>
        <p:spPr>
          <a:xfrm>
            <a:off x="8021304" y="791490"/>
            <a:ext cx="29429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What is the story behind the data?</a:t>
            </a:r>
          </a:p>
        </p:txBody>
      </p:sp>
      <p:sp>
        <p:nvSpPr>
          <p:cNvPr id="53" name="TextBox 52">
            <a:extLst>
              <a:ext uri="{FF2B5EF4-FFF2-40B4-BE49-F238E27FC236}">
                <a16:creationId xmlns:a16="http://schemas.microsoft.com/office/drawing/2014/main" id="{58EE01AB-95AD-47EB-A416-BA795B77C4F4}"/>
              </a:ext>
            </a:extLst>
          </p:cNvPr>
          <p:cNvSpPr txBox="1"/>
          <p:nvPr/>
        </p:nvSpPr>
        <p:spPr>
          <a:xfrm>
            <a:off x="8488966" y="3094920"/>
            <a:ext cx="29429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Who are the partners making things better?</a:t>
            </a:r>
          </a:p>
        </p:txBody>
      </p:sp>
      <p:sp>
        <p:nvSpPr>
          <p:cNvPr id="54" name="TextBox 53">
            <a:extLst>
              <a:ext uri="{FF2B5EF4-FFF2-40B4-BE49-F238E27FC236}">
                <a16:creationId xmlns:a16="http://schemas.microsoft.com/office/drawing/2014/main" id="{026CECAB-C3AE-4D8F-BD2D-9C816C30F3D4}"/>
              </a:ext>
            </a:extLst>
          </p:cNvPr>
          <p:cNvSpPr txBox="1"/>
          <p:nvPr/>
        </p:nvSpPr>
        <p:spPr>
          <a:xfrm>
            <a:off x="5398999" y="6308487"/>
            <a:ext cx="3287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What works to do better?</a:t>
            </a:r>
          </a:p>
        </p:txBody>
      </p:sp>
      <p:sp>
        <p:nvSpPr>
          <p:cNvPr id="55" name="TextBox 54">
            <a:extLst>
              <a:ext uri="{FF2B5EF4-FFF2-40B4-BE49-F238E27FC236}">
                <a16:creationId xmlns:a16="http://schemas.microsoft.com/office/drawing/2014/main" id="{FEE7DCB4-DE4C-4BD0-AE3F-C6FE7DEB13F3}"/>
              </a:ext>
            </a:extLst>
          </p:cNvPr>
          <p:cNvSpPr txBox="1"/>
          <p:nvPr/>
        </p:nvSpPr>
        <p:spPr>
          <a:xfrm>
            <a:off x="391804" y="5257181"/>
            <a:ext cx="25066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What are we going to do about it?</a:t>
            </a:r>
          </a:p>
        </p:txBody>
      </p:sp>
      <p:cxnSp>
        <p:nvCxnSpPr>
          <p:cNvPr id="6" name="Straight Connector 5">
            <a:extLst>
              <a:ext uri="{FF2B5EF4-FFF2-40B4-BE49-F238E27FC236}">
                <a16:creationId xmlns:a16="http://schemas.microsoft.com/office/drawing/2014/main" id="{1A078CBF-EDCC-444E-AE08-6BAF877AB017}"/>
              </a:ext>
            </a:extLst>
          </p:cNvPr>
          <p:cNvCxnSpPr>
            <a:cxnSpLocks/>
          </p:cNvCxnSpPr>
          <p:nvPr/>
        </p:nvCxnSpPr>
        <p:spPr>
          <a:xfrm flipH="1">
            <a:off x="4842439" y="341790"/>
            <a:ext cx="664086" cy="2953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A3B63C-C4E2-45D4-8571-9E7A4BB32EB1}"/>
              </a:ext>
            </a:extLst>
          </p:cNvPr>
          <p:cNvCxnSpPr>
            <a:cxnSpLocks/>
          </p:cNvCxnSpPr>
          <p:nvPr/>
        </p:nvCxnSpPr>
        <p:spPr>
          <a:xfrm flipV="1">
            <a:off x="7151050" y="1066800"/>
            <a:ext cx="926150" cy="533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80F9D3-8D42-4D74-8D46-E63D4ECF2E9D}"/>
              </a:ext>
            </a:extLst>
          </p:cNvPr>
          <p:cNvCxnSpPr>
            <a:cxnSpLocks/>
          </p:cNvCxnSpPr>
          <p:nvPr/>
        </p:nvCxnSpPr>
        <p:spPr>
          <a:xfrm flipV="1">
            <a:off x="7245595" y="3336653"/>
            <a:ext cx="1298368" cy="514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4C8283-B5D5-4F37-8166-880DEEEA9DBF}"/>
              </a:ext>
            </a:extLst>
          </p:cNvPr>
          <p:cNvCxnSpPr>
            <a:cxnSpLocks/>
          </p:cNvCxnSpPr>
          <p:nvPr/>
        </p:nvCxnSpPr>
        <p:spPr>
          <a:xfrm>
            <a:off x="6031011" y="5723319"/>
            <a:ext cx="251155" cy="609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D63E5-00C5-4164-AE29-4149811CF7A0}"/>
              </a:ext>
            </a:extLst>
          </p:cNvPr>
          <p:cNvCxnSpPr>
            <a:cxnSpLocks/>
          </p:cNvCxnSpPr>
          <p:nvPr/>
        </p:nvCxnSpPr>
        <p:spPr>
          <a:xfrm flipV="1">
            <a:off x="2054802" y="4200259"/>
            <a:ext cx="843612" cy="105692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9611A09-4622-4ADD-A4C2-387657EF2866}"/>
              </a:ext>
            </a:extLst>
          </p:cNvPr>
          <p:cNvSpPr txBox="1"/>
          <p:nvPr/>
        </p:nvSpPr>
        <p:spPr>
          <a:xfrm>
            <a:off x="3635735" y="808772"/>
            <a:ext cx="1676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Collect &amp; Analyze Community Data</a:t>
            </a:r>
          </a:p>
        </p:txBody>
      </p:sp>
      <p:sp>
        <p:nvSpPr>
          <p:cNvPr id="58" name="TextBox 57">
            <a:extLst>
              <a:ext uri="{FF2B5EF4-FFF2-40B4-BE49-F238E27FC236}">
                <a16:creationId xmlns:a16="http://schemas.microsoft.com/office/drawing/2014/main" id="{B935F9C1-FA15-4FFF-B21E-295F9534D472}"/>
              </a:ext>
            </a:extLst>
          </p:cNvPr>
          <p:cNvSpPr txBox="1"/>
          <p:nvPr/>
        </p:nvSpPr>
        <p:spPr>
          <a:xfrm>
            <a:off x="4987631" y="1345461"/>
            <a:ext cx="19051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Decide What is Most Important to Act On</a:t>
            </a:r>
          </a:p>
        </p:txBody>
      </p:sp>
      <p:sp>
        <p:nvSpPr>
          <p:cNvPr id="59" name="TextBox 58">
            <a:extLst>
              <a:ext uri="{FF2B5EF4-FFF2-40B4-BE49-F238E27FC236}">
                <a16:creationId xmlns:a16="http://schemas.microsoft.com/office/drawing/2014/main" id="{05A3ECE4-EF39-43C8-A5FF-41F578A1C471}"/>
              </a:ext>
            </a:extLst>
          </p:cNvPr>
          <p:cNvSpPr txBox="1"/>
          <p:nvPr/>
        </p:nvSpPr>
        <p:spPr>
          <a:xfrm>
            <a:off x="6032589" y="4359405"/>
            <a:ext cx="17451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Community Health Strategic Planning</a:t>
            </a:r>
          </a:p>
        </p:txBody>
      </p:sp>
      <p:sp>
        <p:nvSpPr>
          <p:cNvPr id="60" name="TextBox 59">
            <a:extLst>
              <a:ext uri="{FF2B5EF4-FFF2-40B4-BE49-F238E27FC236}">
                <a16:creationId xmlns:a16="http://schemas.microsoft.com/office/drawing/2014/main" id="{BE99AF7D-EA3B-4E92-A134-69E331C37A5C}"/>
              </a:ext>
            </a:extLst>
          </p:cNvPr>
          <p:cNvSpPr txBox="1"/>
          <p:nvPr/>
        </p:nvSpPr>
        <p:spPr>
          <a:xfrm>
            <a:off x="2277855" y="3345654"/>
            <a:ext cx="15952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Take Action &amp; Evaluate Health Improvement</a:t>
            </a:r>
          </a:p>
        </p:txBody>
      </p:sp>
    </p:spTree>
    <p:extLst>
      <p:ext uri="{BB962C8B-B14F-4D97-AF65-F5344CB8AC3E}">
        <p14:creationId xmlns:p14="http://schemas.microsoft.com/office/powerpoint/2010/main" val="139418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991"/>
            <a:ext cx="9601200" cy="792162"/>
          </a:xfrm>
        </p:spPr>
        <p:txBody>
          <a:bodyPr>
            <a:noAutofit/>
          </a:bodyPr>
          <a:lstStyle/>
          <a:p>
            <a:r>
              <a:rPr lang="en-US" dirty="0"/>
              <a:t>Why is WNC Healthy Impact using RBA? </a:t>
            </a:r>
            <a:endParaRPr lang="en-US" b="1" cap="none" dirty="0"/>
          </a:p>
        </p:txBody>
      </p:sp>
      <p:sp>
        <p:nvSpPr>
          <p:cNvPr id="3" name="Content Placeholder 2"/>
          <p:cNvSpPr>
            <a:spLocks noGrp="1"/>
          </p:cNvSpPr>
          <p:nvPr>
            <p:ph idx="1"/>
          </p:nvPr>
        </p:nvSpPr>
        <p:spPr>
          <a:xfrm>
            <a:off x="1066800" y="1524000"/>
            <a:ext cx="9753600" cy="3733800"/>
          </a:xfrm>
        </p:spPr>
        <p:txBody>
          <a:bodyPr>
            <a:normAutofit/>
          </a:bodyPr>
          <a:lstStyle/>
          <a:p>
            <a:pPr>
              <a:spcBef>
                <a:spcPts val="2400"/>
              </a:spcBef>
            </a:pPr>
            <a:r>
              <a:rPr lang="en-US" dirty="0"/>
              <a:t>National focus on cost, quality, population health and </a:t>
            </a:r>
            <a:r>
              <a:rPr lang="en-US" b="1" dirty="0"/>
              <a:t>measurable results </a:t>
            </a:r>
            <a:r>
              <a:rPr lang="en-US" dirty="0"/>
              <a:t>within health and healthcare</a:t>
            </a:r>
          </a:p>
          <a:p>
            <a:pPr>
              <a:spcBef>
                <a:spcPts val="2400"/>
              </a:spcBef>
            </a:pPr>
            <a:r>
              <a:rPr lang="en-US" dirty="0"/>
              <a:t>Being results-focused and data-driven is </a:t>
            </a:r>
            <a:r>
              <a:rPr lang="en-US" b="1" dirty="0"/>
              <a:t>best practice</a:t>
            </a:r>
            <a:r>
              <a:rPr lang="en-US" dirty="0"/>
              <a:t>, </a:t>
            </a:r>
            <a:r>
              <a:rPr lang="en-US" b="1" dirty="0"/>
              <a:t>good business</a:t>
            </a:r>
            <a:r>
              <a:rPr lang="en-US" dirty="0"/>
              <a:t>, and often a </a:t>
            </a:r>
            <a:r>
              <a:rPr lang="en-US" b="1" dirty="0"/>
              <a:t>compliance requirement</a:t>
            </a:r>
            <a:r>
              <a:rPr lang="en-US" dirty="0"/>
              <a:t>. </a:t>
            </a:r>
          </a:p>
          <a:p>
            <a:pPr lvl="0">
              <a:spcBef>
                <a:spcPts val="2400"/>
              </a:spcBef>
              <a:buClr>
                <a:srgbClr val="7FD13B"/>
              </a:buClr>
            </a:pPr>
            <a:r>
              <a:rPr lang="en-US" dirty="0">
                <a:solidFill>
                  <a:prstClr val="black"/>
                </a:solidFill>
              </a:rPr>
              <a:t>We need common language and capacity to clearly show and measure </a:t>
            </a:r>
            <a:r>
              <a:rPr lang="en-US" b="1" dirty="0">
                <a:solidFill>
                  <a:prstClr val="black"/>
                </a:solidFill>
              </a:rPr>
              <a:t>how strategies contribute to the “big priorities”</a:t>
            </a:r>
            <a:r>
              <a:rPr lang="en-US" dirty="0">
                <a:solidFill>
                  <a:prstClr val="black"/>
                </a:solidFill>
              </a:rPr>
              <a:t> at the population level. </a:t>
            </a:r>
          </a:p>
          <a:p>
            <a:pPr>
              <a:spcBef>
                <a:spcPts val="2400"/>
              </a:spcBef>
            </a:pPr>
            <a:r>
              <a:rPr lang="en-US" i="1" dirty="0"/>
              <a:t>94% of public health leads in WNC Healthy Impact agreed RBA provides an “improvement over the usual way of working.”</a:t>
            </a:r>
          </a:p>
        </p:txBody>
      </p:sp>
    </p:spTree>
    <p:extLst>
      <p:ext uri="{BB962C8B-B14F-4D97-AF65-F5344CB8AC3E}">
        <p14:creationId xmlns:p14="http://schemas.microsoft.com/office/powerpoint/2010/main" val="159194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vestments Portfoli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09800" y="1524001"/>
            <a:ext cx="3340100" cy="441422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p:cNvSpPr/>
          <p:nvPr/>
        </p:nvSpPr>
        <p:spPr>
          <a:xfrm>
            <a:off x="6051550" y="3352799"/>
            <a:ext cx="1295400" cy="56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7848601" y="2151363"/>
            <a:ext cx="2320003" cy="2970195"/>
          </a:xfrm>
          <a:prstGeom prst="rect">
            <a:avLst/>
          </a:prstGeom>
        </p:spPr>
      </p:pic>
    </p:spTree>
    <p:extLst>
      <p:ext uri="{BB962C8B-B14F-4D97-AF65-F5344CB8AC3E}">
        <p14:creationId xmlns:p14="http://schemas.microsoft.com/office/powerpoint/2010/main" val="337655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vestments Portfoli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646356" y="1257300"/>
            <a:ext cx="374777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p:cNvSpPr/>
          <p:nvPr/>
        </p:nvSpPr>
        <p:spPr>
          <a:xfrm>
            <a:off x="5436107" y="2944850"/>
            <a:ext cx="1802893" cy="56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439" y="15240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1" y="3810001"/>
            <a:ext cx="2218877" cy="307777"/>
          </a:xfrm>
          <a:prstGeom prst="rect">
            <a:avLst/>
          </a:prstGeom>
          <a:solidFill>
            <a:schemeClr val="bg2">
              <a:lumMod val="90000"/>
            </a:schemeClr>
          </a:solidFill>
        </p:spPr>
        <p:txBody>
          <a:bodyPr wrap="none" rtlCol="0">
            <a:spAutoFit/>
          </a:bodyPr>
          <a:lstStyle/>
          <a:p>
            <a:r>
              <a:rPr lang="en-US" sz="1400" dirty="0">
                <a:latin typeface="Aharoni" panose="02010803020104030203" pitchFamily="2" charset="-79"/>
                <a:cs typeface="Aharoni" panose="02010803020104030203" pitchFamily="2" charset="-79"/>
              </a:rPr>
              <a:t>Access to Healthy Foods</a:t>
            </a:r>
          </a:p>
        </p:txBody>
      </p:sp>
      <p:sp>
        <p:nvSpPr>
          <p:cNvPr id="10" name="TextBox 9"/>
          <p:cNvSpPr txBox="1"/>
          <p:nvPr/>
        </p:nvSpPr>
        <p:spPr>
          <a:xfrm>
            <a:off x="2118852" y="2019301"/>
            <a:ext cx="1798890" cy="307777"/>
          </a:xfrm>
          <a:prstGeom prst="rect">
            <a:avLst/>
          </a:prstGeom>
          <a:solidFill>
            <a:schemeClr val="bg2">
              <a:lumMod val="90000"/>
            </a:schemeClr>
          </a:solidFill>
        </p:spPr>
        <p:txBody>
          <a:bodyPr wrap="none" rtlCol="0">
            <a:spAutoFit/>
          </a:bodyPr>
          <a:lstStyle/>
          <a:p>
            <a:r>
              <a:rPr lang="en-US" sz="1400" dirty="0">
                <a:latin typeface="Aharoni" panose="02010803020104030203" pitchFamily="2" charset="-79"/>
                <a:cs typeface="Aharoni" panose="02010803020104030203" pitchFamily="2" charset="-79"/>
              </a:rPr>
              <a:t>Building Sidewalks</a:t>
            </a:r>
          </a:p>
        </p:txBody>
      </p:sp>
      <p:sp>
        <p:nvSpPr>
          <p:cNvPr id="11" name="TextBox 10"/>
          <p:cNvSpPr txBox="1"/>
          <p:nvPr/>
        </p:nvSpPr>
        <p:spPr>
          <a:xfrm>
            <a:off x="3520241" y="2480232"/>
            <a:ext cx="2760692" cy="307777"/>
          </a:xfrm>
          <a:prstGeom prst="rect">
            <a:avLst/>
          </a:prstGeom>
          <a:solidFill>
            <a:schemeClr val="bg2">
              <a:lumMod val="90000"/>
            </a:schemeClr>
          </a:solidFill>
        </p:spPr>
        <p:txBody>
          <a:bodyPr wrap="none" rtlCol="0">
            <a:spAutoFit/>
          </a:bodyPr>
          <a:lstStyle/>
          <a:p>
            <a:r>
              <a:rPr lang="en-US" sz="1400" dirty="0">
                <a:latin typeface="Aharoni" panose="02010803020104030203" pitchFamily="2" charset="-79"/>
                <a:cs typeface="Aharoni" panose="02010803020104030203" pitchFamily="2" charset="-79"/>
              </a:rPr>
              <a:t>Diabetes Management Classes</a:t>
            </a:r>
          </a:p>
        </p:txBody>
      </p:sp>
      <p:sp>
        <p:nvSpPr>
          <p:cNvPr id="12" name="TextBox 11"/>
          <p:cNvSpPr txBox="1"/>
          <p:nvPr/>
        </p:nvSpPr>
        <p:spPr>
          <a:xfrm>
            <a:off x="4154988" y="3578424"/>
            <a:ext cx="1912703" cy="307777"/>
          </a:xfrm>
          <a:prstGeom prst="rect">
            <a:avLst/>
          </a:prstGeom>
          <a:solidFill>
            <a:schemeClr val="bg2">
              <a:lumMod val="90000"/>
            </a:schemeClr>
          </a:solidFill>
        </p:spPr>
        <p:txBody>
          <a:bodyPr wrap="none" rtlCol="0">
            <a:spAutoFit/>
          </a:bodyPr>
          <a:lstStyle/>
          <a:p>
            <a:r>
              <a:rPr lang="en-US" sz="1400" dirty="0">
                <a:latin typeface="Aharoni" panose="02010803020104030203" pitchFamily="2" charset="-79"/>
                <a:cs typeface="Aharoni" panose="02010803020104030203" pitchFamily="2" charset="-79"/>
              </a:rPr>
              <a:t>Nutrition Counseling</a:t>
            </a:r>
          </a:p>
        </p:txBody>
      </p:sp>
      <p:sp>
        <p:nvSpPr>
          <p:cNvPr id="13" name="TextBox 12"/>
          <p:cNvSpPr txBox="1"/>
          <p:nvPr/>
        </p:nvSpPr>
        <p:spPr>
          <a:xfrm>
            <a:off x="2062316" y="5246757"/>
            <a:ext cx="3043084" cy="707886"/>
          </a:xfrm>
          <a:prstGeom prst="rect">
            <a:avLst/>
          </a:prstGeom>
          <a:solidFill>
            <a:schemeClr val="accent1">
              <a:lumMod val="60000"/>
              <a:lumOff val="40000"/>
            </a:schemeClr>
          </a:solidFill>
        </p:spPr>
        <p:txBody>
          <a:bodyPr wrap="square" rtlCol="0">
            <a:spAutoFit/>
          </a:bodyPr>
          <a:lstStyle/>
          <a:p>
            <a:r>
              <a:rPr lang="en-US" sz="2000" dirty="0">
                <a:latin typeface="Aharoni" panose="02010803020104030203" pitchFamily="2" charset="-79"/>
                <a:cs typeface="Aharoni" panose="02010803020104030203" pitchFamily="2" charset="-79"/>
              </a:rPr>
              <a:t>Program/Strategy </a:t>
            </a:r>
          </a:p>
          <a:p>
            <a:r>
              <a:rPr lang="en-US" sz="2000" dirty="0">
                <a:latin typeface="Aharoni" panose="02010803020104030203" pitchFamily="2" charset="-79"/>
                <a:cs typeface="Aharoni" panose="02010803020104030203" pitchFamily="2" charset="-79"/>
              </a:rPr>
              <a:t>Performance Measures</a:t>
            </a:r>
          </a:p>
        </p:txBody>
      </p:sp>
      <p:sp>
        <p:nvSpPr>
          <p:cNvPr id="14" name="TextBox 13"/>
          <p:cNvSpPr txBox="1"/>
          <p:nvPr/>
        </p:nvSpPr>
        <p:spPr>
          <a:xfrm>
            <a:off x="7238999" y="5246757"/>
            <a:ext cx="3200400" cy="707886"/>
          </a:xfrm>
          <a:prstGeom prst="rect">
            <a:avLst/>
          </a:prstGeom>
          <a:solidFill>
            <a:schemeClr val="accent1">
              <a:lumMod val="60000"/>
              <a:lumOff val="40000"/>
            </a:schemeClr>
          </a:solidFill>
        </p:spPr>
        <p:txBody>
          <a:bodyPr wrap="square" rtlCol="0">
            <a:spAutoFit/>
          </a:bodyPr>
          <a:lstStyle/>
          <a:p>
            <a:r>
              <a:rPr lang="en-US" sz="2000" dirty="0">
                <a:latin typeface="Aharoni" panose="02010803020104030203" pitchFamily="2" charset="-79"/>
                <a:cs typeface="Aharoni" panose="02010803020104030203" pitchFamily="2" charset="-79"/>
              </a:rPr>
              <a:t>Population Indicator </a:t>
            </a:r>
          </a:p>
          <a:p>
            <a:r>
              <a:rPr lang="en-US" sz="2000" dirty="0">
                <a:latin typeface="Aharoni" panose="02010803020104030203" pitchFamily="2" charset="-79"/>
                <a:cs typeface="Aharoni" panose="02010803020104030203" pitchFamily="2" charset="-79"/>
              </a:rPr>
              <a:t>(e.g. Diabetes Incidence)</a:t>
            </a:r>
          </a:p>
        </p:txBody>
      </p:sp>
    </p:spTree>
    <p:extLst>
      <p:ext uri="{BB962C8B-B14F-4D97-AF65-F5344CB8AC3E}">
        <p14:creationId xmlns:p14="http://schemas.microsoft.com/office/powerpoint/2010/main" val="41032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991"/>
            <a:ext cx="9601200" cy="792162"/>
          </a:xfrm>
        </p:spPr>
        <p:txBody>
          <a:bodyPr>
            <a:noAutofit/>
          </a:bodyPr>
          <a:lstStyle/>
          <a:p>
            <a:r>
              <a:rPr lang="en-US" b="1" cap="none" dirty="0"/>
              <a:t>Getting to Results </a:t>
            </a:r>
            <a:r>
              <a:rPr lang="en-US" b="1" dirty="0"/>
              <a:t>Training</a:t>
            </a:r>
            <a:endParaRPr lang="en-US" b="1" cap="none" dirty="0"/>
          </a:p>
        </p:txBody>
      </p:sp>
      <p:sp>
        <p:nvSpPr>
          <p:cNvPr id="3" name="Content Placeholder 2"/>
          <p:cNvSpPr>
            <a:spLocks noGrp="1"/>
          </p:cNvSpPr>
          <p:nvPr>
            <p:ph idx="1"/>
          </p:nvPr>
        </p:nvSpPr>
        <p:spPr>
          <a:xfrm>
            <a:off x="838200" y="1219200"/>
            <a:ext cx="8229600" cy="3733800"/>
          </a:xfrm>
        </p:spPr>
        <p:txBody>
          <a:bodyPr>
            <a:noAutofit/>
          </a:bodyPr>
          <a:lstStyle/>
          <a:p>
            <a:pPr>
              <a:spcBef>
                <a:spcPts val="2400"/>
              </a:spcBef>
            </a:pPr>
            <a:r>
              <a:rPr lang="en-US" dirty="0"/>
              <a:t>WNC Health Network hosts “Getting to Results” RBA trainings on a quarterly basis.</a:t>
            </a:r>
          </a:p>
          <a:p>
            <a:pPr>
              <a:spcBef>
                <a:spcPts val="2400"/>
              </a:spcBef>
            </a:pPr>
            <a:r>
              <a:rPr lang="en-US" dirty="0"/>
              <a:t>This training is free of charge to participants, and lunch is provided.</a:t>
            </a:r>
            <a:br>
              <a:rPr lang="en-US" sz="1400" dirty="0"/>
            </a:br>
            <a:endParaRPr lang="en-US" sz="1400" dirty="0"/>
          </a:p>
          <a:p>
            <a:r>
              <a:rPr lang="en-US" b="1" dirty="0"/>
              <a:t>Who should attend? </a:t>
            </a:r>
            <a:r>
              <a:rPr lang="en-US" dirty="0"/>
              <a:t> </a:t>
            </a:r>
          </a:p>
          <a:p>
            <a:pPr lvl="1"/>
            <a:r>
              <a:rPr lang="en-US" sz="1400" dirty="0"/>
              <a:t>Individuals or organizations that partner with their hospital and/or health department to address community health priorities</a:t>
            </a:r>
          </a:p>
          <a:p>
            <a:pPr lvl="1"/>
            <a:r>
              <a:rPr lang="en-US" sz="1400" dirty="0"/>
              <a:t>Health department and hospital representatives involved with community health improvement</a:t>
            </a:r>
          </a:p>
          <a:p>
            <a:r>
              <a:rPr lang="en-US" b="1" dirty="0"/>
              <a:t>Participants will:</a:t>
            </a:r>
          </a:p>
          <a:p>
            <a:pPr lvl="1"/>
            <a:r>
              <a:rPr lang="en-US" sz="1400" dirty="0"/>
              <a:t>Identify 3 types of performance measures</a:t>
            </a:r>
          </a:p>
          <a:p>
            <a:pPr lvl="1"/>
            <a:r>
              <a:rPr lang="en-US" sz="1400" dirty="0"/>
              <a:t>Practice identifying performance measures for your own program, initiative, or agency.</a:t>
            </a:r>
          </a:p>
          <a:p>
            <a:pPr lvl="1"/>
            <a:r>
              <a:rPr lang="en-US" sz="1400" dirty="0"/>
              <a:t>Identify “headline measures” and discuss their value</a:t>
            </a:r>
          </a:p>
          <a:p>
            <a:pPr lvl="1"/>
            <a:r>
              <a:rPr lang="en-US" sz="1400" dirty="0"/>
              <a:t>Plan how to use performance measures to improve performance</a:t>
            </a:r>
          </a:p>
          <a:p>
            <a:pPr lvl="1"/>
            <a:r>
              <a:rPr lang="en-US" sz="1400" dirty="0"/>
              <a:t>Communicate how performance measures contribute to population well-being (i.e. how your work contributes to the overall community health improvement work)</a:t>
            </a:r>
            <a:br>
              <a:rPr lang="en-US" dirty="0"/>
            </a:br>
            <a:endParaRPr lang="en-US" dirty="0"/>
          </a:p>
          <a:p>
            <a:pPr marL="0" indent="0">
              <a:spcBef>
                <a:spcPts val="2400"/>
              </a:spcBef>
              <a:buNone/>
            </a:pPr>
            <a:endParaRPr lang="en-US" sz="1600" i="1" dirty="0"/>
          </a:p>
        </p:txBody>
      </p:sp>
      <p:sp>
        <p:nvSpPr>
          <p:cNvPr id="4" name="TextBox 3">
            <a:extLst>
              <a:ext uri="{FF2B5EF4-FFF2-40B4-BE49-F238E27FC236}">
                <a16:creationId xmlns:a16="http://schemas.microsoft.com/office/drawing/2014/main" id="{4A65A603-FC20-4A78-9A09-FB9828EAFAB0}"/>
              </a:ext>
            </a:extLst>
          </p:cNvPr>
          <p:cNvSpPr txBox="1"/>
          <p:nvPr/>
        </p:nvSpPr>
        <p:spPr>
          <a:xfrm>
            <a:off x="9067800" y="461377"/>
            <a:ext cx="2819400" cy="1169551"/>
          </a:xfrm>
          <a:prstGeom prst="rect">
            <a:avLst/>
          </a:prstGeom>
          <a:solidFill>
            <a:schemeClr val="accent1">
              <a:lumMod val="40000"/>
              <a:lumOff val="60000"/>
            </a:schemeClr>
          </a:solidFill>
        </p:spPr>
        <p:txBody>
          <a:bodyPr wrap="square" rtlCol="0">
            <a:spAutoFit/>
          </a:bodyPr>
          <a:lstStyle/>
          <a:p>
            <a:r>
              <a:rPr lang="en-US" sz="1400" dirty="0"/>
              <a:t>For more information or to host a custom training specifically for your community, contact: </a:t>
            </a:r>
            <a:r>
              <a:rPr lang="de-DE" sz="1400" dirty="0"/>
              <a:t>Erin Braasch, (828) 418-5037, erin.braasch@wnchn.org</a:t>
            </a:r>
            <a:endParaRPr lang="en-US" sz="1400" dirty="0"/>
          </a:p>
        </p:txBody>
      </p:sp>
    </p:spTree>
    <p:extLst>
      <p:ext uri="{BB962C8B-B14F-4D97-AF65-F5344CB8AC3E}">
        <p14:creationId xmlns:p14="http://schemas.microsoft.com/office/powerpoint/2010/main" val="123896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87FD10C2-B1DB-499C-8CE9-A0626519CA98}"/>
              </a:ext>
            </a:extLst>
          </p:cNvPr>
          <p:cNvSpPr txBox="1">
            <a:spLocks/>
          </p:cNvSpPr>
          <p:nvPr/>
        </p:nvSpPr>
        <p:spPr>
          <a:xfrm>
            <a:off x="9448800" y="1014535"/>
            <a:ext cx="2420815" cy="3938465"/>
          </a:xfrm>
          <a:prstGeom prst="rect">
            <a:avLst/>
          </a:prstGeom>
          <a:solidFill>
            <a:schemeClr val="accent1">
              <a:lumMod val="60000"/>
              <a:lumOff val="4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14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1200" dirty="0">
                <a:latin typeface="Segoe UI" panose="020B0502040204020203" pitchFamily="34" charset="0"/>
                <a:ea typeface="Segoe UI" panose="020B0502040204020203" pitchFamily="34" charset="0"/>
                <a:cs typeface="Segoe UI" panose="020B0502040204020203" pitchFamily="34" charset="0"/>
              </a:rPr>
              <a:t>This innovative regional effort is supported by financial and in-kind contributions from hospitals, public health agencies, and partners, and is housed and coordinated by </a:t>
            </a:r>
            <a:r>
              <a:rPr lang="en-US" sz="1200" b="1" dirty="0">
                <a:latin typeface="Segoe UI" panose="020B0502040204020203" pitchFamily="34" charset="0"/>
                <a:ea typeface="Segoe UI" panose="020B0502040204020203" pitchFamily="34" charset="0"/>
                <a:cs typeface="Segoe UI" panose="020B0502040204020203" pitchFamily="34" charset="0"/>
              </a:rPr>
              <a:t>WNC Health Network, Inc. </a:t>
            </a:r>
          </a:p>
          <a:p>
            <a:pPr marL="0" indent="0">
              <a:buNone/>
            </a:pPr>
            <a:r>
              <a:rPr lang="en-US" sz="1200" dirty="0">
                <a:latin typeface="Segoe UI" panose="020B0502040204020203" pitchFamily="34" charset="0"/>
                <a:ea typeface="Segoe UI" panose="020B0502040204020203" pitchFamily="34" charset="0"/>
                <a:cs typeface="Segoe UI" panose="020B0502040204020203" pitchFamily="34" charset="0"/>
              </a:rPr>
              <a:t>Current efforts to infuse </a:t>
            </a:r>
            <a:r>
              <a:rPr lang="en-US" sz="1200" b="1" dirty="0">
                <a:latin typeface="Segoe UI" panose="020B0502040204020203" pitchFamily="34" charset="0"/>
                <a:ea typeface="Segoe UI" panose="020B0502040204020203" pitchFamily="34" charset="0"/>
                <a:cs typeface="Segoe UI" panose="020B0502040204020203" pitchFamily="34" charset="0"/>
              </a:rPr>
              <a:t>Results-Based Accountability™ </a:t>
            </a:r>
            <a:r>
              <a:rPr lang="en-US" sz="1200" dirty="0">
                <a:latin typeface="Segoe UI" panose="020B0502040204020203" pitchFamily="34" charset="0"/>
                <a:ea typeface="Segoe UI" panose="020B0502040204020203" pitchFamily="34" charset="0"/>
                <a:cs typeface="Segoe UI" panose="020B0502040204020203" pitchFamily="34" charset="0"/>
              </a:rPr>
              <a:t>throughout this process are supported by a grant from The Duke Endowment.</a:t>
            </a:r>
          </a:p>
        </p:txBody>
      </p:sp>
      <p:sp>
        <p:nvSpPr>
          <p:cNvPr id="6" name="Content Placeholder 5">
            <a:extLst>
              <a:ext uri="{FF2B5EF4-FFF2-40B4-BE49-F238E27FC236}">
                <a16:creationId xmlns:a16="http://schemas.microsoft.com/office/drawing/2014/main" id="{720CB010-708A-4EE3-A591-EFC1F3C33FA4}"/>
              </a:ext>
            </a:extLst>
          </p:cNvPr>
          <p:cNvSpPr txBox="1">
            <a:spLocks/>
          </p:cNvSpPr>
          <p:nvPr/>
        </p:nvSpPr>
        <p:spPr>
          <a:xfrm>
            <a:off x="609600" y="4724400"/>
            <a:ext cx="9220200" cy="38798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DDFE8696-0C03-4952-91C3-DD3600D38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2888" y="1065822"/>
            <a:ext cx="2052638" cy="1368425"/>
          </a:xfrm>
          <a:prstGeom prst="rect">
            <a:avLst/>
          </a:prstGeom>
        </p:spPr>
      </p:pic>
      <p:pic>
        <p:nvPicPr>
          <p:cNvPr id="4" name="Picture 3" descr="A close up of a map&#10;&#10;Description generated with very high confidence">
            <a:extLst>
              <a:ext uri="{FF2B5EF4-FFF2-40B4-BE49-F238E27FC236}">
                <a16:creationId xmlns:a16="http://schemas.microsoft.com/office/drawing/2014/main" id="{2F0E3A20-2B1F-499A-9C4A-79BDB8673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54" y="368858"/>
            <a:ext cx="8056223" cy="6120284"/>
          </a:xfrm>
          <a:prstGeom prst="rect">
            <a:avLst/>
          </a:prstGeom>
        </p:spPr>
      </p:pic>
    </p:spTree>
    <p:extLst>
      <p:ext uri="{BB962C8B-B14F-4D97-AF65-F5344CB8AC3E}">
        <p14:creationId xmlns:p14="http://schemas.microsoft.com/office/powerpoint/2010/main" val="109861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991"/>
            <a:ext cx="9601200" cy="792162"/>
          </a:xfrm>
        </p:spPr>
        <p:txBody>
          <a:bodyPr>
            <a:noAutofit/>
          </a:bodyPr>
          <a:lstStyle/>
          <a:p>
            <a:r>
              <a:rPr lang="en-US" dirty="0"/>
              <a:t>Communication and Accountability</a:t>
            </a:r>
            <a:endParaRPr lang="en-US" b="1" cap="none" dirty="0"/>
          </a:p>
        </p:txBody>
      </p:sp>
      <p:sp>
        <p:nvSpPr>
          <p:cNvPr id="3" name="Content Placeholder 2"/>
          <p:cNvSpPr>
            <a:spLocks noGrp="1"/>
          </p:cNvSpPr>
          <p:nvPr>
            <p:ph idx="1"/>
          </p:nvPr>
        </p:nvSpPr>
        <p:spPr>
          <a:xfrm>
            <a:off x="6781800" y="2209800"/>
            <a:ext cx="4800600" cy="3200400"/>
          </a:xfrm>
        </p:spPr>
        <p:txBody>
          <a:bodyPr>
            <a:normAutofit/>
          </a:bodyPr>
          <a:lstStyle/>
          <a:p>
            <a:r>
              <a:rPr lang="en-US" dirty="0">
                <a:solidFill>
                  <a:schemeClr val="tx1"/>
                </a:solidFill>
              </a:rPr>
              <a:t>WNC Health Network provides scorecard licenses, templates, training, and ongoing support for the use of Clear Impact Scorecard for community health improvement. </a:t>
            </a:r>
          </a:p>
          <a:p>
            <a:r>
              <a:rPr lang="en-US" dirty="0">
                <a:solidFill>
                  <a:schemeClr val="tx1"/>
                </a:solidFill>
              </a:rPr>
              <a:t>This is a real-time, </a:t>
            </a:r>
            <a:r>
              <a:rPr lang="en-US" dirty="0">
                <a:solidFill>
                  <a:schemeClr val="tx1"/>
                </a:solidFill>
                <a:hlinkClick r:id="rId3"/>
              </a:rPr>
              <a:t>interactive scorecard </a:t>
            </a:r>
            <a:r>
              <a:rPr lang="en-US" dirty="0">
                <a:solidFill>
                  <a:schemeClr val="tx1"/>
                </a:solidFill>
              </a:rPr>
              <a:t>to display population and program-level data.</a:t>
            </a:r>
            <a:endParaRPr lang="en-US" sz="1600" i="1" dirty="0">
              <a:solidFill>
                <a:schemeClr val="tx1"/>
              </a:solidFill>
            </a:endParaRPr>
          </a:p>
          <a:p>
            <a:pPr marL="0" indent="0">
              <a:buNone/>
            </a:pPr>
            <a:endParaRPr lang="en-US" dirty="0"/>
          </a:p>
        </p:txBody>
      </p:sp>
      <p:pic>
        <p:nvPicPr>
          <p:cNvPr id="4" name="Picture 3">
            <a:extLst>
              <a:ext uri="{FF2B5EF4-FFF2-40B4-BE49-F238E27FC236}">
                <a16:creationId xmlns:a16="http://schemas.microsoft.com/office/drawing/2014/main" id="{1F00C946-A203-4BD8-B504-327D37FA3170}"/>
              </a:ext>
            </a:extLst>
          </p:cNvPr>
          <p:cNvPicPr>
            <a:picLocks noChangeAspect="1"/>
          </p:cNvPicPr>
          <p:nvPr/>
        </p:nvPicPr>
        <p:blipFill>
          <a:blip r:embed="rId4"/>
          <a:stretch>
            <a:fillRect/>
          </a:stretch>
        </p:blipFill>
        <p:spPr>
          <a:xfrm>
            <a:off x="381000" y="1676400"/>
            <a:ext cx="6229451" cy="4018314"/>
          </a:xfrm>
          <a:prstGeom prst="rect">
            <a:avLst/>
          </a:prstGeom>
        </p:spPr>
      </p:pic>
    </p:spTree>
    <p:extLst>
      <p:ext uri="{BB962C8B-B14F-4D97-AF65-F5344CB8AC3E}">
        <p14:creationId xmlns:p14="http://schemas.microsoft.com/office/powerpoint/2010/main" val="49712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991"/>
            <a:ext cx="10591800" cy="792162"/>
          </a:xfrm>
        </p:spPr>
        <p:txBody>
          <a:bodyPr>
            <a:noAutofit/>
          </a:bodyPr>
          <a:lstStyle/>
          <a:p>
            <a:r>
              <a:rPr lang="en-US" dirty="0"/>
              <a:t>Electronic Community Health Improvement Plans</a:t>
            </a:r>
            <a:endParaRPr lang="en-US" b="1" cap="none" dirty="0"/>
          </a:p>
        </p:txBody>
      </p:sp>
      <p:sp>
        <p:nvSpPr>
          <p:cNvPr id="3" name="Content Placeholder 2"/>
          <p:cNvSpPr>
            <a:spLocks noGrp="1"/>
          </p:cNvSpPr>
          <p:nvPr>
            <p:ph idx="1"/>
          </p:nvPr>
        </p:nvSpPr>
        <p:spPr>
          <a:xfrm>
            <a:off x="609600" y="1524000"/>
            <a:ext cx="5562600" cy="4343400"/>
          </a:xfrm>
        </p:spPr>
        <p:txBody>
          <a:bodyPr>
            <a:normAutofit/>
          </a:bodyPr>
          <a:lstStyle/>
          <a:p>
            <a:pPr lvl="1"/>
            <a:r>
              <a:rPr lang="en-US" sz="1800" dirty="0">
                <a:latin typeface="Segoe UI" panose="020B0502040204020203" pitchFamily="34" charset="0"/>
                <a:ea typeface="Segoe UI" panose="020B0502040204020203" pitchFamily="34" charset="0"/>
                <a:cs typeface="Segoe UI" panose="020B0502040204020203" pitchFamily="34" charset="0"/>
              </a:rPr>
              <a:t>Easy-to-use, low cost, data tracking and display tool</a:t>
            </a:r>
          </a:p>
          <a:p>
            <a:pPr lvl="1"/>
            <a:r>
              <a:rPr lang="en-US" sz="1800" dirty="0">
                <a:latin typeface="Segoe UI" panose="020B0502040204020203" pitchFamily="34" charset="0"/>
                <a:ea typeface="Segoe UI" panose="020B0502040204020203" pitchFamily="34" charset="0"/>
                <a:cs typeface="Segoe UI" panose="020B0502040204020203" pitchFamily="34" charset="0"/>
              </a:rPr>
              <a:t>WNC Health Network staff build templates with guidance</a:t>
            </a:r>
          </a:p>
          <a:p>
            <a:pPr lvl="1"/>
            <a:r>
              <a:rPr lang="en-US" sz="1800" dirty="0">
                <a:latin typeface="Segoe UI" panose="020B0502040204020203" pitchFamily="34" charset="0"/>
                <a:ea typeface="Segoe UI" panose="020B0502040204020203" pitchFamily="34" charset="0"/>
                <a:cs typeface="Segoe UI" panose="020B0502040204020203" pitchFamily="34" charset="0"/>
              </a:rPr>
              <a:t>Helps organize community health improvement efforts</a:t>
            </a:r>
          </a:p>
          <a:p>
            <a:pPr lvl="1"/>
            <a:r>
              <a:rPr lang="en-US" sz="1800" dirty="0">
                <a:latin typeface="Segoe UI" panose="020B0502040204020203" pitchFamily="34" charset="0"/>
                <a:ea typeface="Segoe UI" panose="020B0502040204020203" pitchFamily="34" charset="0"/>
                <a:cs typeface="Segoe UI" panose="020B0502040204020203" pitchFamily="34" charset="0"/>
              </a:rPr>
              <a:t>Real-time and interactive, easy to connect to &amp; share with partners</a:t>
            </a:r>
          </a:p>
          <a:p>
            <a:pPr lvl="1"/>
            <a:r>
              <a:rPr lang="en-US" sz="1800" i="1" dirty="0">
                <a:latin typeface="Segoe UI" panose="020B0502040204020203" pitchFamily="34" charset="0"/>
                <a:ea typeface="Segoe UI" panose="020B0502040204020203" pitchFamily="34" charset="0"/>
                <a:cs typeface="Segoe UI" panose="020B0502040204020203" pitchFamily="34" charset="0"/>
              </a:rPr>
              <a:t>100% of public health reps in WNC Healthy Impact agree it’s “an improvement over the usual way of working”</a:t>
            </a:r>
          </a:p>
          <a:p>
            <a:pPr marL="457200" lvl="1" indent="0">
              <a:buNone/>
            </a:pP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dirty="0"/>
          </a:p>
        </p:txBody>
      </p:sp>
      <p:pic>
        <p:nvPicPr>
          <p:cNvPr id="5" name="Picture 4">
            <a:extLst>
              <a:ext uri="{FF2B5EF4-FFF2-40B4-BE49-F238E27FC236}">
                <a16:creationId xmlns:a16="http://schemas.microsoft.com/office/drawing/2014/main" id="{6F0C99C3-50C4-4084-B758-296FCB5EA6FA}"/>
              </a:ext>
            </a:extLst>
          </p:cNvPr>
          <p:cNvPicPr>
            <a:picLocks noChangeAspect="1"/>
          </p:cNvPicPr>
          <p:nvPr/>
        </p:nvPicPr>
        <p:blipFill>
          <a:blip r:embed="rId3"/>
          <a:stretch>
            <a:fillRect/>
          </a:stretch>
        </p:blipFill>
        <p:spPr>
          <a:xfrm>
            <a:off x="6477000" y="2057400"/>
            <a:ext cx="5177886" cy="214838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9227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51DB-025F-4F0F-A888-FC119A763E03}"/>
              </a:ext>
            </a:extLst>
          </p:cNvPr>
          <p:cNvSpPr>
            <a:spLocks noGrp="1"/>
          </p:cNvSpPr>
          <p:nvPr>
            <p:ph type="title"/>
          </p:nvPr>
        </p:nvSpPr>
        <p:spPr>
          <a:xfrm>
            <a:off x="381000" y="153253"/>
            <a:ext cx="10972800" cy="740106"/>
          </a:xfrm>
        </p:spPr>
        <p:txBody>
          <a:bodyPr/>
          <a:lstStyle/>
          <a:p>
            <a:r>
              <a:rPr lang="en-US" dirty="0">
                <a:solidFill>
                  <a:schemeClr val="accent1"/>
                </a:solidFill>
              </a:rPr>
              <a:t>WNC Health Network</a:t>
            </a:r>
          </a:p>
        </p:txBody>
      </p:sp>
      <p:sp>
        <p:nvSpPr>
          <p:cNvPr id="3" name="Content Placeholder 2">
            <a:extLst>
              <a:ext uri="{FF2B5EF4-FFF2-40B4-BE49-F238E27FC236}">
                <a16:creationId xmlns:a16="http://schemas.microsoft.com/office/drawing/2014/main" id="{04B5D474-C41C-468C-8AEB-F2435528D079}"/>
              </a:ext>
            </a:extLst>
          </p:cNvPr>
          <p:cNvSpPr>
            <a:spLocks noGrp="1"/>
          </p:cNvSpPr>
          <p:nvPr>
            <p:ph idx="1"/>
          </p:nvPr>
        </p:nvSpPr>
        <p:spPr>
          <a:xfrm>
            <a:off x="381000" y="967764"/>
            <a:ext cx="11658600" cy="1036888"/>
          </a:xfrm>
        </p:spPr>
        <p:txBody>
          <a:bodyPr>
            <a:normAutofit fontScale="92500" lnSpcReduction="20000"/>
          </a:bodyPr>
          <a:lstStyle/>
          <a:p>
            <a:pPr marL="0" indent="0">
              <a:buNone/>
            </a:pPr>
            <a:r>
              <a:rPr lang="en-US" sz="2400" b="1" dirty="0"/>
              <a:t>WNC Health Network </a:t>
            </a:r>
            <a:r>
              <a:rPr lang="en-US" sz="2400" dirty="0"/>
              <a:t>offers skills and connections to support hospitals, health departments, and their partners to create a western North Carolina where residents can thrive and live their healthiest lives. </a:t>
            </a:r>
            <a:br>
              <a:rPr lang="en-US" sz="2400" dirty="0"/>
            </a:br>
            <a:endParaRPr lang="en-US" sz="2400" dirty="0"/>
          </a:p>
        </p:txBody>
      </p:sp>
      <p:sp>
        <p:nvSpPr>
          <p:cNvPr id="4" name="Rectangle 3">
            <a:extLst>
              <a:ext uri="{FF2B5EF4-FFF2-40B4-BE49-F238E27FC236}">
                <a16:creationId xmlns:a16="http://schemas.microsoft.com/office/drawing/2014/main" id="{050BEAFE-2191-4845-81B4-E782CCF3602F}"/>
              </a:ext>
            </a:extLst>
          </p:cNvPr>
          <p:cNvSpPr/>
          <p:nvPr/>
        </p:nvSpPr>
        <p:spPr>
          <a:xfrm>
            <a:off x="-272262" y="5890236"/>
            <a:ext cx="614768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t>www.WNCHN.org </a:t>
            </a:r>
            <a:br>
              <a:rPr kumimoji="0" lang="en-US" sz="3200" b="1" i="0" u="sng" strike="noStrike" kern="1200" cap="none" spc="0" normalizeH="0" baseline="0" noProof="0" dirty="0">
                <a:ln>
                  <a:noFill/>
                </a:ln>
                <a:solidFill>
                  <a:prstClr val="white"/>
                </a:solidFill>
                <a:effectLst/>
                <a:uLnTx/>
                <a:uFillTx/>
                <a:latin typeface="Segoe UI" panose="020B0502040204020203" pitchFamily="34" charset="0"/>
                <a:ea typeface="Calibri" panose="020F0502020204030204" pitchFamily="34" charset="0"/>
                <a:cs typeface="Times New Roman" panose="02020603050405020304" pitchFamily="18" charset="0"/>
              </a:rPr>
            </a:b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EA4462F-0995-4BF2-B815-7F24023CAC50}"/>
              </a:ext>
            </a:extLst>
          </p:cNvPr>
          <p:cNvSpPr txBox="1"/>
          <p:nvPr/>
        </p:nvSpPr>
        <p:spPr>
          <a:xfrm>
            <a:off x="381000" y="2057400"/>
            <a:ext cx="5791200" cy="351224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Included in the core support provided via WNC Healthy Impact for Community Health Assessment: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Secondary dataset core – collection, management, and reporting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Survey data collection and reporting (via the central regional process)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Key informant interview (by email) and reporting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Reporting templates (paper and Scorecard)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Training on data use and prioritization – as part of regional convenings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Coaching and support for local process leaders (public health) and hospital partners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Resource inventories made available via 211</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Support hospital/health department partnership and dialogue</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3C27A96-F68F-4D21-9025-B2B40B1E0000}"/>
              </a:ext>
            </a:extLst>
          </p:cNvPr>
          <p:cNvSpPr txBox="1"/>
          <p:nvPr/>
        </p:nvSpPr>
        <p:spPr>
          <a:xfrm>
            <a:off x="6477000" y="2057400"/>
            <a:ext cx="5257800" cy="3264483"/>
          </a:xfrm>
          <a:prstGeom prst="rect">
            <a:avLst/>
          </a:prstGeom>
          <a:solidFill>
            <a:schemeClr val="accent1">
              <a:lumMod val="40000"/>
              <a:lumOff val="60000"/>
            </a:schemeClr>
          </a:solidFill>
        </p:spPr>
        <p:txBody>
          <a:bodyPr wrap="square" rtlCol="0">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Fee-for-service extras that WNC Health Network can provide to support capacity locally: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Support with collection, management, analysis, and reporting of additional local data (not part of the regional data core)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Technical support on facilitation and reporting of focus groups/listening sessions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Data presentations to local partners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RBA training for partner agencies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Local prioritization facilitation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Cross-sector strategic planning facilitation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Final report writing – CHA; CHNA Summary</a:t>
            </a:r>
          </a:p>
        </p:txBody>
      </p:sp>
    </p:spTree>
    <p:extLst>
      <p:ext uri="{BB962C8B-B14F-4D97-AF65-F5344CB8AC3E}">
        <p14:creationId xmlns:p14="http://schemas.microsoft.com/office/powerpoint/2010/main" val="203257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10591800" cy="792162"/>
          </a:xfrm>
        </p:spPr>
        <p:txBody>
          <a:bodyPr>
            <a:noAutofit/>
          </a:bodyPr>
          <a:lstStyle/>
          <a:p>
            <a:r>
              <a:rPr lang="en-US" sz="6600" dirty="0"/>
              <a:t>WNC Healthy Impact Slides for Hospital-Based Stakeholders</a:t>
            </a:r>
            <a:endParaRPr lang="en-US" sz="6600" b="1" cap="none" dirty="0"/>
          </a:p>
        </p:txBody>
      </p:sp>
    </p:spTree>
    <p:extLst>
      <p:ext uri="{BB962C8B-B14F-4D97-AF65-F5344CB8AC3E}">
        <p14:creationId xmlns:p14="http://schemas.microsoft.com/office/powerpoint/2010/main" val="271304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5AE3-D3F9-4D5A-B097-47AB333BD9E4}"/>
              </a:ext>
            </a:extLst>
          </p:cNvPr>
          <p:cNvSpPr>
            <a:spLocks noGrp="1"/>
          </p:cNvSpPr>
          <p:nvPr>
            <p:ph type="title"/>
          </p:nvPr>
        </p:nvSpPr>
        <p:spPr>
          <a:xfrm>
            <a:off x="648026" y="304800"/>
            <a:ext cx="10066866" cy="762000"/>
          </a:xfrm>
        </p:spPr>
        <p:txBody>
          <a:bodyPr/>
          <a:lstStyle/>
          <a:p>
            <a:r>
              <a:rPr lang="en-US" dirty="0"/>
              <a:t>Hospital Involvement in WNC Healthy Impact</a:t>
            </a:r>
          </a:p>
        </p:txBody>
      </p:sp>
      <p:sp>
        <p:nvSpPr>
          <p:cNvPr id="3" name="Content Placeholder 2">
            <a:extLst>
              <a:ext uri="{FF2B5EF4-FFF2-40B4-BE49-F238E27FC236}">
                <a16:creationId xmlns:a16="http://schemas.microsoft.com/office/drawing/2014/main" id="{5735286C-1A4A-4426-B036-CEA40E9C0569}"/>
              </a:ext>
            </a:extLst>
          </p:cNvPr>
          <p:cNvSpPr>
            <a:spLocks noGrp="1"/>
          </p:cNvSpPr>
          <p:nvPr>
            <p:ph idx="1"/>
          </p:nvPr>
        </p:nvSpPr>
        <p:spPr>
          <a:xfrm>
            <a:off x="677334" y="1705708"/>
            <a:ext cx="4266002" cy="4695092"/>
          </a:xfrm>
        </p:spPr>
        <p:txBody>
          <a:bodyPr>
            <a:normAutofit/>
          </a:bodyPr>
          <a:lstStyle/>
          <a:p>
            <a:r>
              <a:rPr lang="en-US" dirty="0"/>
              <a:t>Hospitals in western North Carolina contribute financial, leadership, and human resources to implement this project at the regional level. </a:t>
            </a:r>
          </a:p>
          <a:p>
            <a:r>
              <a:rPr lang="en-US" dirty="0"/>
              <a:t>Each participating hospital facility has designated representatives that support communication and connectivity with WNC Healthy Impact. </a:t>
            </a:r>
          </a:p>
          <a:p>
            <a:r>
              <a:rPr lang="en-US" dirty="0"/>
              <a:t>These hospital representatives also serve as contacts for collaborative efforts taking place within the hospital’s designated “community.”</a:t>
            </a:r>
          </a:p>
          <a:p>
            <a:pPr marL="0" indent="0">
              <a:buNone/>
            </a:pPr>
            <a:endParaRPr lang="en-US" dirty="0"/>
          </a:p>
        </p:txBody>
      </p:sp>
      <p:pic>
        <p:nvPicPr>
          <p:cNvPr id="6" name="Picture 5">
            <a:extLst>
              <a:ext uri="{FF2B5EF4-FFF2-40B4-BE49-F238E27FC236}">
                <a16:creationId xmlns:a16="http://schemas.microsoft.com/office/drawing/2014/main" id="{59D05A87-1DCA-4B54-964F-31F92FEEC7CF}"/>
              </a:ext>
            </a:extLst>
          </p:cNvPr>
          <p:cNvPicPr>
            <a:picLocks noChangeAspect="1"/>
          </p:cNvPicPr>
          <p:nvPr/>
        </p:nvPicPr>
        <p:blipFill>
          <a:blip r:embed="rId3"/>
          <a:stretch>
            <a:fillRect/>
          </a:stretch>
        </p:blipFill>
        <p:spPr>
          <a:xfrm>
            <a:off x="5257800" y="1828800"/>
            <a:ext cx="6835538" cy="3415020"/>
          </a:xfrm>
          <a:prstGeom prst="rect">
            <a:avLst/>
          </a:prstGeom>
        </p:spPr>
      </p:pic>
    </p:spTree>
    <p:extLst>
      <p:ext uri="{BB962C8B-B14F-4D97-AF65-F5344CB8AC3E}">
        <p14:creationId xmlns:p14="http://schemas.microsoft.com/office/powerpoint/2010/main" val="189983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3404E-18C1-4DA0-BD52-5F4E8C4F5E35}"/>
              </a:ext>
            </a:extLst>
          </p:cNvPr>
          <p:cNvSpPr>
            <a:spLocks noGrp="1"/>
          </p:cNvSpPr>
          <p:nvPr>
            <p:ph type="title"/>
          </p:nvPr>
        </p:nvSpPr>
        <p:spPr>
          <a:xfrm>
            <a:off x="648026" y="381000"/>
            <a:ext cx="10828866" cy="914400"/>
          </a:xfrm>
        </p:spPr>
        <p:txBody>
          <a:bodyPr>
            <a:normAutofit fontScale="90000"/>
          </a:bodyPr>
          <a:lstStyle/>
          <a:p>
            <a:r>
              <a:rPr lang="en-US" dirty="0"/>
              <a:t>WNC Healthy Impact &amp; CH(N)A Requirements and Reporting</a:t>
            </a:r>
          </a:p>
        </p:txBody>
      </p:sp>
      <p:sp>
        <p:nvSpPr>
          <p:cNvPr id="3" name="Content Placeholder 2">
            <a:extLst>
              <a:ext uri="{FF2B5EF4-FFF2-40B4-BE49-F238E27FC236}">
                <a16:creationId xmlns:a16="http://schemas.microsoft.com/office/drawing/2014/main" id="{0967D393-8E84-4A35-8425-E428D072D7C3}"/>
              </a:ext>
            </a:extLst>
          </p:cNvPr>
          <p:cNvSpPr>
            <a:spLocks noGrp="1"/>
          </p:cNvSpPr>
          <p:nvPr>
            <p:ph idx="1"/>
          </p:nvPr>
        </p:nvSpPr>
        <p:spPr>
          <a:xfrm>
            <a:off x="677334" y="2160589"/>
            <a:ext cx="8695266" cy="3880773"/>
          </a:xfrm>
        </p:spPr>
        <p:txBody>
          <a:bodyPr/>
          <a:lstStyle/>
          <a:p>
            <a:r>
              <a:rPr lang="en-US" dirty="0"/>
              <a:t>Most hospitals in WNC are required to conduct a community health needs assessment (CHNA), adopt a related facility-specific implementation strategy, and report this work publicly.  </a:t>
            </a:r>
          </a:p>
          <a:p>
            <a:r>
              <a:rPr lang="en-US" dirty="0"/>
              <a:t>To assist participating hospitals with meeting these requirements, WNC Healthy Impact creates and provides multiple datasets, training, templates, technical assistance, and helps facilitate collaboration with local health departments at the regional and local levels.  </a:t>
            </a:r>
          </a:p>
          <a:p>
            <a:r>
              <a:rPr lang="en-US" dirty="0"/>
              <a:t>Each hospital facility is responsible for ensuring that their process and products meets their system and/or facility-specific needs and requirements. </a:t>
            </a:r>
          </a:p>
          <a:p>
            <a:endParaRPr lang="en-US" dirty="0"/>
          </a:p>
        </p:txBody>
      </p:sp>
    </p:spTree>
    <p:extLst>
      <p:ext uri="{BB962C8B-B14F-4D97-AF65-F5344CB8AC3E}">
        <p14:creationId xmlns:p14="http://schemas.microsoft.com/office/powerpoint/2010/main" val="175008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1514-1F12-46A9-B3F2-D7DE9C48EC09}"/>
              </a:ext>
            </a:extLst>
          </p:cNvPr>
          <p:cNvSpPr>
            <a:spLocks noGrp="1"/>
          </p:cNvSpPr>
          <p:nvPr>
            <p:ph type="title"/>
          </p:nvPr>
        </p:nvSpPr>
        <p:spPr>
          <a:xfrm>
            <a:off x="677334" y="304800"/>
            <a:ext cx="11057466" cy="1320800"/>
          </a:xfrm>
        </p:spPr>
        <p:txBody>
          <a:bodyPr>
            <a:normAutofit/>
          </a:bodyPr>
          <a:lstStyle/>
          <a:p>
            <a:r>
              <a:rPr lang="en-US" dirty="0"/>
              <a:t>Hospital CHNA Summary &amp; Health Department Community Health Assessment (CHA)</a:t>
            </a:r>
          </a:p>
        </p:txBody>
      </p:sp>
      <p:sp>
        <p:nvSpPr>
          <p:cNvPr id="3" name="Content Placeholder 2">
            <a:extLst>
              <a:ext uri="{FF2B5EF4-FFF2-40B4-BE49-F238E27FC236}">
                <a16:creationId xmlns:a16="http://schemas.microsoft.com/office/drawing/2014/main" id="{584A28B4-5E42-44D8-8D87-4EDA22294FE4}"/>
              </a:ext>
            </a:extLst>
          </p:cNvPr>
          <p:cNvSpPr>
            <a:spLocks noGrp="1"/>
          </p:cNvSpPr>
          <p:nvPr>
            <p:ph idx="1"/>
          </p:nvPr>
        </p:nvSpPr>
        <p:spPr>
          <a:xfrm>
            <a:off x="677334" y="2160589"/>
            <a:ext cx="5952066" cy="3880773"/>
          </a:xfrm>
        </p:spPr>
        <p:txBody>
          <a:bodyPr/>
          <a:lstStyle/>
          <a:p>
            <a:r>
              <a:rPr lang="en-US" dirty="0"/>
              <a:t>WNC Healthy Impact supports a collaborative community health (needs) assessment process in which hospitals and public health agencies partner to create shared processes and products.  </a:t>
            </a:r>
          </a:p>
          <a:p>
            <a:r>
              <a:rPr lang="en-US" dirty="0"/>
              <a:t>WNC Healthy Impact created a CHNA Summary Template that can be completed and used as “wrapping paper” around one or more community health assessments (CHAs) to help communicate hospital connectivity and clarify requirement elements.  </a:t>
            </a:r>
          </a:p>
        </p:txBody>
      </p:sp>
      <p:pic>
        <p:nvPicPr>
          <p:cNvPr id="4" name="Picture 3">
            <a:extLst>
              <a:ext uri="{FF2B5EF4-FFF2-40B4-BE49-F238E27FC236}">
                <a16:creationId xmlns:a16="http://schemas.microsoft.com/office/drawing/2014/main" id="{DFA8F368-6E8A-427E-AE88-58CB87E6A476}"/>
              </a:ext>
            </a:extLst>
          </p:cNvPr>
          <p:cNvPicPr>
            <a:picLocks noChangeAspect="1"/>
          </p:cNvPicPr>
          <p:nvPr/>
        </p:nvPicPr>
        <p:blipFill>
          <a:blip r:embed="rId3"/>
          <a:stretch>
            <a:fillRect/>
          </a:stretch>
        </p:blipFill>
        <p:spPr>
          <a:xfrm>
            <a:off x="6705600" y="1625600"/>
            <a:ext cx="5275888" cy="4357688"/>
          </a:xfrm>
          <a:prstGeom prst="rect">
            <a:avLst/>
          </a:prstGeom>
        </p:spPr>
      </p:pic>
    </p:spTree>
    <p:extLst>
      <p:ext uri="{BB962C8B-B14F-4D97-AF65-F5344CB8AC3E}">
        <p14:creationId xmlns:p14="http://schemas.microsoft.com/office/powerpoint/2010/main" val="91966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1514-1F12-46A9-B3F2-D7DE9C48EC09}"/>
              </a:ext>
            </a:extLst>
          </p:cNvPr>
          <p:cNvSpPr>
            <a:spLocks noGrp="1"/>
          </p:cNvSpPr>
          <p:nvPr>
            <p:ph type="title"/>
          </p:nvPr>
        </p:nvSpPr>
        <p:spPr>
          <a:xfrm>
            <a:off x="648027" y="349739"/>
            <a:ext cx="10295466" cy="1320800"/>
          </a:xfrm>
        </p:spPr>
        <p:txBody>
          <a:bodyPr anchor="t">
            <a:normAutofit/>
          </a:bodyPr>
          <a:lstStyle/>
          <a:p>
            <a:pPr>
              <a:lnSpc>
                <a:spcPct val="90000"/>
              </a:lnSpc>
            </a:pPr>
            <a:r>
              <a:rPr lang="en-US" dirty="0"/>
              <a:t>Community Health Improvement Plan (CHIP) &amp; Implementation Strategies for Hospitals</a:t>
            </a:r>
          </a:p>
        </p:txBody>
      </p:sp>
      <p:sp>
        <p:nvSpPr>
          <p:cNvPr id="3" name="Content Placeholder 2">
            <a:extLst>
              <a:ext uri="{FF2B5EF4-FFF2-40B4-BE49-F238E27FC236}">
                <a16:creationId xmlns:a16="http://schemas.microsoft.com/office/drawing/2014/main" id="{584A28B4-5E42-44D8-8D87-4EDA22294FE4}"/>
              </a:ext>
            </a:extLst>
          </p:cNvPr>
          <p:cNvSpPr>
            <a:spLocks noGrp="1"/>
          </p:cNvSpPr>
          <p:nvPr>
            <p:ph idx="1"/>
          </p:nvPr>
        </p:nvSpPr>
        <p:spPr>
          <a:xfrm>
            <a:off x="677335" y="1895231"/>
            <a:ext cx="6104465" cy="4353169"/>
          </a:xfrm>
        </p:spPr>
        <p:txBody>
          <a:bodyPr>
            <a:noAutofit/>
          </a:bodyPr>
          <a:lstStyle/>
          <a:p>
            <a:pPr>
              <a:lnSpc>
                <a:spcPct val="90000"/>
              </a:lnSpc>
            </a:pPr>
            <a:r>
              <a:rPr lang="en-US" dirty="0"/>
              <a:t>A Community Health Improvement Plan (CHIP) serves as a strategic health improvement plan that is designed to reflect the big picture of what is taking place across the whole community related to priority health needs.  This plan results from a collaborative action planning process in each county/community and helps encourage cross-sector collaboration. </a:t>
            </a:r>
          </a:p>
          <a:p>
            <a:pPr>
              <a:lnSpc>
                <a:spcPct val="90000"/>
              </a:lnSpc>
            </a:pPr>
            <a:r>
              <a:rPr lang="en-US" dirty="0"/>
              <a:t>Hospitals create an Implementation Strategy that describes the hospital-specific response to the community’s identified health priorities. </a:t>
            </a:r>
          </a:p>
          <a:p>
            <a:pPr>
              <a:lnSpc>
                <a:spcPct val="90000"/>
              </a:lnSpc>
            </a:pPr>
            <a:r>
              <a:rPr lang="en-US" dirty="0"/>
              <a:t>WNC Healthy Impact creates a template for reporting Hospital Implementation Strategy. This document is designed with the hospital compliance requirements in mind. </a:t>
            </a:r>
          </a:p>
        </p:txBody>
      </p:sp>
      <p:pic>
        <p:nvPicPr>
          <p:cNvPr id="6" name="Picture 5">
            <a:extLst>
              <a:ext uri="{FF2B5EF4-FFF2-40B4-BE49-F238E27FC236}">
                <a16:creationId xmlns:a16="http://schemas.microsoft.com/office/drawing/2014/main" id="{88435251-1D54-4B71-A48F-B99DD33E1291}"/>
              </a:ext>
            </a:extLst>
          </p:cNvPr>
          <p:cNvPicPr>
            <a:picLocks noChangeAspect="1"/>
          </p:cNvPicPr>
          <p:nvPr/>
        </p:nvPicPr>
        <p:blipFill>
          <a:blip r:embed="rId3"/>
          <a:stretch>
            <a:fillRect/>
          </a:stretch>
        </p:blipFill>
        <p:spPr>
          <a:xfrm>
            <a:off x="7086600" y="1371600"/>
            <a:ext cx="4971088" cy="4357688"/>
          </a:xfrm>
          <a:prstGeom prst="rect">
            <a:avLst/>
          </a:prstGeom>
        </p:spPr>
      </p:pic>
    </p:spTree>
    <p:extLst>
      <p:ext uri="{BB962C8B-B14F-4D97-AF65-F5344CB8AC3E}">
        <p14:creationId xmlns:p14="http://schemas.microsoft.com/office/powerpoint/2010/main" val="3762897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1514-1F12-46A9-B3F2-D7DE9C48EC09}"/>
              </a:ext>
            </a:extLst>
          </p:cNvPr>
          <p:cNvSpPr>
            <a:spLocks noGrp="1"/>
          </p:cNvSpPr>
          <p:nvPr>
            <p:ph type="title"/>
          </p:nvPr>
        </p:nvSpPr>
        <p:spPr>
          <a:xfrm>
            <a:off x="659749" y="304800"/>
            <a:ext cx="11057466" cy="1320800"/>
          </a:xfrm>
        </p:spPr>
        <p:txBody>
          <a:bodyPr>
            <a:normAutofit/>
          </a:bodyPr>
          <a:lstStyle/>
          <a:p>
            <a:r>
              <a:rPr lang="en-US" dirty="0"/>
              <a:t>WNC Healthy Impact Resources to Help Support Hospital Reporting</a:t>
            </a:r>
          </a:p>
        </p:txBody>
      </p:sp>
      <p:sp>
        <p:nvSpPr>
          <p:cNvPr id="3" name="Content Placeholder 2">
            <a:extLst>
              <a:ext uri="{FF2B5EF4-FFF2-40B4-BE49-F238E27FC236}">
                <a16:creationId xmlns:a16="http://schemas.microsoft.com/office/drawing/2014/main" id="{584A28B4-5E42-44D8-8D87-4EDA22294FE4}"/>
              </a:ext>
            </a:extLst>
          </p:cNvPr>
          <p:cNvSpPr>
            <a:spLocks noGrp="1"/>
          </p:cNvSpPr>
          <p:nvPr>
            <p:ph idx="1"/>
          </p:nvPr>
        </p:nvSpPr>
        <p:spPr>
          <a:xfrm>
            <a:off x="677333" y="1828800"/>
            <a:ext cx="9000067" cy="4571999"/>
          </a:xfrm>
        </p:spPr>
        <p:txBody>
          <a:bodyPr>
            <a:normAutofit/>
          </a:bodyPr>
          <a:lstStyle/>
          <a:p>
            <a:r>
              <a:rPr lang="en-US" dirty="0"/>
              <a:t>A core set of health-related data and reports are available at </a:t>
            </a:r>
            <a:r>
              <a:rPr lang="en-US" dirty="0">
                <a:hlinkClick r:id="rId3"/>
              </a:rPr>
              <a:t>http://www.wnchealthyimpact.com/resources</a:t>
            </a:r>
            <a:r>
              <a:rPr lang="en-US" dirty="0"/>
              <a:t>  </a:t>
            </a:r>
          </a:p>
          <a:p>
            <a:r>
              <a:rPr lang="en-US" dirty="0"/>
              <a:t>Completed community health assessment (CHA) reports and action plans, by county, are available at </a:t>
            </a:r>
            <a:r>
              <a:rPr lang="en-US" dirty="0">
                <a:hlinkClick r:id="rId4"/>
              </a:rPr>
              <a:t>http://www.wnchealthyimpact.com/local-stories</a:t>
            </a:r>
            <a:r>
              <a:rPr lang="en-US" dirty="0"/>
              <a:t>  </a:t>
            </a:r>
          </a:p>
          <a:p>
            <a:r>
              <a:rPr lang="en-US" dirty="0"/>
              <a:t>Many resources for hospitals are available on our partner resource page at </a:t>
            </a:r>
            <a:r>
              <a:rPr lang="en-US" dirty="0">
                <a:hlinkClick r:id="rId5"/>
              </a:rPr>
              <a:t>http://www.wnchealthyimpact.com/partner-resources</a:t>
            </a:r>
            <a:r>
              <a:rPr lang="en-US" dirty="0"/>
              <a:t>.  This page is password protected; please contact WNC Healthy Impact for password.</a:t>
            </a:r>
          </a:p>
        </p:txBody>
      </p:sp>
    </p:spTree>
    <p:extLst>
      <p:ext uri="{BB962C8B-B14F-4D97-AF65-F5344CB8AC3E}">
        <p14:creationId xmlns:p14="http://schemas.microsoft.com/office/powerpoint/2010/main" val="3987444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3870-DC4C-4F57-A80F-20BE5C4E0FF0}"/>
              </a:ext>
            </a:extLst>
          </p:cNvPr>
          <p:cNvSpPr>
            <a:spLocks noGrp="1"/>
          </p:cNvSpPr>
          <p:nvPr>
            <p:ph type="title"/>
          </p:nvPr>
        </p:nvSpPr>
        <p:spPr>
          <a:xfrm>
            <a:off x="677334" y="381000"/>
            <a:ext cx="8596668" cy="838200"/>
          </a:xfrm>
        </p:spPr>
        <p:txBody>
          <a:bodyPr/>
          <a:lstStyle/>
          <a:p>
            <a:r>
              <a:rPr lang="en-US" dirty="0"/>
              <a:t>Results-Based Accountability (RBA)</a:t>
            </a:r>
          </a:p>
        </p:txBody>
      </p:sp>
      <p:sp>
        <p:nvSpPr>
          <p:cNvPr id="3" name="Content Placeholder 2">
            <a:extLst>
              <a:ext uri="{FF2B5EF4-FFF2-40B4-BE49-F238E27FC236}">
                <a16:creationId xmlns:a16="http://schemas.microsoft.com/office/drawing/2014/main" id="{7A60CA8E-3EE5-4118-873C-79791472714E}"/>
              </a:ext>
            </a:extLst>
          </p:cNvPr>
          <p:cNvSpPr>
            <a:spLocks noGrp="1"/>
          </p:cNvSpPr>
          <p:nvPr>
            <p:ph idx="1"/>
          </p:nvPr>
        </p:nvSpPr>
        <p:spPr>
          <a:xfrm>
            <a:off x="677334" y="1524001"/>
            <a:ext cx="7933266" cy="2286000"/>
          </a:xfrm>
        </p:spPr>
        <p:txBody>
          <a:bodyPr>
            <a:normAutofit/>
          </a:bodyPr>
          <a:lstStyle/>
          <a:p>
            <a:pPr marL="0" indent="0">
              <a:buNone/>
            </a:pPr>
            <a:r>
              <a:rPr lang="en-US" dirty="0"/>
              <a:t>With support from The Duke Endowment, </a:t>
            </a:r>
            <a:r>
              <a:rPr lang="en-US"/>
              <a:t>WNC Health </a:t>
            </a:r>
            <a:r>
              <a:rPr lang="en-US" dirty="0"/>
              <a:t>Impact is infusing Results-Based Accountability throughout regional trainings, tools, templates and technical assistance.  An RBA consulting team is in place to help hospitals, public health agencies, and their aligned partners, use the RBA approach and tools. </a:t>
            </a:r>
          </a:p>
          <a:p>
            <a:endParaRPr lang="en-US" dirty="0"/>
          </a:p>
        </p:txBody>
      </p:sp>
      <p:pic>
        <p:nvPicPr>
          <p:cNvPr id="5" name="Picture 4">
            <a:extLst>
              <a:ext uri="{FF2B5EF4-FFF2-40B4-BE49-F238E27FC236}">
                <a16:creationId xmlns:a16="http://schemas.microsoft.com/office/drawing/2014/main" id="{84199817-1F5D-47BA-8B0D-3D8E3E690FE6}"/>
              </a:ext>
            </a:extLst>
          </p:cNvPr>
          <p:cNvPicPr>
            <a:picLocks noChangeAspect="1"/>
          </p:cNvPicPr>
          <p:nvPr/>
        </p:nvPicPr>
        <p:blipFill>
          <a:blip r:embed="rId3"/>
          <a:stretch>
            <a:fillRect/>
          </a:stretch>
        </p:blipFill>
        <p:spPr>
          <a:xfrm>
            <a:off x="9274002" y="1143000"/>
            <a:ext cx="2536998" cy="4640850"/>
          </a:xfrm>
          <a:prstGeom prst="rect">
            <a:avLst/>
          </a:prstGeom>
        </p:spPr>
      </p:pic>
    </p:spTree>
    <p:extLst>
      <p:ext uri="{BB962C8B-B14F-4D97-AF65-F5344CB8AC3E}">
        <p14:creationId xmlns:p14="http://schemas.microsoft.com/office/powerpoint/2010/main" val="263141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066800" y="1437708"/>
            <a:ext cx="9982200" cy="3879850"/>
          </a:xfrm>
        </p:spPr>
        <p:txBody>
          <a:bodyPr>
            <a:noAutofit/>
          </a:bodyPr>
          <a:lstStyle/>
          <a:p>
            <a:pPr lvl="0"/>
            <a:r>
              <a:rPr lang="en-US" b="1" dirty="0">
                <a:latin typeface="Segoe UI" panose="020B0502040204020203" pitchFamily="34" charset="0"/>
                <a:ea typeface="Segoe UI" panose="020B0502040204020203" pitchFamily="34" charset="0"/>
                <a:cs typeface="Segoe UI" panose="020B0502040204020203" pitchFamily="34" charset="0"/>
              </a:rPr>
              <a:t>Enhances partnerships </a:t>
            </a:r>
            <a:r>
              <a:rPr lang="en-US" dirty="0">
                <a:latin typeface="Segoe UI" panose="020B0502040204020203" pitchFamily="34" charset="0"/>
                <a:ea typeface="Segoe UI" panose="020B0502040204020203" pitchFamily="34" charset="0"/>
                <a:cs typeface="Segoe UI" panose="020B0502040204020203" pitchFamily="34" charset="0"/>
              </a:rPr>
              <a:t>between hospitals and health departments </a:t>
            </a:r>
          </a:p>
          <a:p>
            <a:pPr lvl="0"/>
            <a:r>
              <a:rPr lang="en-US" b="1" dirty="0">
                <a:latin typeface="Segoe UI" panose="020B0502040204020203" pitchFamily="34" charset="0"/>
                <a:ea typeface="Segoe UI" panose="020B0502040204020203" pitchFamily="34" charset="0"/>
                <a:cs typeface="Segoe UI" panose="020B0502040204020203" pitchFamily="34" charset="0"/>
              </a:rPr>
              <a:t>Improves efficiency, quality, and standardization </a:t>
            </a:r>
            <a:r>
              <a:rPr lang="en-US" dirty="0">
                <a:latin typeface="Segoe UI" panose="020B0502040204020203" pitchFamily="34" charset="0"/>
                <a:ea typeface="Segoe UI" panose="020B0502040204020203" pitchFamily="34" charset="0"/>
                <a:cs typeface="Segoe UI" panose="020B0502040204020203" pitchFamily="34" charset="0"/>
              </a:rPr>
              <a:t>of community health assessment data collection and reporting (all reporting) </a:t>
            </a:r>
          </a:p>
          <a:p>
            <a:pPr lvl="0"/>
            <a:r>
              <a:rPr lang="en-US" b="1" dirty="0">
                <a:latin typeface="Segoe UI" panose="020B0502040204020203" pitchFamily="34" charset="0"/>
                <a:ea typeface="Segoe UI" panose="020B0502040204020203" pitchFamily="34" charset="0"/>
                <a:cs typeface="Segoe UI" panose="020B0502040204020203" pitchFamily="34" charset="0"/>
              </a:rPr>
              <a:t>Encourages strategic investment </a:t>
            </a:r>
            <a:r>
              <a:rPr lang="en-US" dirty="0">
                <a:latin typeface="Segoe UI" panose="020B0502040204020203" pitchFamily="34" charset="0"/>
                <a:ea typeface="Segoe UI" panose="020B0502040204020203" pitchFamily="34" charset="0"/>
                <a:cs typeface="Segoe UI" panose="020B0502040204020203" pitchFamily="34" charset="0"/>
              </a:rPr>
              <a:t>of community resources to address priority health issues</a:t>
            </a:r>
          </a:p>
          <a:p>
            <a:pPr lvl="0"/>
            <a:r>
              <a:rPr lang="en-US" b="1" dirty="0">
                <a:latin typeface="Segoe UI" panose="020B0502040204020203" pitchFamily="34" charset="0"/>
                <a:ea typeface="Segoe UI" panose="020B0502040204020203" pitchFamily="34" charset="0"/>
                <a:cs typeface="Segoe UI" panose="020B0502040204020203" pitchFamily="34" charset="0"/>
              </a:rPr>
              <a:t>Impacts health </a:t>
            </a:r>
            <a:r>
              <a:rPr lang="en-US" dirty="0">
                <a:latin typeface="Segoe UI" panose="020B0502040204020203" pitchFamily="34" charset="0"/>
                <a:ea typeface="Segoe UI" panose="020B0502040204020203" pitchFamily="34" charset="0"/>
                <a:cs typeface="Segoe UI" panose="020B0502040204020203" pitchFamily="34" charset="0"/>
              </a:rPr>
              <a:t>through catalyzing and coordinating action among existing and new assets and initiatives to address priority health needs</a:t>
            </a:r>
          </a:p>
          <a:p>
            <a:pPr lvl="0"/>
            <a:r>
              <a:rPr lang="en-US" b="1" dirty="0">
                <a:latin typeface="Segoe UI" panose="020B0502040204020203" pitchFamily="34" charset="0"/>
                <a:ea typeface="Segoe UI" panose="020B0502040204020203" pitchFamily="34" charset="0"/>
                <a:cs typeface="Segoe UI" panose="020B0502040204020203" pitchFamily="34" charset="0"/>
              </a:rPr>
              <a:t>Monitors results </a:t>
            </a:r>
            <a:r>
              <a:rPr lang="en-US" dirty="0">
                <a:latin typeface="Segoe UI" panose="020B0502040204020203" pitchFamily="34" charset="0"/>
                <a:ea typeface="Segoe UI" panose="020B0502040204020203" pitchFamily="34" charset="0"/>
                <a:cs typeface="Segoe UI" panose="020B0502040204020203" pitchFamily="34" charset="0"/>
              </a:rPr>
              <a:t>to improve process, quality, and outcomes </a:t>
            </a:r>
          </a:p>
          <a:p>
            <a:pPr lvl="0"/>
            <a:r>
              <a:rPr lang="en-US" b="1" dirty="0">
                <a:latin typeface="Segoe UI" panose="020B0502040204020203" pitchFamily="34" charset="0"/>
                <a:ea typeface="Segoe UI" panose="020B0502040204020203" pitchFamily="34" charset="0"/>
                <a:cs typeface="Segoe UI" panose="020B0502040204020203" pitchFamily="34" charset="0"/>
              </a:rPr>
              <a:t>Promotes accountability </a:t>
            </a:r>
            <a:r>
              <a:rPr lang="en-US" dirty="0">
                <a:latin typeface="Segoe UI" panose="020B0502040204020203" pitchFamily="34" charset="0"/>
                <a:ea typeface="Segoe UI" panose="020B0502040204020203" pitchFamily="34" charset="0"/>
                <a:cs typeface="Segoe UI" panose="020B0502040204020203" pitchFamily="34" charset="0"/>
              </a:rPr>
              <a:t>of hospitals and health departments through meeting community health improvement requirements at state and national level </a:t>
            </a:r>
          </a:p>
        </p:txBody>
      </p:sp>
      <p:sp>
        <p:nvSpPr>
          <p:cNvPr id="7" name="Text Placeholder 6"/>
          <p:cNvSpPr>
            <a:spLocks noGrp="1"/>
          </p:cNvSpPr>
          <p:nvPr>
            <p:ph type="body" sz="half" idx="4294967295"/>
          </p:nvPr>
        </p:nvSpPr>
        <p:spPr>
          <a:xfrm>
            <a:off x="1066799" y="4903221"/>
            <a:ext cx="10439401" cy="414337"/>
          </a:xfrm>
        </p:spPr>
        <p:txBody>
          <a:bodyPr>
            <a:noAutofit/>
          </a:bodyPr>
          <a:lstStyle/>
          <a:p>
            <a:pPr marL="0" indent="0">
              <a:buNone/>
            </a:pPr>
            <a:r>
              <a:rPr lang="en-US" sz="1800" i="1" dirty="0">
                <a:latin typeface="Segoe UI" panose="020B0502040204020203" pitchFamily="34" charset="0"/>
                <a:ea typeface="Segoe UI" panose="020B0502040204020203" pitchFamily="34" charset="0"/>
                <a:cs typeface="Segoe UI" panose="020B0502040204020203" pitchFamily="34" charset="0"/>
              </a:rPr>
              <a:t>with a vision of improving health for all of western North Carolina - Coordinated by WNC Health Network, Inc. </a:t>
            </a:r>
          </a:p>
        </p:txBody>
      </p:sp>
      <p:pic>
        <p:nvPicPr>
          <p:cNvPr id="8" name="Picture 2"/>
          <p:cNvPicPr>
            <a:picLocks noChangeAspect="1" noChangeArrowheads="1"/>
          </p:cNvPicPr>
          <p:nvPr/>
        </p:nvPicPr>
        <p:blipFill>
          <a:blip r:embed="rId3" cstate="print"/>
          <a:srcRect t="25000" b="25000"/>
          <a:stretch>
            <a:fillRect/>
          </a:stretch>
        </p:blipFill>
        <p:spPr bwMode="auto">
          <a:xfrm>
            <a:off x="533400" y="233934"/>
            <a:ext cx="4343400" cy="625920"/>
          </a:xfrm>
          <a:prstGeom prst="rect">
            <a:avLst/>
          </a:prstGeom>
          <a:noFill/>
          <a:ln w="9525">
            <a:noFill/>
            <a:miter lim="800000"/>
            <a:headEnd/>
            <a:tailEnd/>
          </a:ln>
          <a:effectLst/>
        </p:spPr>
      </p:pic>
    </p:spTree>
    <p:extLst>
      <p:ext uri="{BB962C8B-B14F-4D97-AF65-F5344CB8AC3E}">
        <p14:creationId xmlns:p14="http://schemas.microsoft.com/office/powerpoint/2010/main" val="163233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554EB9BC-2BAD-464A-AF9A-5C1946938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013" y="525081"/>
            <a:ext cx="5845411" cy="5839848"/>
          </a:xfrm>
          <a:prstGeom prst="rect">
            <a:avLst/>
          </a:prstGeom>
        </p:spPr>
      </p:pic>
      <p:sp>
        <p:nvSpPr>
          <p:cNvPr id="64" name="TextBox 63">
            <a:extLst>
              <a:ext uri="{FF2B5EF4-FFF2-40B4-BE49-F238E27FC236}">
                <a16:creationId xmlns:a16="http://schemas.microsoft.com/office/drawing/2014/main" id="{ED4829AA-5BC3-4DCF-A96C-3609838FD528}"/>
              </a:ext>
            </a:extLst>
          </p:cNvPr>
          <p:cNvSpPr txBox="1"/>
          <p:nvPr/>
        </p:nvSpPr>
        <p:spPr>
          <a:xfrm>
            <a:off x="6250852" y="1986013"/>
            <a:ext cx="125861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1</a:t>
            </a:r>
            <a:br>
              <a:rPr kumimoji="0" lang="en-US" sz="16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1"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Jan. 2018 – Mar. 2019</a:t>
            </a:r>
          </a:p>
        </p:txBody>
      </p:sp>
      <p:sp>
        <p:nvSpPr>
          <p:cNvPr id="4" name="Oval 3">
            <a:extLst>
              <a:ext uri="{FF2B5EF4-FFF2-40B4-BE49-F238E27FC236}">
                <a16:creationId xmlns:a16="http://schemas.microsoft.com/office/drawing/2014/main" id="{EA2398F6-0412-43C4-B912-AAF6E2368C5D}"/>
              </a:ext>
            </a:extLst>
          </p:cNvPr>
          <p:cNvSpPr/>
          <p:nvPr/>
        </p:nvSpPr>
        <p:spPr>
          <a:xfrm>
            <a:off x="4114799" y="2530605"/>
            <a:ext cx="1828800" cy="1828800"/>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F3B43C71-3AF8-4E70-A6E8-BB56404FD431}"/>
              </a:ext>
            </a:extLst>
          </p:cNvPr>
          <p:cNvGrpSpPr/>
          <p:nvPr/>
        </p:nvGrpSpPr>
        <p:grpSpPr>
          <a:xfrm rot="3939624">
            <a:off x="5930137" y="3665118"/>
            <a:ext cx="331725" cy="327233"/>
            <a:chOff x="6720547" y="2493606"/>
            <a:chExt cx="331725" cy="327233"/>
          </a:xfrm>
        </p:grpSpPr>
        <p:sp>
          <p:nvSpPr>
            <p:cNvPr id="34" name="Arrow: Chevron 33">
              <a:extLst>
                <a:ext uri="{FF2B5EF4-FFF2-40B4-BE49-F238E27FC236}">
                  <a16:creationId xmlns:a16="http://schemas.microsoft.com/office/drawing/2014/main" id="{A7033238-8E1B-4DFB-A80E-ABC29FB0A275}"/>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rrow: Chevron 34">
              <a:extLst>
                <a:ext uri="{FF2B5EF4-FFF2-40B4-BE49-F238E27FC236}">
                  <a16:creationId xmlns:a16="http://schemas.microsoft.com/office/drawing/2014/main" id="{06AA1E95-E9BB-414B-8B84-5151B4885881}"/>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27755F3E-1912-4F55-8ED2-034141F13D28}"/>
              </a:ext>
            </a:extLst>
          </p:cNvPr>
          <p:cNvGrpSpPr/>
          <p:nvPr/>
        </p:nvGrpSpPr>
        <p:grpSpPr>
          <a:xfrm rot="5680550">
            <a:off x="5546072" y="4126659"/>
            <a:ext cx="331725" cy="327233"/>
            <a:chOff x="6720547" y="2493606"/>
            <a:chExt cx="331725" cy="327233"/>
          </a:xfrm>
        </p:grpSpPr>
        <p:sp>
          <p:nvSpPr>
            <p:cNvPr id="37" name="Arrow: Chevron 36">
              <a:extLst>
                <a:ext uri="{FF2B5EF4-FFF2-40B4-BE49-F238E27FC236}">
                  <a16:creationId xmlns:a16="http://schemas.microsoft.com/office/drawing/2014/main" id="{2EEDB1BB-0D59-4640-B508-73575AA54DB6}"/>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Arrow: Chevron 37">
              <a:extLst>
                <a:ext uri="{FF2B5EF4-FFF2-40B4-BE49-F238E27FC236}">
                  <a16:creationId xmlns:a16="http://schemas.microsoft.com/office/drawing/2014/main" id="{3750F583-1996-4D87-8439-479206985C0E}"/>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id="{D4AD65DD-6307-4FCE-824C-181B465FB555}"/>
              </a:ext>
            </a:extLst>
          </p:cNvPr>
          <p:cNvGrpSpPr/>
          <p:nvPr/>
        </p:nvGrpSpPr>
        <p:grpSpPr>
          <a:xfrm rot="8186878">
            <a:off x="4893118" y="4386656"/>
            <a:ext cx="331725" cy="327233"/>
            <a:chOff x="6720547" y="2493606"/>
            <a:chExt cx="331725" cy="327233"/>
          </a:xfrm>
        </p:grpSpPr>
        <p:sp>
          <p:nvSpPr>
            <p:cNvPr id="40" name="Arrow: Chevron 39">
              <a:extLst>
                <a:ext uri="{FF2B5EF4-FFF2-40B4-BE49-F238E27FC236}">
                  <a16:creationId xmlns:a16="http://schemas.microsoft.com/office/drawing/2014/main" id="{79C53D9A-D755-4A7B-9D28-303FED5D8181}"/>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Arrow: Chevron 40">
              <a:extLst>
                <a:ext uri="{FF2B5EF4-FFF2-40B4-BE49-F238E27FC236}">
                  <a16:creationId xmlns:a16="http://schemas.microsoft.com/office/drawing/2014/main" id="{A396D2F2-236B-4BDB-A74B-451E1DD70E39}"/>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B0F5688B-19D6-48D5-8D1B-C776D3493A39}"/>
              </a:ext>
            </a:extLst>
          </p:cNvPr>
          <p:cNvGrpSpPr/>
          <p:nvPr/>
        </p:nvGrpSpPr>
        <p:grpSpPr>
          <a:xfrm rot="10800000">
            <a:off x="4164074" y="4124017"/>
            <a:ext cx="331725" cy="327233"/>
            <a:chOff x="6720547" y="2493606"/>
            <a:chExt cx="331725" cy="327233"/>
          </a:xfrm>
        </p:grpSpPr>
        <p:sp>
          <p:nvSpPr>
            <p:cNvPr id="43" name="Arrow: Chevron 42">
              <a:extLst>
                <a:ext uri="{FF2B5EF4-FFF2-40B4-BE49-F238E27FC236}">
                  <a16:creationId xmlns:a16="http://schemas.microsoft.com/office/drawing/2014/main" id="{4CB07A68-D4E2-4208-86CC-D7983604EDF2}"/>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Arrow: Chevron 43">
              <a:extLst>
                <a:ext uri="{FF2B5EF4-FFF2-40B4-BE49-F238E27FC236}">
                  <a16:creationId xmlns:a16="http://schemas.microsoft.com/office/drawing/2014/main" id="{9B84EAB0-8D56-48FC-B8B3-3003A23989FC}"/>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621CD235-6234-4360-B190-A7EAAC3E86CF}"/>
              </a:ext>
            </a:extLst>
          </p:cNvPr>
          <p:cNvGrpSpPr/>
          <p:nvPr/>
        </p:nvGrpSpPr>
        <p:grpSpPr>
          <a:xfrm rot="12907832">
            <a:off x="3788892" y="3627699"/>
            <a:ext cx="331725" cy="327233"/>
            <a:chOff x="6720547" y="2493606"/>
            <a:chExt cx="331725" cy="327233"/>
          </a:xfrm>
        </p:grpSpPr>
        <p:sp>
          <p:nvSpPr>
            <p:cNvPr id="46" name="Arrow: Chevron 45">
              <a:extLst>
                <a:ext uri="{FF2B5EF4-FFF2-40B4-BE49-F238E27FC236}">
                  <a16:creationId xmlns:a16="http://schemas.microsoft.com/office/drawing/2014/main" id="{16139448-9865-45A8-8560-BE0FBBF2268E}"/>
                </a:ext>
              </a:extLst>
            </p:cNvPr>
            <p:cNvSpPr/>
            <p:nvPr/>
          </p:nvSpPr>
          <p:spPr>
            <a:xfrm rot="2573466">
              <a:off x="6720547" y="2493606"/>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Arrow: Chevron 46">
              <a:extLst>
                <a:ext uri="{FF2B5EF4-FFF2-40B4-BE49-F238E27FC236}">
                  <a16:creationId xmlns:a16="http://schemas.microsoft.com/office/drawing/2014/main" id="{CD32B87F-9F8A-437F-A06B-C6367BF6FA0F}"/>
                </a:ext>
              </a:extLst>
            </p:cNvPr>
            <p:cNvSpPr/>
            <p:nvPr/>
          </p:nvSpPr>
          <p:spPr>
            <a:xfrm rot="2573466">
              <a:off x="6823672" y="2592239"/>
              <a:ext cx="228600" cy="22860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TextBox 22">
            <a:extLst>
              <a:ext uri="{FF2B5EF4-FFF2-40B4-BE49-F238E27FC236}">
                <a16:creationId xmlns:a16="http://schemas.microsoft.com/office/drawing/2014/main" id="{8BDFB340-0D5C-454C-BB16-EE0F75EF9729}"/>
              </a:ext>
            </a:extLst>
          </p:cNvPr>
          <p:cNvSpPr txBox="1"/>
          <p:nvPr/>
        </p:nvSpPr>
        <p:spPr>
          <a:xfrm>
            <a:off x="4273277" y="2949242"/>
            <a:ext cx="1510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Continuous Action &amp; </a:t>
            </a:r>
            <a:b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Ongoing Evaluation</a:t>
            </a:r>
          </a:p>
        </p:txBody>
      </p:sp>
      <p:cxnSp>
        <p:nvCxnSpPr>
          <p:cNvPr id="3" name="Straight Arrow Connector 2">
            <a:extLst>
              <a:ext uri="{FF2B5EF4-FFF2-40B4-BE49-F238E27FC236}">
                <a16:creationId xmlns:a16="http://schemas.microsoft.com/office/drawing/2014/main" id="{70611983-DF09-4D18-8672-81A5B815FDE5}"/>
              </a:ext>
            </a:extLst>
          </p:cNvPr>
          <p:cNvCxnSpPr>
            <a:cxnSpLocks/>
          </p:cNvCxnSpPr>
          <p:nvPr/>
        </p:nvCxnSpPr>
        <p:spPr>
          <a:xfrm flipV="1">
            <a:off x="5023562" y="2619961"/>
            <a:ext cx="920" cy="2294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C85E5F0-4375-4800-B551-A1B4FC1C7296}"/>
              </a:ext>
            </a:extLst>
          </p:cNvPr>
          <p:cNvCxnSpPr>
            <a:cxnSpLocks/>
          </p:cNvCxnSpPr>
          <p:nvPr/>
        </p:nvCxnSpPr>
        <p:spPr>
          <a:xfrm flipH="1">
            <a:off x="4240042" y="3425261"/>
            <a:ext cx="255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3DF83AE-B790-4D8D-ACCC-27E4AD35FB8A}"/>
              </a:ext>
            </a:extLst>
          </p:cNvPr>
          <p:cNvCxnSpPr>
            <a:cxnSpLocks/>
            <a:endCxn id="23" idx="3"/>
          </p:cNvCxnSpPr>
          <p:nvPr/>
        </p:nvCxnSpPr>
        <p:spPr>
          <a:xfrm>
            <a:off x="5471975" y="3426296"/>
            <a:ext cx="3113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BC7803B-E5E8-4C6B-929B-2648AF788AC5}"/>
              </a:ext>
            </a:extLst>
          </p:cNvPr>
          <p:cNvCxnSpPr>
            <a:cxnSpLocks/>
          </p:cNvCxnSpPr>
          <p:nvPr/>
        </p:nvCxnSpPr>
        <p:spPr>
          <a:xfrm rot="10800000" flipV="1">
            <a:off x="5026448" y="3997695"/>
            <a:ext cx="920" cy="22947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B34EDF88-4364-4AED-A566-4BA8453A5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733" y="2284347"/>
            <a:ext cx="2438400" cy="1242276"/>
          </a:xfrm>
          <a:prstGeom prst="rect">
            <a:avLst/>
          </a:prstGeom>
        </p:spPr>
      </p:pic>
      <p:sp>
        <p:nvSpPr>
          <p:cNvPr id="50" name="TextBox 49">
            <a:extLst>
              <a:ext uri="{FF2B5EF4-FFF2-40B4-BE49-F238E27FC236}">
                <a16:creationId xmlns:a16="http://schemas.microsoft.com/office/drawing/2014/main" id="{5950A078-BFF6-4CCB-BC19-EF2D5437CD39}"/>
              </a:ext>
            </a:extLst>
          </p:cNvPr>
          <p:cNvSpPr txBox="1"/>
          <p:nvPr/>
        </p:nvSpPr>
        <p:spPr>
          <a:xfrm>
            <a:off x="177465" y="126452"/>
            <a:ext cx="320040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57BA46"/>
                </a:solidFill>
                <a:latin typeface="Segoe UI Semibold"/>
                <a:ea typeface="+mj-ea"/>
                <a:cs typeface="+mj-cs"/>
              </a:rPr>
              <a:t>Community Health Improvement Process</a:t>
            </a:r>
            <a:endParaRPr kumimoji="0" lang="en-US" sz="3200" b="0" i="0" u="none" strike="noStrike" kern="1200" cap="none" spc="0" normalizeH="0" baseline="0" noProof="0" dirty="0">
              <a:ln>
                <a:noFill/>
              </a:ln>
              <a:solidFill>
                <a:srgbClr val="8CC63F"/>
              </a:solidFill>
              <a:effectLst/>
              <a:uLnTx/>
              <a:uFillTx/>
              <a:latin typeface="Segoe UI" panose="020B0502040204020203" pitchFamily="34" charset="0"/>
              <a:ea typeface="+mn-ea"/>
              <a:cs typeface="Segoe UI" panose="020B0502040204020203" pitchFamily="34" charset="0"/>
            </a:endParaRPr>
          </a:p>
        </p:txBody>
      </p:sp>
      <p:sp>
        <p:nvSpPr>
          <p:cNvPr id="53" name="TextBox 52">
            <a:extLst>
              <a:ext uri="{FF2B5EF4-FFF2-40B4-BE49-F238E27FC236}">
                <a16:creationId xmlns:a16="http://schemas.microsoft.com/office/drawing/2014/main" id="{03D166ED-A5E0-4951-A5B6-CBA4937522E9}"/>
              </a:ext>
            </a:extLst>
          </p:cNvPr>
          <p:cNvSpPr txBox="1"/>
          <p:nvPr/>
        </p:nvSpPr>
        <p:spPr>
          <a:xfrm>
            <a:off x="3704835" y="786073"/>
            <a:ext cx="1676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Collect &amp; Analyze Community Data</a:t>
            </a:r>
          </a:p>
        </p:txBody>
      </p:sp>
      <p:sp>
        <p:nvSpPr>
          <p:cNvPr id="54" name="TextBox 53">
            <a:extLst>
              <a:ext uri="{FF2B5EF4-FFF2-40B4-BE49-F238E27FC236}">
                <a16:creationId xmlns:a16="http://schemas.microsoft.com/office/drawing/2014/main" id="{331992F6-0E4B-45E1-A5DD-C76ABBBD265C}"/>
              </a:ext>
            </a:extLst>
          </p:cNvPr>
          <p:cNvSpPr txBox="1"/>
          <p:nvPr/>
        </p:nvSpPr>
        <p:spPr>
          <a:xfrm>
            <a:off x="4780565" y="1403639"/>
            <a:ext cx="19694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Decide What is Most Important to Act On</a:t>
            </a:r>
          </a:p>
        </p:txBody>
      </p:sp>
      <p:sp>
        <p:nvSpPr>
          <p:cNvPr id="55" name="TextBox 54">
            <a:extLst>
              <a:ext uri="{FF2B5EF4-FFF2-40B4-BE49-F238E27FC236}">
                <a16:creationId xmlns:a16="http://schemas.microsoft.com/office/drawing/2014/main" id="{7AB3B68F-E939-4363-A5D7-01F2026E22AD}"/>
              </a:ext>
            </a:extLst>
          </p:cNvPr>
          <p:cNvSpPr txBox="1"/>
          <p:nvPr/>
        </p:nvSpPr>
        <p:spPr>
          <a:xfrm>
            <a:off x="6119681" y="4126835"/>
            <a:ext cx="17451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Community Health Strategic Planning</a:t>
            </a:r>
          </a:p>
        </p:txBody>
      </p:sp>
      <p:sp>
        <p:nvSpPr>
          <p:cNvPr id="56" name="TextBox 55">
            <a:extLst>
              <a:ext uri="{FF2B5EF4-FFF2-40B4-BE49-F238E27FC236}">
                <a16:creationId xmlns:a16="http://schemas.microsoft.com/office/drawing/2014/main" id="{BB65DEB0-6555-40E7-806E-882E95611936}"/>
              </a:ext>
            </a:extLst>
          </p:cNvPr>
          <p:cNvSpPr txBox="1"/>
          <p:nvPr/>
        </p:nvSpPr>
        <p:spPr>
          <a:xfrm>
            <a:off x="2363427" y="3813512"/>
            <a:ext cx="159523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Take Action &amp; Evaluate Health Improvement</a:t>
            </a:r>
          </a:p>
        </p:txBody>
      </p:sp>
      <p:sp>
        <p:nvSpPr>
          <p:cNvPr id="51" name="TextBox 50">
            <a:extLst>
              <a:ext uri="{FF2B5EF4-FFF2-40B4-BE49-F238E27FC236}">
                <a16:creationId xmlns:a16="http://schemas.microsoft.com/office/drawing/2014/main" id="{65F4C06D-2C6E-431B-AFCA-C438B7D1D4A5}"/>
              </a:ext>
            </a:extLst>
          </p:cNvPr>
          <p:cNvSpPr txBox="1"/>
          <p:nvPr/>
        </p:nvSpPr>
        <p:spPr>
          <a:xfrm>
            <a:off x="4366032" y="5179916"/>
            <a:ext cx="125861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2</a:t>
            </a:r>
            <a:br>
              <a:rPr kumimoji="0" lang="en-US" sz="16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1"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Apr. 2019 – Sep. 2019</a:t>
            </a:r>
          </a:p>
        </p:txBody>
      </p:sp>
      <p:sp>
        <p:nvSpPr>
          <p:cNvPr id="52" name="TextBox 51">
            <a:extLst>
              <a:ext uri="{FF2B5EF4-FFF2-40B4-BE49-F238E27FC236}">
                <a16:creationId xmlns:a16="http://schemas.microsoft.com/office/drawing/2014/main" id="{908597E2-458A-4E9A-8CE9-A73E4FF49AA5}"/>
              </a:ext>
            </a:extLst>
          </p:cNvPr>
          <p:cNvSpPr txBox="1"/>
          <p:nvPr/>
        </p:nvSpPr>
        <p:spPr>
          <a:xfrm>
            <a:off x="2511764" y="1939205"/>
            <a:ext cx="125861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t>Phase 3</a:t>
            </a:r>
            <a:br>
              <a:rPr kumimoji="0" lang="en-US" sz="1600" b="1" i="0" u="none" strike="noStrike" kern="1200" cap="none" spc="0" normalizeH="0" baseline="0" noProof="0" dirty="0">
                <a:ln>
                  <a:noFill/>
                </a:ln>
                <a:solidFill>
                  <a:srgbClr val="4F81BD">
                    <a:lumMod val="50000"/>
                  </a:srgbClr>
                </a:solidFill>
                <a:effectLst/>
                <a:uLnTx/>
                <a:uFillTx/>
                <a:latin typeface="Segoe UI" panose="020B0502040204020203" pitchFamily="34" charset="0"/>
                <a:ea typeface="+mn-ea"/>
                <a:cs typeface="Segoe UI" panose="020B0502040204020203" pitchFamily="34" charset="0"/>
              </a:rPr>
            </a:br>
            <a:r>
              <a:rPr kumimoji="0" lang="en-US" sz="1400" b="1" i="1" u="none" strike="noStrike" kern="1200" cap="none" spc="0" normalizeH="0" baseline="0" noProof="0" dirty="0">
                <a:ln>
                  <a:noFill/>
                </a:ln>
                <a:solidFill>
                  <a:srgbClr val="4F81BD">
                    <a:lumMod val="75000"/>
                  </a:srgbClr>
                </a:solidFill>
                <a:effectLst/>
                <a:uLnTx/>
                <a:uFillTx/>
                <a:latin typeface="Segoe UI" panose="020B0502040204020203" pitchFamily="34" charset="0"/>
                <a:ea typeface="+mn-ea"/>
                <a:cs typeface="Segoe UI" panose="020B0502040204020203" pitchFamily="34" charset="0"/>
              </a:rPr>
              <a:t>Oct. 2019 – Dec. 2020</a:t>
            </a:r>
          </a:p>
        </p:txBody>
      </p:sp>
    </p:spTree>
    <p:extLst>
      <p:ext uri="{BB962C8B-B14F-4D97-AF65-F5344CB8AC3E}">
        <p14:creationId xmlns:p14="http://schemas.microsoft.com/office/powerpoint/2010/main" val="346797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9061-8906-41BD-B486-079629D71A43}"/>
              </a:ext>
            </a:extLst>
          </p:cNvPr>
          <p:cNvSpPr>
            <a:spLocks noGrp="1"/>
          </p:cNvSpPr>
          <p:nvPr>
            <p:ph type="title"/>
          </p:nvPr>
        </p:nvSpPr>
        <p:spPr>
          <a:xfrm>
            <a:off x="457200" y="304800"/>
            <a:ext cx="10905066" cy="1320800"/>
          </a:xfrm>
        </p:spPr>
        <p:txBody>
          <a:bodyPr/>
          <a:lstStyle/>
          <a:p>
            <a:r>
              <a:rPr lang="en-US" dirty="0"/>
              <a:t>What is a Community Health (Needs) Assessment?</a:t>
            </a:r>
          </a:p>
        </p:txBody>
      </p:sp>
      <p:sp>
        <p:nvSpPr>
          <p:cNvPr id="5" name="Content Placeholder 2">
            <a:extLst>
              <a:ext uri="{FF2B5EF4-FFF2-40B4-BE49-F238E27FC236}">
                <a16:creationId xmlns:a16="http://schemas.microsoft.com/office/drawing/2014/main" id="{242C7E11-FE61-4033-88F5-83E34022275B}"/>
              </a:ext>
            </a:extLst>
          </p:cNvPr>
          <p:cNvSpPr>
            <a:spLocks noGrp="1"/>
          </p:cNvSpPr>
          <p:nvPr>
            <p:ph idx="1"/>
          </p:nvPr>
        </p:nvSpPr>
        <p:spPr>
          <a:xfrm>
            <a:off x="990600" y="2160589"/>
            <a:ext cx="9753600" cy="3880773"/>
          </a:xfrm>
        </p:spPr>
        <p:txBody>
          <a:bodyPr>
            <a:normAutofit/>
          </a:bodyPr>
          <a:lstStyle/>
          <a:p>
            <a:r>
              <a:rPr lang="en-US" dirty="0"/>
              <a:t>Community health assessment is a </a:t>
            </a:r>
            <a:r>
              <a:rPr lang="en-US" b="1" dirty="0"/>
              <a:t>systematic</a:t>
            </a:r>
            <a:r>
              <a:rPr lang="en-US" dirty="0"/>
              <a:t> examination of the </a:t>
            </a:r>
            <a:r>
              <a:rPr lang="en-US" b="1" dirty="0"/>
              <a:t>health status indicators </a:t>
            </a:r>
            <a:r>
              <a:rPr lang="en-US" dirty="0"/>
              <a:t>for a given </a:t>
            </a:r>
            <a:r>
              <a:rPr lang="en-US" b="1" dirty="0"/>
              <a:t>population</a:t>
            </a:r>
            <a:r>
              <a:rPr lang="en-US" dirty="0"/>
              <a:t> that is used to identify key problems and assets in a community. </a:t>
            </a:r>
          </a:p>
          <a:p>
            <a:r>
              <a:rPr lang="en-US" dirty="0"/>
              <a:t>The ultimate goal of a community health assessment is to develop strategies to address the community’s health needs and identified issues. </a:t>
            </a:r>
          </a:p>
          <a:p>
            <a:r>
              <a:rPr lang="en-US" dirty="0"/>
              <a:t>A variety of tools and processes may be used to conduct a community health assessment; the essential ingredients are </a:t>
            </a:r>
            <a:r>
              <a:rPr lang="en-US" b="1" dirty="0"/>
              <a:t>community engagement</a:t>
            </a:r>
            <a:r>
              <a:rPr lang="en-US" dirty="0"/>
              <a:t> and </a:t>
            </a:r>
            <a:r>
              <a:rPr lang="en-US" b="1" dirty="0"/>
              <a:t>collaborative participation.</a:t>
            </a:r>
            <a:r>
              <a:rPr lang="en-US" dirty="0"/>
              <a:t> </a:t>
            </a:r>
          </a:p>
        </p:txBody>
      </p:sp>
      <p:sp>
        <p:nvSpPr>
          <p:cNvPr id="6" name="Footer Placeholder 5">
            <a:extLst>
              <a:ext uri="{FF2B5EF4-FFF2-40B4-BE49-F238E27FC236}">
                <a16:creationId xmlns:a16="http://schemas.microsoft.com/office/drawing/2014/main" id="{035EF68E-47C6-4396-99BE-1283A41B6D24}"/>
              </a:ext>
            </a:extLst>
          </p:cNvPr>
          <p:cNvSpPr>
            <a:spLocks noGrp="1"/>
          </p:cNvSpPr>
          <p:nvPr>
            <p:ph type="ftr" sz="quarter" idx="11"/>
          </p:nvPr>
        </p:nvSpPr>
        <p:spPr>
          <a:xfrm>
            <a:off x="1447800" y="5923843"/>
            <a:ext cx="5527146" cy="600164"/>
          </a:xfrm>
          <a:prstGeom prst="rect">
            <a:avLst/>
          </a:prstGeom>
        </p:spPr>
        <p:txBody>
          <a:bodyPr wrap="square">
            <a:spAutoFit/>
          </a:bodyPr>
          <a:lstStyle/>
          <a:p>
            <a:pPr lvl="1"/>
            <a:r>
              <a:rPr lang="en-US" sz="1100" i="1" dirty="0"/>
              <a:t>(</a:t>
            </a:r>
            <a:r>
              <a:rPr lang="en-US" sz="1100" i="1" dirty="0" err="1"/>
              <a:t>Turnock</a:t>
            </a:r>
            <a:r>
              <a:rPr lang="en-US" sz="1100" i="1" dirty="0"/>
              <a:t>, B. Public Health: What It Is and How It Works. Jones and Bartlett, 2009). Public Health Accreditation Board’s (PHAB) Definition from the PHAB Glossary of Terms Version 1.0</a:t>
            </a:r>
            <a:endParaRPr lang="en-US" sz="1200" i="1" dirty="0"/>
          </a:p>
        </p:txBody>
      </p:sp>
    </p:spTree>
    <p:extLst>
      <p:ext uri="{BB962C8B-B14F-4D97-AF65-F5344CB8AC3E}">
        <p14:creationId xmlns:p14="http://schemas.microsoft.com/office/powerpoint/2010/main" val="56868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380" y="2003161"/>
            <a:ext cx="1778581" cy="276999"/>
          </a:xfrm>
          <a:prstGeom prst="rect">
            <a:avLst/>
          </a:prstGeom>
          <a:solidFill>
            <a:schemeClr val="accent3"/>
          </a:solidFill>
          <a:ln>
            <a:solidFill>
              <a:srgbClr val="94C600"/>
            </a:solidFill>
          </a:ln>
        </p:spPr>
        <p:txBody>
          <a:bodyPr wrap="square" rtlCol="0">
            <a:spAutoFit/>
          </a:bodyPr>
          <a:lstStyle/>
          <a:p>
            <a:pPr>
              <a:defRPr/>
            </a:pPr>
            <a:r>
              <a:rPr lang="en-US" sz="1200" b="1" kern="0" dirty="0">
                <a:solidFill>
                  <a:prstClr val="black"/>
                </a:solidFill>
                <a:latin typeface="Century Gothic"/>
              </a:rPr>
              <a:t>WNC Health Network</a:t>
            </a:r>
          </a:p>
        </p:txBody>
      </p:sp>
      <p:sp>
        <p:nvSpPr>
          <p:cNvPr id="5" name="TextBox 4"/>
          <p:cNvSpPr txBox="1"/>
          <p:nvPr/>
        </p:nvSpPr>
        <p:spPr>
          <a:xfrm>
            <a:off x="9703380" y="1978375"/>
            <a:ext cx="2233815" cy="276999"/>
          </a:xfrm>
          <a:prstGeom prst="rect">
            <a:avLst/>
          </a:prstGeom>
          <a:solidFill>
            <a:schemeClr val="accent3"/>
          </a:solidFill>
          <a:ln>
            <a:solidFill>
              <a:srgbClr val="94C600"/>
            </a:solidFill>
          </a:ln>
        </p:spPr>
        <p:txBody>
          <a:bodyPr wrap="square" rtlCol="0">
            <a:spAutoFit/>
          </a:bodyPr>
          <a:lstStyle/>
          <a:p>
            <a:pPr>
              <a:defRPr/>
            </a:pPr>
            <a:r>
              <a:rPr lang="en-US" sz="1200" b="1" kern="0" dirty="0">
                <a:solidFill>
                  <a:prstClr val="black"/>
                </a:solidFill>
                <a:latin typeface="Century Gothic"/>
              </a:rPr>
              <a:t>WNC Local Health Directors</a:t>
            </a:r>
            <a:endParaRPr lang="en-US" sz="1200" kern="0" dirty="0">
              <a:solidFill>
                <a:prstClr val="black"/>
              </a:solidFill>
              <a:latin typeface="Century Gothic"/>
            </a:endParaRPr>
          </a:p>
        </p:txBody>
      </p:sp>
      <p:sp>
        <p:nvSpPr>
          <p:cNvPr id="6" name="TextBox 5"/>
          <p:cNvSpPr txBox="1"/>
          <p:nvPr/>
        </p:nvSpPr>
        <p:spPr>
          <a:xfrm>
            <a:off x="3344194" y="1409990"/>
            <a:ext cx="5469928" cy="769441"/>
          </a:xfrm>
          <a:prstGeom prst="rect">
            <a:avLst/>
          </a:prstGeom>
          <a:solidFill>
            <a:schemeClr val="accent3"/>
          </a:solidFill>
          <a:ln>
            <a:solidFill>
              <a:srgbClr val="94C600"/>
            </a:solidFill>
          </a:ln>
        </p:spPr>
        <p:txBody>
          <a:bodyPr wrap="square" rtlCol="0">
            <a:spAutoFit/>
          </a:bodyPr>
          <a:lstStyle/>
          <a:p>
            <a:pPr algn="ctr">
              <a:defRPr/>
            </a:pPr>
            <a:r>
              <a:rPr lang="en-US" sz="1600" b="1" kern="0" dirty="0">
                <a:solidFill>
                  <a:prstClr val="black"/>
                </a:solidFill>
                <a:latin typeface="Century Gothic"/>
              </a:rPr>
              <a:t>WNC Healthy Impact Steering Committee*</a:t>
            </a:r>
          </a:p>
          <a:p>
            <a:pPr algn="ctr">
              <a:defRPr/>
            </a:pPr>
            <a:r>
              <a:rPr lang="en-US" sz="1400" kern="0" dirty="0">
                <a:solidFill>
                  <a:prstClr val="black"/>
                </a:solidFill>
                <a:latin typeface="Century Gothic"/>
              </a:rPr>
              <a:t>(Health Department &amp; Hospital Representatives, Strategic Regional Partners, WNC Health Network) </a:t>
            </a:r>
          </a:p>
        </p:txBody>
      </p:sp>
      <p:sp>
        <p:nvSpPr>
          <p:cNvPr id="7" name="TextBox 6"/>
          <p:cNvSpPr txBox="1"/>
          <p:nvPr/>
        </p:nvSpPr>
        <p:spPr>
          <a:xfrm>
            <a:off x="2107979" y="3021798"/>
            <a:ext cx="2026355" cy="461665"/>
          </a:xfrm>
          <a:prstGeom prst="rect">
            <a:avLst/>
          </a:prstGeom>
          <a:solidFill>
            <a:schemeClr val="accent3">
              <a:lumMod val="20000"/>
              <a:lumOff val="80000"/>
            </a:schemeClr>
          </a:solidFill>
          <a:ln>
            <a:solidFill>
              <a:srgbClr val="94C600"/>
            </a:solidFill>
          </a:ln>
        </p:spPr>
        <p:txBody>
          <a:bodyPr wrap="square" rtlCol="0">
            <a:spAutoFit/>
          </a:bodyPr>
          <a:lstStyle/>
          <a:p>
            <a:pPr algn="ctr">
              <a:defRPr/>
            </a:pPr>
            <a:r>
              <a:rPr lang="en-US" sz="1200" b="1" kern="0" dirty="0">
                <a:solidFill>
                  <a:prstClr val="black"/>
                </a:solidFill>
                <a:latin typeface="Century Gothic"/>
              </a:rPr>
              <a:t>Data</a:t>
            </a:r>
          </a:p>
          <a:p>
            <a:pPr algn="ctr">
              <a:defRPr/>
            </a:pPr>
            <a:r>
              <a:rPr lang="en-US" sz="1200" b="1" kern="0" dirty="0">
                <a:solidFill>
                  <a:prstClr val="black"/>
                </a:solidFill>
                <a:latin typeface="Century Gothic"/>
              </a:rPr>
              <a:t>Workgroup* </a:t>
            </a:r>
          </a:p>
        </p:txBody>
      </p:sp>
      <p:sp>
        <p:nvSpPr>
          <p:cNvPr id="8" name="TextBox 7"/>
          <p:cNvSpPr txBox="1"/>
          <p:nvPr/>
        </p:nvSpPr>
        <p:spPr>
          <a:xfrm>
            <a:off x="7886983" y="2729410"/>
            <a:ext cx="2158624" cy="461665"/>
          </a:xfrm>
          <a:prstGeom prst="rect">
            <a:avLst/>
          </a:prstGeom>
          <a:solidFill>
            <a:schemeClr val="accent3">
              <a:lumMod val="20000"/>
              <a:lumOff val="80000"/>
            </a:schemeClr>
          </a:solidFill>
          <a:ln>
            <a:solidFill>
              <a:srgbClr val="94C600"/>
            </a:solidFill>
          </a:ln>
        </p:spPr>
        <p:txBody>
          <a:bodyPr wrap="square" rtlCol="0">
            <a:spAutoFit/>
          </a:bodyPr>
          <a:lstStyle/>
          <a:p>
            <a:pPr algn="ctr">
              <a:defRPr/>
            </a:pPr>
            <a:r>
              <a:rPr lang="en-US" sz="1200" b="1" kern="0" dirty="0">
                <a:solidFill>
                  <a:prstClr val="black"/>
                </a:solidFill>
                <a:latin typeface="Century Gothic"/>
              </a:rPr>
              <a:t>Communications Workgroup*</a:t>
            </a:r>
          </a:p>
        </p:txBody>
      </p:sp>
      <p:sp>
        <p:nvSpPr>
          <p:cNvPr id="11" name="TextBox 10"/>
          <p:cNvSpPr txBox="1"/>
          <p:nvPr/>
        </p:nvSpPr>
        <p:spPr>
          <a:xfrm>
            <a:off x="4639058" y="2636108"/>
            <a:ext cx="2743201" cy="1538883"/>
          </a:xfrm>
          <a:prstGeom prst="rect">
            <a:avLst/>
          </a:prstGeom>
          <a:solidFill>
            <a:schemeClr val="accent3">
              <a:lumMod val="20000"/>
              <a:lumOff val="80000"/>
            </a:schemeClr>
          </a:solidFill>
          <a:ln>
            <a:solidFill>
              <a:srgbClr val="94C600"/>
            </a:solidFill>
          </a:ln>
        </p:spPr>
        <p:txBody>
          <a:bodyPr wrap="square" rtlCol="0">
            <a:spAutoFit/>
          </a:bodyPr>
          <a:lstStyle/>
          <a:p>
            <a:pPr algn="ctr">
              <a:defRPr/>
            </a:pPr>
            <a:endParaRPr lang="en-US" sz="1600" b="1" kern="0" dirty="0">
              <a:solidFill>
                <a:prstClr val="black"/>
              </a:solidFill>
              <a:latin typeface="Century Gothic"/>
            </a:endParaRPr>
          </a:p>
          <a:p>
            <a:pPr algn="ctr">
              <a:defRPr/>
            </a:pPr>
            <a:r>
              <a:rPr lang="en-US" sz="1600" b="1" kern="0" dirty="0">
                <a:solidFill>
                  <a:prstClr val="black"/>
                </a:solidFill>
                <a:latin typeface="Century Gothic"/>
              </a:rPr>
              <a:t>WNC Healthy Impact Members</a:t>
            </a:r>
            <a:br>
              <a:rPr lang="en-US" sz="1600" b="1" kern="0" dirty="0">
                <a:solidFill>
                  <a:prstClr val="black"/>
                </a:solidFill>
                <a:latin typeface="Century Gothic"/>
              </a:rPr>
            </a:br>
            <a:r>
              <a:rPr lang="en-US" sz="1600" kern="0" dirty="0">
                <a:solidFill>
                  <a:prstClr val="black"/>
                </a:solidFill>
                <a:latin typeface="Century Gothic"/>
              </a:rPr>
              <a:t>(</a:t>
            </a:r>
            <a:r>
              <a:rPr lang="en-US" sz="1400" kern="0" dirty="0">
                <a:solidFill>
                  <a:prstClr val="black"/>
                </a:solidFill>
                <a:latin typeface="Century Gothic"/>
              </a:rPr>
              <a:t>Public Health &amp; Hospital Representatives)</a:t>
            </a:r>
          </a:p>
          <a:p>
            <a:pPr algn="ctr">
              <a:defRPr/>
            </a:pPr>
            <a:endParaRPr lang="en-US" sz="1600" kern="0" dirty="0">
              <a:solidFill>
                <a:prstClr val="black"/>
              </a:solidFill>
              <a:latin typeface="Century Gothic"/>
            </a:endParaRPr>
          </a:p>
        </p:txBody>
      </p:sp>
      <p:sp>
        <p:nvSpPr>
          <p:cNvPr id="13" name="TextBox 12"/>
          <p:cNvSpPr txBox="1"/>
          <p:nvPr/>
        </p:nvSpPr>
        <p:spPr>
          <a:xfrm>
            <a:off x="2102686" y="3522409"/>
            <a:ext cx="2026355" cy="276999"/>
          </a:xfrm>
          <a:prstGeom prst="rect">
            <a:avLst/>
          </a:prstGeom>
          <a:solidFill>
            <a:sysClr val="window" lastClr="FFFFFF"/>
          </a:solidFill>
          <a:ln w="19050">
            <a:solidFill>
              <a:schemeClr val="accent3">
                <a:lumMod val="20000"/>
                <a:lumOff val="80000"/>
              </a:schemeClr>
            </a:solidFill>
            <a:prstDash val="lgDash"/>
          </a:ln>
        </p:spPr>
        <p:txBody>
          <a:bodyPr wrap="square" rtlCol="0">
            <a:spAutoFit/>
          </a:bodyPr>
          <a:lstStyle/>
          <a:p>
            <a:pPr algn="ctr">
              <a:defRPr/>
            </a:pPr>
            <a:r>
              <a:rPr lang="en-US" sz="1200" kern="0" dirty="0">
                <a:solidFill>
                  <a:prstClr val="black"/>
                </a:solidFill>
                <a:latin typeface="Century Gothic"/>
              </a:rPr>
              <a:t>Data Consulting Team</a:t>
            </a:r>
          </a:p>
        </p:txBody>
      </p:sp>
      <p:sp>
        <p:nvSpPr>
          <p:cNvPr id="23" name="TextBox 22"/>
          <p:cNvSpPr txBox="1"/>
          <p:nvPr/>
        </p:nvSpPr>
        <p:spPr>
          <a:xfrm>
            <a:off x="7886983" y="3631619"/>
            <a:ext cx="2158624" cy="646331"/>
          </a:xfrm>
          <a:prstGeom prst="rect">
            <a:avLst/>
          </a:prstGeom>
          <a:solidFill>
            <a:schemeClr val="accent3">
              <a:lumMod val="20000"/>
              <a:lumOff val="80000"/>
            </a:schemeClr>
          </a:solidFill>
          <a:ln>
            <a:solidFill>
              <a:srgbClr val="94C600"/>
            </a:solidFill>
          </a:ln>
        </p:spPr>
        <p:txBody>
          <a:bodyPr wrap="square" rtlCol="0">
            <a:spAutoFit/>
          </a:bodyPr>
          <a:lstStyle/>
          <a:p>
            <a:pPr algn="ctr">
              <a:defRPr/>
            </a:pPr>
            <a:r>
              <a:rPr lang="en-US" sz="1200" b="1" kern="0" dirty="0">
                <a:solidFill>
                  <a:prstClr val="black"/>
                </a:solidFill>
                <a:latin typeface="Century Gothic"/>
              </a:rPr>
              <a:t>Results-Based Accountability Workgroup*</a:t>
            </a:r>
            <a:endParaRPr lang="en-US" sz="1200" b="1" kern="0" dirty="0">
              <a:solidFill>
                <a:srgbClr val="FF6700">
                  <a:lumMod val="75000"/>
                </a:srgbClr>
              </a:solidFill>
              <a:latin typeface="Century Gothic"/>
            </a:endParaRPr>
          </a:p>
        </p:txBody>
      </p:sp>
      <p:sp>
        <p:nvSpPr>
          <p:cNvPr id="29" name="TextBox 28"/>
          <p:cNvSpPr txBox="1"/>
          <p:nvPr/>
        </p:nvSpPr>
        <p:spPr>
          <a:xfrm>
            <a:off x="7886983" y="4309341"/>
            <a:ext cx="2158624" cy="276999"/>
          </a:xfrm>
          <a:prstGeom prst="rect">
            <a:avLst/>
          </a:prstGeom>
          <a:solidFill>
            <a:sysClr val="window" lastClr="FFFFFF"/>
          </a:solidFill>
          <a:ln w="19050">
            <a:solidFill>
              <a:schemeClr val="accent3">
                <a:lumMod val="20000"/>
                <a:lumOff val="80000"/>
              </a:schemeClr>
            </a:solidFill>
            <a:prstDash val="lgDash"/>
          </a:ln>
        </p:spPr>
        <p:txBody>
          <a:bodyPr wrap="square" rtlCol="0">
            <a:spAutoFit/>
          </a:bodyPr>
          <a:lstStyle/>
          <a:p>
            <a:pPr algn="ctr">
              <a:defRPr/>
            </a:pPr>
            <a:r>
              <a:rPr lang="en-US" sz="1200" kern="0" dirty="0">
                <a:solidFill>
                  <a:prstClr val="black"/>
                </a:solidFill>
                <a:latin typeface="Century Gothic"/>
              </a:rPr>
              <a:t>RBA Consulting Team</a:t>
            </a:r>
          </a:p>
        </p:txBody>
      </p:sp>
      <p:sp>
        <p:nvSpPr>
          <p:cNvPr id="30" name="Up-Down Arrow 29"/>
          <p:cNvSpPr/>
          <p:nvPr/>
        </p:nvSpPr>
        <p:spPr>
          <a:xfrm>
            <a:off x="5801108" y="4154320"/>
            <a:ext cx="419100" cy="1091167"/>
          </a:xfrm>
          <a:prstGeom prst="upDownArrow">
            <a:avLst/>
          </a:prstGeom>
          <a:solidFill>
            <a:srgbClr val="94C600"/>
          </a:solidFill>
          <a:ln w="15875" cap="flat" cmpd="sng" algn="ctr">
            <a:solidFill>
              <a:srgbClr val="94C600">
                <a:shade val="50000"/>
              </a:srgbClr>
            </a:solidFill>
            <a:prstDash val="solid"/>
          </a:ln>
          <a:effectLst/>
        </p:spPr>
        <p:txBody>
          <a:bodyPr rtlCol="0" anchor="ctr"/>
          <a:lstStyle/>
          <a:p>
            <a:pPr algn="ctr">
              <a:defRPr/>
            </a:pPr>
            <a:endParaRPr lang="en-US" kern="0">
              <a:solidFill>
                <a:prstClr val="white"/>
              </a:solidFill>
              <a:latin typeface="Century Gothic"/>
            </a:endParaRPr>
          </a:p>
        </p:txBody>
      </p:sp>
      <p:sp>
        <p:nvSpPr>
          <p:cNvPr id="18" name="TextBox 17">
            <a:extLst>
              <a:ext uri="{FF2B5EF4-FFF2-40B4-BE49-F238E27FC236}">
                <a16:creationId xmlns:a16="http://schemas.microsoft.com/office/drawing/2014/main" id="{2762B0B2-1834-4699-A40E-9E1EFBA9BAAE}"/>
              </a:ext>
            </a:extLst>
          </p:cNvPr>
          <p:cNvSpPr txBox="1"/>
          <p:nvPr/>
        </p:nvSpPr>
        <p:spPr>
          <a:xfrm>
            <a:off x="487541" y="253860"/>
            <a:ext cx="9235717" cy="646331"/>
          </a:xfrm>
          <a:prstGeom prst="rect">
            <a:avLst/>
          </a:prstGeom>
          <a:noFill/>
        </p:spPr>
        <p:txBody>
          <a:bodyPr wrap="square" rtlCol="0">
            <a:spAutoFit/>
          </a:bodyPr>
          <a:lstStyle/>
          <a:p>
            <a:r>
              <a:rPr lang="en-US" sz="3600" dirty="0">
                <a:solidFill>
                  <a:srgbClr val="57BA46"/>
                </a:solidFill>
                <a:latin typeface="Segoe UI Semibold"/>
                <a:ea typeface="+mj-ea"/>
                <a:cs typeface="+mj-cs"/>
              </a:rPr>
              <a:t>WNC Healthy Impact Organizational Chart</a:t>
            </a:r>
            <a:endParaRPr lang="en-US" sz="3600" b="1" dirty="0">
              <a:solidFill>
                <a:srgbClr val="92D050"/>
              </a:solidFill>
              <a:latin typeface="Segoe UI Semibold" panose="020B0702040204020203" pitchFamily="34" charset="0"/>
              <a:ea typeface="Segoe UI" panose="020B0502040204020203" pitchFamily="34" charset="0"/>
              <a:cs typeface="Segoe UI" panose="020B0502040204020203" pitchFamily="34" charset="0"/>
            </a:endParaRPr>
          </a:p>
        </p:txBody>
      </p:sp>
      <p:cxnSp>
        <p:nvCxnSpPr>
          <p:cNvPr id="19" name="Straight Arrow Connector 18">
            <a:extLst>
              <a:ext uri="{FF2B5EF4-FFF2-40B4-BE49-F238E27FC236}">
                <a16:creationId xmlns:a16="http://schemas.microsoft.com/office/drawing/2014/main" id="{39C930C8-30B0-4020-886B-66B27D2610DF}"/>
              </a:ext>
            </a:extLst>
          </p:cNvPr>
          <p:cNvCxnSpPr>
            <a:stCxn id="7" idx="3"/>
            <a:endCxn id="11" idx="1"/>
          </p:cNvCxnSpPr>
          <p:nvPr/>
        </p:nvCxnSpPr>
        <p:spPr>
          <a:xfrm>
            <a:off x="4134334" y="3252631"/>
            <a:ext cx="504724" cy="1529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5C0453-6CE9-4390-8F22-1612BE887F6F}"/>
              </a:ext>
            </a:extLst>
          </p:cNvPr>
          <p:cNvCxnSpPr>
            <a:endCxn id="8" idx="1"/>
          </p:cNvCxnSpPr>
          <p:nvPr/>
        </p:nvCxnSpPr>
        <p:spPr>
          <a:xfrm flipV="1">
            <a:off x="7382259" y="2960243"/>
            <a:ext cx="504724" cy="2042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951E9B-C70D-44AD-BEC2-A01E4E0BCD4A}"/>
              </a:ext>
            </a:extLst>
          </p:cNvPr>
          <p:cNvCxnSpPr/>
          <p:nvPr/>
        </p:nvCxnSpPr>
        <p:spPr>
          <a:xfrm>
            <a:off x="7382259" y="3662647"/>
            <a:ext cx="514663" cy="2459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Arrow: Up-Down 24">
            <a:extLst>
              <a:ext uri="{FF2B5EF4-FFF2-40B4-BE49-F238E27FC236}">
                <a16:creationId xmlns:a16="http://schemas.microsoft.com/office/drawing/2014/main" id="{E9693AD5-C75E-4624-93EA-5429ADBB344C}"/>
              </a:ext>
            </a:extLst>
          </p:cNvPr>
          <p:cNvSpPr/>
          <p:nvPr/>
        </p:nvSpPr>
        <p:spPr>
          <a:xfrm>
            <a:off x="5962951" y="2210209"/>
            <a:ext cx="45719" cy="395121"/>
          </a:xfrm>
          <a:prstGeom prst="upDown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8A7E103-F2CF-48D8-901F-E69DA31F6015}"/>
              </a:ext>
            </a:extLst>
          </p:cNvPr>
          <p:cNvSpPr txBox="1"/>
          <p:nvPr/>
        </p:nvSpPr>
        <p:spPr>
          <a:xfrm>
            <a:off x="192382" y="6096000"/>
            <a:ext cx="4243158" cy="307777"/>
          </a:xfrm>
          <a:prstGeom prst="rect">
            <a:avLst/>
          </a:prstGeom>
          <a:noFill/>
        </p:spPr>
        <p:txBody>
          <a:bodyPr wrap="square" rtlCol="0">
            <a:spAutoFit/>
          </a:bodyPr>
          <a:lstStyle/>
          <a:p>
            <a:r>
              <a:rPr lang="en-US" sz="1400" b="1" dirty="0"/>
              <a:t>*Led and facilitated by WNC Health Network staff</a:t>
            </a:r>
          </a:p>
        </p:txBody>
      </p:sp>
      <p:sp>
        <p:nvSpPr>
          <p:cNvPr id="33" name="TextBox 32">
            <a:extLst>
              <a:ext uri="{FF2B5EF4-FFF2-40B4-BE49-F238E27FC236}">
                <a16:creationId xmlns:a16="http://schemas.microsoft.com/office/drawing/2014/main" id="{D7FABA22-0B39-4C0A-917E-77AE27A91BDE}"/>
              </a:ext>
            </a:extLst>
          </p:cNvPr>
          <p:cNvSpPr txBox="1"/>
          <p:nvPr/>
        </p:nvSpPr>
        <p:spPr>
          <a:xfrm>
            <a:off x="451741" y="1338131"/>
            <a:ext cx="1890100" cy="276999"/>
          </a:xfrm>
          <a:prstGeom prst="rect">
            <a:avLst/>
          </a:prstGeom>
          <a:solidFill>
            <a:sysClr val="window" lastClr="FFFFFF"/>
          </a:solidFill>
          <a:ln w="19050">
            <a:solidFill>
              <a:srgbClr val="94C600"/>
            </a:solidFill>
            <a:prstDash val="dash"/>
          </a:ln>
        </p:spPr>
        <p:txBody>
          <a:bodyPr wrap="square" rtlCol="0">
            <a:spAutoFit/>
          </a:bodyPr>
          <a:lstStyle/>
          <a:p>
            <a:pPr>
              <a:defRPr/>
            </a:pPr>
            <a:r>
              <a:rPr lang="en-US" sz="1200" b="1" kern="0" dirty="0">
                <a:solidFill>
                  <a:prstClr val="black"/>
                </a:solidFill>
                <a:latin typeface="Century Gothic"/>
              </a:rPr>
              <a:t>WNC Hospital Leaders</a:t>
            </a:r>
            <a:endParaRPr lang="en-US" sz="1200" kern="0" dirty="0">
              <a:solidFill>
                <a:prstClr val="black"/>
              </a:solidFill>
              <a:latin typeface="Century Gothic"/>
            </a:endParaRPr>
          </a:p>
        </p:txBody>
      </p:sp>
      <p:cxnSp>
        <p:nvCxnSpPr>
          <p:cNvPr id="34" name="Straight Arrow Connector 33">
            <a:extLst>
              <a:ext uri="{FF2B5EF4-FFF2-40B4-BE49-F238E27FC236}">
                <a16:creationId xmlns:a16="http://schemas.microsoft.com/office/drawing/2014/main" id="{A8D58BA2-DA92-4435-AAA5-ECA1E0BD1F1F}"/>
              </a:ext>
            </a:extLst>
          </p:cNvPr>
          <p:cNvCxnSpPr>
            <a:stCxn id="4" idx="3"/>
          </p:cNvCxnSpPr>
          <p:nvPr/>
        </p:nvCxnSpPr>
        <p:spPr>
          <a:xfrm flipV="1">
            <a:off x="2313961" y="2003161"/>
            <a:ext cx="1058113" cy="138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28E4ED5-D7E4-45C7-A5EC-1F2908F0D5DC}"/>
              </a:ext>
            </a:extLst>
          </p:cNvPr>
          <p:cNvCxnSpPr>
            <a:cxnSpLocks/>
            <a:endCxn id="5" idx="1"/>
          </p:cNvCxnSpPr>
          <p:nvPr/>
        </p:nvCxnSpPr>
        <p:spPr>
          <a:xfrm>
            <a:off x="8797525" y="1927037"/>
            <a:ext cx="905855" cy="1898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DCC2A80-4ECE-450F-B59F-9E8E2292DAD1}"/>
              </a:ext>
            </a:extLst>
          </p:cNvPr>
          <p:cNvCxnSpPr>
            <a:cxnSpLocks/>
            <a:stCxn id="33" idx="2"/>
          </p:cNvCxnSpPr>
          <p:nvPr/>
        </p:nvCxnSpPr>
        <p:spPr>
          <a:xfrm flipH="1">
            <a:off x="1378225" y="1615130"/>
            <a:ext cx="18566" cy="4068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6B25CE4-B61C-447F-B90B-3F5A8A5475FA}"/>
              </a:ext>
            </a:extLst>
          </p:cNvPr>
          <p:cNvSpPr/>
          <p:nvPr/>
        </p:nvSpPr>
        <p:spPr>
          <a:xfrm>
            <a:off x="4267200" y="5264064"/>
            <a:ext cx="3505200" cy="115710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801" y="5426831"/>
            <a:ext cx="2133600" cy="830997"/>
          </a:xfrm>
          <a:prstGeom prst="rect">
            <a:avLst/>
          </a:prstGeom>
          <a:solidFill>
            <a:schemeClr val="accent3">
              <a:lumMod val="60000"/>
              <a:lumOff val="40000"/>
            </a:schemeClr>
          </a:solidFill>
        </p:spPr>
        <p:txBody>
          <a:bodyPr wrap="square" rtlCol="0">
            <a:spAutoFit/>
          </a:bodyPr>
          <a:lstStyle/>
          <a:p>
            <a:pPr algn="ctr"/>
            <a:r>
              <a:rPr lang="en-US" sz="1600" b="1" dirty="0">
                <a:solidFill>
                  <a:prstClr val="black"/>
                </a:solidFill>
                <a:latin typeface="Century Gothic"/>
              </a:rPr>
              <a:t>Community-Level Partners and Stakeholders </a:t>
            </a:r>
          </a:p>
        </p:txBody>
      </p:sp>
    </p:spTree>
    <p:extLst>
      <p:ext uri="{BB962C8B-B14F-4D97-AF65-F5344CB8AC3E}">
        <p14:creationId xmlns:p14="http://schemas.microsoft.com/office/powerpoint/2010/main" val="424968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1" y="1091525"/>
            <a:ext cx="2477666" cy="1692771"/>
          </a:xfrm>
          <a:prstGeom prst="rect">
            <a:avLst/>
          </a:prstGeom>
          <a:solidFill>
            <a:schemeClr val="accent1">
              <a:lumMod val="60000"/>
              <a:lumOff val="40000"/>
            </a:schemeClr>
          </a:solidFill>
          <a:ln>
            <a:solidFill>
              <a:srgbClr val="94C6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WNC Healthy Impact Steering Committee</a:t>
            </a:r>
            <a:b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(Health Department &amp; Hospital Representatives, Strategic Regional Partners, WNC Health Network) </a:t>
            </a:r>
          </a:p>
        </p:txBody>
      </p:sp>
      <p:sp>
        <p:nvSpPr>
          <p:cNvPr id="11" name="TextBox 10"/>
          <p:cNvSpPr txBox="1"/>
          <p:nvPr/>
        </p:nvSpPr>
        <p:spPr>
          <a:xfrm>
            <a:off x="3077344" y="3606010"/>
            <a:ext cx="4868060" cy="523220"/>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WNC Healthy Impact Partners</a:t>
            </a:r>
            <a:b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(Public Health &amp; Hospital Representatives)</a:t>
            </a:r>
          </a:p>
        </p:txBody>
      </p:sp>
      <p:sp>
        <p:nvSpPr>
          <p:cNvPr id="27" name="TextBox 26">
            <a:extLst>
              <a:ext uri="{FF2B5EF4-FFF2-40B4-BE49-F238E27FC236}">
                <a16:creationId xmlns:a16="http://schemas.microsoft.com/office/drawing/2014/main" id="{F88DEDE6-5549-48FD-BD13-8FDCE5D1BAFF}"/>
              </a:ext>
            </a:extLst>
          </p:cNvPr>
          <p:cNvSpPr txBox="1"/>
          <p:nvPr/>
        </p:nvSpPr>
        <p:spPr>
          <a:xfrm>
            <a:off x="362468" y="2914799"/>
            <a:ext cx="2477666" cy="2185214"/>
          </a:xfrm>
          <a:prstGeom prst="rect">
            <a:avLst/>
          </a:prstGeom>
          <a:solidFill>
            <a:schemeClr val="tx2">
              <a:lumMod val="60000"/>
              <a:lumOff val="40000"/>
            </a:schemeClr>
          </a:solidFill>
          <a:ln>
            <a:solidFill>
              <a:srgbClr val="94C6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WNC Health Network</a:t>
            </a:r>
            <a:b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EC6CBD4C-1A25-412C-A57F-C630271A205F}"/>
              </a:ext>
            </a:extLst>
          </p:cNvPr>
          <p:cNvSpPr txBox="1"/>
          <p:nvPr/>
        </p:nvSpPr>
        <p:spPr>
          <a:xfrm>
            <a:off x="3094054" y="1799411"/>
            <a:ext cx="3901367" cy="707886"/>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WNC Healthy Impact Working Groups</a:t>
            </a:r>
            <a:b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(Data Workgroup, Communications Workgroup, </a:t>
            </a:r>
            <a:br>
              <a:rPr kumimoji="0" lang="en-US" sz="12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2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Results-Based Accountability Workgroup) </a:t>
            </a:r>
          </a:p>
        </p:txBody>
      </p:sp>
      <p:sp>
        <p:nvSpPr>
          <p:cNvPr id="31" name="TextBox 30">
            <a:extLst>
              <a:ext uri="{FF2B5EF4-FFF2-40B4-BE49-F238E27FC236}">
                <a16:creationId xmlns:a16="http://schemas.microsoft.com/office/drawing/2014/main" id="{1B84EEF7-A35E-411F-8DFD-21614C6AB317}"/>
              </a:ext>
            </a:extLst>
          </p:cNvPr>
          <p:cNvSpPr txBox="1"/>
          <p:nvPr/>
        </p:nvSpPr>
        <p:spPr>
          <a:xfrm>
            <a:off x="3105775" y="5272006"/>
            <a:ext cx="5745147" cy="338554"/>
          </a:xfrm>
          <a:prstGeom prst="rect">
            <a:avLst/>
          </a:prstGeom>
          <a:solidFill>
            <a:schemeClr val="accent3">
              <a:lumMod val="20000"/>
              <a:lumOff val="8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Community Stakeholders</a:t>
            </a:r>
            <a:endParaRPr kumimoji="0" lang="en-US" sz="1400" b="0" i="0" u="none" strike="noStrike" kern="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36FE724C-723C-4FDB-8CD5-597C8027326D}"/>
              </a:ext>
            </a:extLst>
          </p:cNvPr>
          <p:cNvPicPr>
            <a:picLocks noChangeAspect="1"/>
          </p:cNvPicPr>
          <p:nvPr/>
        </p:nvPicPr>
        <p:blipFill>
          <a:blip r:embed="rId3"/>
          <a:stretch>
            <a:fillRect/>
          </a:stretch>
        </p:blipFill>
        <p:spPr>
          <a:xfrm>
            <a:off x="3094053" y="2470419"/>
            <a:ext cx="3901368" cy="830142"/>
          </a:xfrm>
          <a:prstGeom prst="rect">
            <a:avLst/>
          </a:prstGeom>
        </p:spPr>
      </p:pic>
      <p:pic>
        <p:nvPicPr>
          <p:cNvPr id="10" name="Picture 9">
            <a:extLst>
              <a:ext uri="{FF2B5EF4-FFF2-40B4-BE49-F238E27FC236}">
                <a16:creationId xmlns:a16="http://schemas.microsoft.com/office/drawing/2014/main" id="{8ABCFF9D-FC10-45DB-875B-7E6346F34EA7}"/>
              </a:ext>
            </a:extLst>
          </p:cNvPr>
          <p:cNvPicPr>
            <a:picLocks noChangeAspect="1"/>
          </p:cNvPicPr>
          <p:nvPr/>
        </p:nvPicPr>
        <p:blipFill>
          <a:blip r:embed="rId4"/>
          <a:stretch>
            <a:fillRect/>
          </a:stretch>
        </p:blipFill>
        <p:spPr>
          <a:xfrm>
            <a:off x="3076499" y="4105689"/>
            <a:ext cx="4864710" cy="857250"/>
          </a:xfrm>
          <a:prstGeom prst="rect">
            <a:avLst/>
          </a:prstGeom>
        </p:spPr>
      </p:pic>
      <p:pic>
        <p:nvPicPr>
          <p:cNvPr id="14" name="Picture 13">
            <a:extLst>
              <a:ext uri="{FF2B5EF4-FFF2-40B4-BE49-F238E27FC236}">
                <a16:creationId xmlns:a16="http://schemas.microsoft.com/office/drawing/2014/main" id="{9759606E-AC7A-4554-84DB-76447BAD0CB0}"/>
              </a:ext>
            </a:extLst>
          </p:cNvPr>
          <p:cNvPicPr>
            <a:picLocks noChangeAspect="1"/>
          </p:cNvPicPr>
          <p:nvPr/>
        </p:nvPicPr>
        <p:blipFill>
          <a:blip r:embed="rId5"/>
          <a:stretch>
            <a:fillRect/>
          </a:stretch>
        </p:blipFill>
        <p:spPr>
          <a:xfrm>
            <a:off x="3105775" y="5602412"/>
            <a:ext cx="5745147" cy="857250"/>
          </a:xfrm>
          <a:prstGeom prst="rect">
            <a:avLst/>
          </a:prstGeom>
        </p:spPr>
      </p:pic>
      <p:sp>
        <p:nvSpPr>
          <p:cNvPr id="15" name="TextBox 14">
            <a:extLst>
              <a:ext uri="{FF2B5EF4-FFF2-40B4-BE49-F238E27FC236}">
                <a16:creationId xmlns:a16="http://schemas.microsoft.com/office/drawing/2014/main" id="{172066C9-8522-4E09-9671-BD2439CF2EAC}"/>
              </a:ext>
            </a:extLst>
          </p:cNvPr>
          <p:cNvSpPr txBox="1"/>
          <p:nvPr/>
        </p:nvSpPr>
        <p:spPr>
          <a:xfrm>
            <a:off x="6705601" y="975651"/>
            <a:ext cx="23225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F81BD"/>
                </a:solidFill>
                <a:effectLst/>
                <a:uLnTx/>
                <a:uFillTx/>
                <a:latin typeface="Segoe UI" panose="020B0502040204020203" pitchFamily="34" charset="0"/>
                <a:ea typeface="Segoe UI" panose="020B0502040204020203" pitchFamily="34" charset="0"/>
                <a:cs typeface="Segoe UI" panose="020B0502040204020203" pitchFamily="34" charset="0"/>
              </a:rPr>
              <a:t>Governance, Vision, </a:t>
            </a:r>
            <a:br>
              <a:rPr kumimoji="0" lang="en-US" sz="1600" b="1" i="1" u="none" strike="noStrike" kern="1200" cap="none" spc="0" normalizeH="0" baseline="0" noProof="0" dirty="0">
                <a:ln>
                  <a:noFill/>
                </a:ln>
                <a:solidFill>
                  <a:srgbClr val="4F81BD"/>
                </a:solidFill>
                <a:effectLst/>
                <a:uLnTx/>
                <a:uFillTx/>
                <a:latin typeface="Segoe UI" panose="020B0502040204020203" pitchFamily="34" charset="0"/>
                <a:ea typeface="Segoe UI" panose="020B0502040204020203" pitchFamily="34" charset="0"/>
                <a:cs typeface="Segoe UI" panose="020B0502040204020203" pitchFamily="34" charset="0"/>
              </a:rPr>
            </a:br>
            <a:r>
              <a:rPr kumimoji="0" lang="en-US" sz="1600" b="1" i="1" u="none" strike="noStrike" kern="1200" cap="none" spc="0" normalizeH="0" baseline="0" noProof="0" dirty="0">
                <a:ln>
                  <a:noFill/>
                </a:ln>
                <a:solidFill>
                  <a:srgbClr val="4F81BD"/>
                </a:solidFill>
                <a:effectLst/>
                <a:uLnTx/>
                <a:uFillTx/>
                <a:latin typeface="Segoe UI" panose="020B0502040204020203" pitchFamily="34" charset="0"/>
                <a:ea typeface="Segoe UI" panose="020B0502040204020203" pitchFamily="34" charset="0"/>
                <a:cs typeface="Segoe UI" panose="020B0502040204020203" pitchFamily="34" charset="0"/>
              </a:rPr>
              <a:t>and Strategy</a:t>
            </a:r>
          </a:p>
        </p:txBody>
      </p:sp>
      <p:sp>
        <p:nvSpPr>
          <p:cNvPr id="35" name="TextBox 34">
            <a:extLst>
              <a:ext uri="{FF2B5EF4-FFF2-40B4-BE49-F238E27FC236}">
                <a16:creationId xmlns:a16="http://schemas.microsoft.com/office/drawing/2014/main" id="{34C5421C-6FE5-415C-8FCB-C901092EBC7F}"/>
              </a:ext>
            </a:extLst>
          </p:cNvPr>
          <p:cNvSpPr txBox="1"/>
          <p:nvPr/>
        </p:nvSpPr>
        <p:spPr>
          <a:xfrm>
            <a:off x="8153400" y="2659248"/>
            <a:ext cx="1828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F81BD"/>
                </a:solidFill>
                <a:effectLst/>
                <a:uLnTx/>
                <a:uFillTx/>
                <a:latin typeface="Segoe UI" panose="020B0502040204020203" pitchFamily="34" charset="0"/>
                <a:ea typeface="Segoe UI" panose="020B0502040204020203" pitchFamily="34" charset="0"/>
                <a:cs typeface="Segoe UI" panose="020B0502040204020203" pitchFamily="34" charset="0"/>
              </a:rPr>
              <a:t>Action Planning</a:t>
            </a:r>
          </a:p>
        </p:txBody>
      </p:sp>
      <p:sp>
        <p:nvSpPr>
          <p:cNvPr id="37" name="TextBox 36">
            <a:extLst>
              <a:ext uri="{FF2B5EF4-FFF2-40B4-BE49-F238E27FC236}">
                <a16:creationId xmlns:a16="http://schemas.microsoft.com/office/drawing/2014/main" id="{AED98B00-77BA-43BF-8C24-F4CF0959DFAA}"/>
              </a:ext>
            </a:extLst>
          </p:cNvPr>
          <p:cNvSpPr txBox="1"/>
          <p:nvPr/>
        </p:nvSpPr>
        <p:spPr>
          <a:xfrm>
            <a:off x="9487686" y="4341569"/>
            <a:ext cx="1219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F81BD"/>
                </a:solidFill>
                <a:effectLst/>
                <a:uLnTx/>
                <a:uFillTx/>
                <a:latin typeface="Segoe UI" panose="020B0502040204020203" pitchFamily="34" charset="0"/>
                <a:ea typeface="Segoe UI" panose="020B0502040204020203" pitchFamily="34" charset="0"/>
                <a:cs typeface="Segoe UI" panose="020B0502040204020203" pitchFamily="34" charset="0"/>
              </a:rPr>
              <a:t>Execution</a:t>
            </a:r>
          </a:p>
        </p:txBody>
      </p:sp>
      <p:sp>
        <p:nvSpPr>
          <p:cNvPr id="39" name="TextBox 38">
            <a:extLst>
              <a:ext uri="{FF2B5EF4-FFF2-40B4-BE49-F238E27FC236}">
                <a16:creationId xmlns:a16="http://schemas.microsoft.com/office/drawing/2014/main" id="{08961F61-B799-44E2-B941-A5890492B2FB}"/>
              </a:ext>
            </a:extLst>
          </p:cNvPr>
          <p:cNvSpPr txBox="1"/>
          <p:nvPr/>
        </p:nvSpPr>
        <p:spPr>
          <a:xfrm>
            <a:off x="10349965" y="5948660"/>
            <a:ext cx="1371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4F81BD"/>
                </a:solidFill>
                <a:effectLst/>
                <a:uLnTx/>
                <a:uFillTx/>
                <a:latin typeface="Segoe UI" panose="020B0502040204020203" pitchFamily="34" charset="0"/>
                <a:ea typeface="Segoe UI" panose="020B0502040204020203" pitchFamily="34" charset="0"/>
                <a:cs typeface="Segoe UI" panose="020B0502040204020203" pitchFamily="34" charset="0"/>
              </a:rPr>
              <a:t>Public Will</a:t>
            </a:r>
          </a:p>
        </p:txBody>
      </p:sp>
      <p:sp>
        <p:nvSpPr>
          <p:cNvPr id="49" name="TextBox 48">
            <a:extLst>
              <a:ext uri="{FF2B5EF4-FFF2-40B4-BE49-F238E27FC236}">
                <a16:creationId xmlns:a16="http://schemas.microsoft.com/office/drawing/2014/main" id="{D195B096-F80A-4CC0-BB89-251810B252C3}"/>
              </a:ext>
            </a:extLst>
          </p:cNvPr>
          <p:cNvSpPr txBox="1"/>
          <p:nvPr/>
        </p:nvSpPr>
        <p:spPr>
          <a:xfrm>
            <a:off x="22335" y="6596736"/>
            <a:ext cx="697308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*Adapted from Stanford Social Innovation Review’s Cascading Levels of Collaboration in Collective Impact</a:t>
            </a:r>
          </a:p>
        </p:txBody>
      </p:sp>
      <p:sp>
        <p:nvSpPr>
          <p:cNvPr id="50" name="TextBox 49">
            <a:extLst>
              <a:ext uri="{FF2B5EF4-FFF2-40B4-BE49-F238E27FC236}">
                <a16:creationId xmlns:a16="http://schemas.microsoft.com/office/drawing/2014/main" id="{2D3FE152-7BD4-4444-B232-AA1C560281A4}"/>
              </a:ext>
            </a:extLst>
          </p:cNvPr>
          <p:cNvSpPr txBox="1"/>
          <p:nvPr/>
        </p:nvSpPr>
        <p:spPr>
          <a:xfrm rot="3053828">
            <a:off x="9989838" y="2966369"/>
            <a:ext cx="19627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Segoe UI" panose="020B0502040204020203" pitchFamily="34" charset="0"/>
                <a:cs typeface="Segoe UI" panose="020B0502040204020203" pitchFamily="34" charset="0"/>
              </a:rPr>
              <a:t>(Shared Measures)</a:t>
            </a:r>
          </a:p>
        </p:txBody>
      </p:sp>
      <p:cxnSp>
        <p:nvCxnSpPr>
          <p:cNvPr id="52" name="Connector: Curved 51">
            <a:extLst>
              <a:ext uri="{FF2B5EF4-FFF2-40B4-BE49-F238E27FC236}">
                <a16:creationId xmlns:a16="http://schemas.microsoft.com/office/drawing/2014/main" id="{E9402099-C1D8-4521-AFCD-F1D3080E8470}"/>
              </a:ext>
            </a:extLst>
          </p:cNvPr>
          <p:cNvCxnSpPr>
            <a:cxnSpLocks/>
          </p:cNvCxnSpPr>
          <p:nvPr/>
        </p:nvCxnSpPr>
        <p:spPr>
          <a:xfrm rot="16200000" flipH="1">
            <a:off x="7575537" y="1880383"/>
            <a:ext cx="773153" cy="68422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02561AF0-E60B-4008-9E12-1CEAD3195465}"/>
              </a:ext>
            </a:extLst>
          </p:cNvPr>
          <p:cNvCxnSpPr>
            <a:cxnSpLocks/>
          </p:cNvCxnSpPr>
          <p:nvPr/>
        </p:nvCxnSpPr>
        <p:spPr>
          <a:xfrm rot="16200000" flipH="1">
            <a:off x="8812322" y="3525125"/>
            <a:ext cx="773153" cy="68422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72ECC482-7411-4B53-AE03-A4A30305A32A}"/>
              </a:ext>
            </a:extLst>
          </p:cNvPr>
          <p:cNvCxnSpPr>
            <a:cxnSpLocks/>
          </p:cNvCxnSpPr>
          <p:nvPr/>
        </p:nvCxnSpPr>
        <p:spPr>
          <a:xfrm rot="16200000" flipH="1">
            <a:off x="9879959" y="5062171"/>
            <a:ext cx="773153" cy="684227"/>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D8C1A086-DCF1-4656-A2C0-D51BB98DB230}"/>
              </a:ext>
            </a:extLst>
          </p:cNvPr>
          <p:cNvCxnSpPr>
            <a:cxnSpLocks/>
          </p:cNvCxnSpPr>
          <p:nvPr/>
        </p:nvCxnSpPr>
        <p:spPr>
          <a:xfrm rot="16200000" flipV="1">
            <a:off x="10132268" y="4774778"/>
            <a:ext cx="930951" cy="786955"/>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0392FEDE-F14A-4F37-AD0C-08E0A620E3F4}"/>
              </a:ext>
            </a:extLst>
          </p:cNvPr>
          <p:cNvCxnSpPr>
            <a:cxnSpLocks/>
          </p:cNvCxnSpPr>
          <p:nvPr/>
        </p:nvCxnSpPr>
        <p:spPr>
          <a:xfrm rot="16200000" flipV="1">
            <a:off x="9021997" y="3157141"/>
            <a:ext cx="930951" cy="786955"/>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03FCB9F6-0475-4E6A-974E-1AE45ABD6886}"/>
              </a:ext>
            </a:extLst>
          </p:cNvPr>
          <p:cNvCxnSpPr>
            <a:cxnSpLocks/>
          </p:cNvCxnSpPr>
          <p:nvPr/>
        </p:nvCxnSpPr>
        <p:spPr>
          <a:xfrm rot="16200000" flipV="1">
            <a:off x="7890115" y="1635376"/>
            <a:ext cx="930951" cy="786955"/>
          </a:xfrm>
          <a:prstGeom prst="curved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C0812D3-515A-4183-B124-067E6A6B68E2}"/>
              </a:ext>
            </a:extLst>
          </p:cNvPr>
          <p:cNvSpPr txBox="1"/>
          <p:nvPr/>
        </p:nvSpPr>
        <p:spPr>
          <a:xfrm>
            <a:off x="487541" y="253860"/>
            <a:ext cx="9235717" cy="646331"/>
          </a:xfrm>
          <a:prstGeom prst="rect">
            <a:avLst/>
          </a:prstGeom>
          <a:noFill/>
        </p:spPr>
        <p:txBody>
          <a:bodyPr wrap="square" rtlCol="0">
            <a:spAutoFit/>
          </a:bodyPr>
          <a:lstStyle/>
          <a:p>
            <a:r>
              <a:rPr lang="en-US" sz="3600" dirty="0">
                <a:solidFill>
                  <a:srgbClr val="57BA46"/>
                </a:solidFill>
                <a:latin typeface="Segoe UI Semibold"/>
                <a:ea typeface="+mj-ea"/>
                <a:cs typeface="+mj-cs"/>
              </a:rPr>
              <a:t>WNC Healthy Impact Organizational Chart</a:t>
            </a:r>
            <a:endParaRPr lang="en-US" sz="3600" b="1" dirty="0">
              <a:solidFill>
                <a:srgbClr val="92D050"/>
              </a:solidFill>
              <a:latin typeface="Segoe UI Semibold" panose="020B07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24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7" grpId="0"/>
      <p:bldP spid="3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inus Sign 26">
            <a:extLst>
              <a:ext uri="{FF2B5EF4-FFF2-40B4-BE49-F238E27FC236}">
                <a16:creationId xmlns:a16="http://schemas.microsoft.com/office/drawing/2014/main" id="{E6C01BCA-B786-44B6-96A3-4C6D33C98415}"/>
              </a:ext>
            </a:extLst>
          </p:cNvPr>
          <p:cNvSpPr/>
          <p:nvPr/>
        </p:nvSpPr>
        <p:spPr>
          <a:xfrm>
            <a:off x="8690960" y="5579706"/>
            <a:ext cx="882738" cy="135293"/>
          </a:xfrm>
          <a:prstGeom prst="mathMinus">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Minus Sign 1">
            <a:extLst>
              <a:ext uri="{FF2B5EF4-FFF2-40B4-BE49-F238E27FC236}">
                <a16:creationId xmlns:a16="http://schemas.microsoft.com/office/drawing/2014/main" id="{3E6A3F21-B121-46BF-8FD3-4F530AA932A9}"/>
              </a:ext>
            </a:extLst>
          </p:cNvPr>
          <p:cNvSpPr/>
          <p:nvPr/>
        </p:nvSpPr>
        <p:spPr>
          <a:xfrm>
            <a:off x="5649181" y="5579706"/>
            <a:ext cx="882738" cy="135293"/>
          </a:xfrm>
          <a:prstGeom prst="mathMinus">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screenshot of a cell phone&#10;&#10;Description generated with high confidence">
            <a:extLst>
              <a:ext uri="{FF2B5EF4-FFF2-40B4-BE49-F238E27FC236}">
                <a16:creationId xmlns:a16="http://schemas.microsoft.com/office/drawing/2014/main" id="{BFCEB88C-4BCF-43EC-83AC-F76E7A92C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69" y="146649"/>
            <a:ext cx="8875059" cy="6858000"/>
          </a:xfrm>
          <a:prstGeom prst="rect">
            <a:avLst/>
          </a:prstGeom>
        </p:spPr>
      </p:pic>
      <p:sp>
        <p:nvSpPr>
          <p:cNvPr id="4" name="TextBox 3">
            <a:extLst>
              <a:ext uri="{FF2B5EF4-FFF2-40B4-BE49-F238E27FC236}">
                <a16:creationId xmlns:a16="http://schemas.microsoft.com/office/drawing/2014/main" id="{33BE91D9-236C-4BA4-9E5E-860768205C24}"/>
              </a:ext>
            </a:extLst>
          </p:cNvPr>
          <p:cNvSpPr txBox="1"/>
          <p:nvPr/>
        </p:nvSpPr>
        <p:spPr>
          <a:xfrm>
            <a:off x="304800" y="228600"/>
            <a:ext cx="299823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Community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Timeline: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50000"/>
                  </a:srgbClr>
                </a:solidFill>
                <a:effectLst/>
                <a:uLnTx/>
                <a:uFillTx/>
                <a:latin typeface="Segoe UI" panose="020B0502040204020203" pitchFamily="34" charset="0"/>
                <a:ea typeface="+mn-ea"/>
                <a:cs typeface="Segoe UI" panose="020B0502040204020203" pitchFamily="34" charset="0"/>
              </a:rPr>
              <a:t>What Needs to Get Done?</a:t>
            </a:r>
          </a:p>
        </p:txBody>
      </p:sp>
      <p:sp>
        <p:nvSpPr>
          <p:cNvPr id="13" name="TextBox 12">
            <a:extLst>
              <a:ext uri="{FF2B5EF4-FFF2-40B4-BE49-F238E27FC236}">
                <a16:creationId xmlns:a16="http://schemas.microsoft.com/office/drawing/2014/main" id="{C69F6019-CAF5-4A92-AEF6-A96D52B9AF06}"/>
              </a:ext>
            </a:extLst>
          </p:cNvPr>
          <p:cNvSpPr txBox="1"/>
          <p:nvPr/>
        </p:nvSpPr>
        <p:spPr>
          <a:xfrm>
            <a:off x="3588421" y="2816549"/>
            <a:ext cx="2060760"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Collect + Analyze Community Health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Decide what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Make sense of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Decide What Is Most Important To Act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Clarify desired conditions of wellbeing for your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Determine local health priorities</a:t>
            </a:r>
          </a:p>
        </p:txBody>
      </p:sp>
      <p:sp>
        <p:nvSpPr>
          <p:cNvPr id="15" name="TextBox 14">
            <a:extLst>
              <a:ext uri="{FF2B5EF4-FFF2-40B4-BE49-F238E27FC236}">
                <a16:creationId xmlns:a16="http://schemas.microsoft.com/office/drawing/2014/main" id="{68FCCB16-E9A3-433B-B498-2DD5FDEA192B}"/>
              </a:ext>
            </a:extLst>
          </p:cNvPr>
          <p:cNvSpPr txBox="1"/>
          <p:nvPr/>
        </p:nvSpPr>
        <p:spPr>
          <a:xfrm>
            <a:off x="6531919" y="2816549"/>
            <a:ext cx="2060009" cy="19774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Community Health Strategic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Make a plan with partners about what works to do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Form workgroups around each strategic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Clarify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Determine performance results and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sp>
        <p:nvSpPr>
          <p:cNvPr id="16" name="TextBox 15">
            <a:extLst>
              <a:ext uri="{FF2B5EF4-FFF2-40B4-BE49-F238E27FC236}">
                <a16:creationId xmlns:a16="http://schemas.microsoft.com/office/drawing/2014/main" id="{CE22335A-5BF3-4429-96E7-103C06F8D155}"/>
              </a:ext>
            </a:extLst>
          </p:cNvPr>
          <p:cNvSpPr txBox="1"/>
          <p:nvPr/>
        </p:nvSpPr>
        <p:spPr>
          <a:xfrm>
            <a:off x="9616477" y="2816549"/>
            <a:ext cx="2060759" cy="19774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Take Action and Evaluate Health Improvement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Plan how to achieve customer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Put plan into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Workgroups continue to meet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Workgroups monitor customer results and make changes to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A8627730-89B3-4589-8954-167F84A59133}"/>
              </a:ext>
            </a:extLst>
          </p:cNvPr>
          <p:cNvSpPr txBox="1"/>
          <p:nvPr/>
        </p:nvSpPr>
        <p:spPr>
          <a:xfrm>
            <a:off x="3588421" y="5336109"/>
            <a:ext cx="19617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Jan. 2018 – Mar. 2019</a:t>
            </a:r>
          </a:p>
        </p:txBody>
      </p:sp>
      <p:sp>
        <p:nvSpPr>
          <p:cNvPr id="24" name="TextBox 23">
            <a:extLst>
              <a:ext uri="{FF2B5EF4-FFF2-40B4-BE49-F238E27FC236}">
                <a16:creationId xmlns:a16="http://schemas.microsoft.com/office/drawing/2014/main" id="{B795455C-5D9E-49F1-98C2-419EFB66DD48}"/>
              </a:ext>
            </a:extLst>
          </p:cNvPr>
          <p:cNvSpPr txBox="1"/>
          <p:nvPr/>
        </p:nvSpPr>
        <p:spPr>
          <a:xfrm>
            <a:off x="6699208" y="5360747"/>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Apr. 2019 – Sep. 2019</a:t>
            </a:r>
          </a:p>
        </p:txBody>
      </p:sp>
      <p:sp>
        <p:nvSpPr>
          <p:cNvPr id="25" name="TextBox 24">
            <a:extLst>
              <a:ext uri="{FF2B5EF4-FFF2-40B4-BE49-F238E27FC236}">
                <a16:creationId xmlns:a16="http://schemas.microsoft.com/office/drawing/2014/main" id="{3ADE0C66-BB18-4E74-B4EE-E06901D57731}"/>
              </a:ext>
            </a:extLst>
          </p:cNvPr>
          <p:cNvSpPr txBox="1"/>
          <p:nvPr/>
        </p:nvSpPr>
        <p:spPr>
          <a:xfrm>
            <a:off x="9843476" y="5365874"/>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Oct. 2019 – Dec. 2020</a:t>
            </a:r>
          </a:p>
        </p:txBody>
      </p:sp>
    </p:spTree>
    <p:extLst>
      <p:ext uri="{BB962C8B-B14F-4D97-AF65-F5344CB8AC3E}">
        <p14:creationId xmlns:p14="http://schemas.microsoft.com/office/powerpoint/2010/main" val="3658953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generated with high confidence">
            <a:extLst>
              <a:ext uri="{FF2B5EF4-FFF2-40B4-BE49-F238E27FC236}">
                <a16:creationId xmlns:a16="http://schemas.microsoft.com/office/drawing/2014/main" id="{7B48FD8E-301C-4D99-9917-0E8F2CF4C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69" y="146649"/>
            <a:ext cx="8875059" cy="6858000"/>
          </a:xfrm>
          <a:prstGeom prst="rect">
            <a:avLst/>
          </a:prstGeom>
        </p:spPr>
      </p:pic>
      <p:sp>
        <p:nvSpPr>
          <p:cNvPr id="3" name="Arrow: Right 2">
            <a:extLst>
              <a:ext uri="{FF2B5EF4-FFF2-40B4-BE49-F238E27FC236}">
                <a16:creationId xmlns:a16="http://schemas.microsoft.com/office/drawing/2014/main" id="{4D96F4A1-8F0F-4CE3-B5E2-0BD105D86BC3}"/>
              </a:ext>
            </a:extLst>
          </p:cNvPr>
          <p:cNvSpPr/>
          <p:nvPr/>
        </p:nvSpPr>
        <p:spPr>
          <a:xfrm>
            <a:off x="3265714" y="3416588"/>
            <a:ext cx="8489052" cy="2041819"/>
          </a:xfrm>
          <a:prstGeom prst="rightArrow">
            <a:avLst/>
          </a:prstGeom>
          <a:solidFill>
            <a:schemeClr val="bg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Minus Sign 18">
            <a:extLst>
              <a:ext uri="{FF2B5EF4-FFF2-40B4-BE49-F238E27FC236}">
                <a16:creationId xmlns:a16="http://schemas.microsoft.com/office/drawing/2014/main" id="{D2CD156D-3059-43E0-8A9F-7DED9E620B47}"/>
              </a:ext>
            </a:extLst>
          </p:cNvPr>
          <p:cNvSpPr/>
          <p:nvPr/>
        </p:nvSpPr>
        <p:spPr>
          <a:xfrm>
            <a:off x="8673716" y="5579705"/>
            <a:ext cx="882738" cy="135293"/>
          </a:xfrm>
          <a:prstGeom prst="mathMinus">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Minus Sign 17">
            <a:extLst>
              <a:ext uri="{FF2B5EF4-FFF2-40B4-BE49-F238E27FC236}">
                <a16:creationId xmlns:a16="http://schemas.microsoft.com/office/drawing/2014/main" id="{2E6224FE-7D26-46F1-8E4A-E57BF936297C}"/>
              </a:ext>
            </a:extLst>
          </p:cNvPr>
          <p:cNvSpPr/>
          <p:nvPr/>
        </p:nvSpPr>
        <p:spPr>
          <a:xfrm>
            <a:off x="5649181" y="5579706"/>
            <a:ext cx="882738" cy="135293"/>
          </a:xfrm>
          <a:prstGeom prst="mathMinus">
            <a:avLst/>
          </a:prstGeom>
          <a:solidFill>
            <a:schemeClr val="accent1">
              <a:lumMod val="5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BE91D9-236C-4BA4-9E5E-860768205C24}"/>
              </a:ext>
            </a:extLst>
          </p:cNvPr>
          <p:cNvSpPr txBox="1"/>
          <p:nvPr/>
        </p:nvSpPr>
        <p:spPr>
          <a:xfrm>
            <a:off x="304800" y="228600"/>
            <a:ext cx="2960914"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Community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7BA46"/>
                </a:solidFill>
                <a:effectLst/>
                <a:uLnTx/>
                <a:uFillTx/>
                <a:latin typeface="Segoe UI" panose="020B0502040204020203" pitchFamily="34" charset="0"/>
                <a:ea typeface="+mn-ea"/>
                <a:cs typeface="Segoe UI" panose="020B0502040204020203" pitchFamily="34" charset="0"/>
              </a:rPr>
              <a:t>Timeline: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E7E6E6">
                    <a:lumMod val="50000"/>
                  </a:srgbClr>
                </a:solidFill>
                <a:effectLst/>
                <a:uLnTx/>
                <a:uFillTx/>
                <a:latin typeface="Segoe UI" panose="020B0502040204020203" pitchFamily="34" charset="0"/>
                <a:ea typeface="+mn-ea"/>
                <a:cs typeface="Segoe UI" panose="020B0502040204020203" pitchFamily="34" charset="0"/>
              </a:rPr>
              <a:t>How is WNC Healthy Impact Helping You?</a:t>
            </a:r>
          </a:p>
        </p:txBody>
      </p:sp>
      <p:sp>
        <p:nvSpPr>
          <p:cNvPr id="20" name="TextBox 19">
            <a:extLst>
              <a:ext uri="{FF2B5EF4-FFF2-40B4-BE49-F238E27FC236}">
                <a16:creationId xmlns:a16="http://schemas.microsoft.com/office/drawing/2014/main" id="{52BAEE16-DE37-4DB5-BE4C-4A087DFB6FBE}"/>
              </a:ext>
            </a:extLst>
          </p:cNvPr>
          <p:cNvSpPr txBox="1"/>
          <p:nvPr/>
        </p:nvSpPr>
        <p:spPr>
          <a:xfrm>
            <a:off x="3588421" y="5336109"/>
            <a:ext cx="19617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Jan. 2018 – Mar. 2019</a:t>
            </a:r>
          </a:p>
        </p:txBody>
      </p:sp>
      <p:sp>
        <p:nvSpPr>
          <p:cNvPr id="21" name="TextBox 20">
            <a:extLst>
              <a:ext uri="{FF2B5EF4-FFF2-40B4-BE49-F238E27FC236}">
                <a16:creationId xmlns:a16="http://schemas.microsoft.com/office/drawing/2014/main" id="{2CF6F9C7-FB9C-47CA-9BAD-C3F5D593B841}"/>
              </a:ext>
            </a:extLst>
          </p:cNvPr>
          <p:cNvSpPr txBox="1"/>
          <p:nvPr/>
        </p:nvSpPr>
        <p:spPr>
          <a:xfrm>
            <a:off x="6699208" y="5360747"/>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Apr. 2019 – Sep. 2019</a:t>
            </a:r>
          </a:p>
        </p:txBody>
      </p:sp>
      <p:sp>
        <p:nvSpPr>
          <p:cNvPr id="22" name="TextBox 21">
            <a:extLst>
              <a:ext uri="{FF2B5EF4-FFF2-40B4-BE49-F238E27FC236}">
                <a16:creationId xmlns:a16="http://schemas.microsoft.com/office/drawing/2014/main" id="{2E5DB5FF-001E-4874-9F32-BE52704237E7}"/>
              </a:ext>
            </a:extLst>
          </p:cNvPr>
          <p:cNvSpPr txBox="1"/>
          <p:nvPr/>
        </p:nvSpPr>
        <p:spPr>
          <a:xfrm>
            <a:off x="9843476" y="5365874"/>
            <a:ext cx="1725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Oct. 2019 – Dec. 2020</a:t>
            </a:r>
          </a:p>
        </p:txBody>
      </p:sp>
      <p:sp>
        <p:nvSpPr>
          <p:cNvPr id="23" name="Rectangle 22">
            <a:extLst>
              <a:ext uri="{FF2B5EF4-FFF2-40B4-BE49-F238E27FC236}">
                <a16:creationId xmlns:a16="http://schemas.microsoft.com/office/drawing/2014/main" id="{8A1C8E08-48BA-4BF4-B060-C3FB3CBEA0E9}"/>
              </a:ext>
            </a:extLst>
          </p:cNvPr>
          <p:cNvSpPr/>
          <p:nvPr/>
        </p:nvSpPr>
        <p:spPr>
          <a:xfrm>
            <a:off x="3058306" y="3993375"/>
            <a:ext cx="437162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Ongoing Support Provided by WNC Healthy Impact:</a:t>
            </a:r>
          </a:p>
        </p:txBody>
      </p:sp>
      <p:sp>
        <p:nvSpPr>
          <p:cNvPr id="26" name="TextBox 25">
            <a:extLst>
              <a:ext uri="{FF2B5EF4-FFF2-40B4-BE49-F238E27FC236}">
                <a16:creationId xmlns:a16="http://schemas.microsoft.com/office/drawing/2014/main" id="{810C4512-3FD3-4F78-9135-FB72E71A8929}"/>
              </a:ext>
            </a:extLst>
          </p:cNvPr>
          <p:cNvSpPr txBox="1"/>
          <p:nvPr/>
        </p:nvSpPr>
        <p:spPr>
          <a:xfrm>
            <a:off x="4987742" y="4295329"/>
            <a:ext cx="23099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performance measure identification and improvement</a:t>
            </a:r>
          </a:p>
        </p:txBody>
      </p:sp>
      <p:sp>
        <p:nvSpPr>
          <p:cNvPr id="27" name="Rectangle 26">
            <a:extLst>
              <a:ext uri="{FF2B5EF4-FFF2-40B4-BE49-F238E27FC236}">
                <a16:creationId xmlns:a16="http://schemas.microsoft.com/office/drawing/2014/main" id="{9C7305D2-402B-4140-9176-F0CFE510E4F0}"/>
              </a:ext>
            </a:extLst>
          </p:cNvPr>
          <p:cNvSpPr/>
          <p:nvPr/>
        </p:nvSpPr>
        <p:spPr>
          <a:xfrm>
            <a:off x="7233487" y="3964503"/>
            <a:ext cx="219427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Hospital/Public Health support + training provided as requested on RBA basics and specific use of RBA and Scorecard</a:t>
            </a:r>
          </a:p>
        </p:txBody>
      </p:sp>
      <p:sp>
        <p:nvSpPr>
          <p:cNvPr id="28" name="Rectangle 27">
            <a:extLst>
              <a:ext uri="{FF2B5EF4-FFF2-40B4-BE49-F238E27FC236}">
                <a16:creationId xmlns:a16="http://schemas.microsoft.com/office/drawing/2014/main" id="{A5D6E281-97BC-45CA-9A60-8200ACD0A5B0}"/>
              </a:ext>
            </a:extLst>
          </p:cNvPr>
          <p:cNvSpPr/>
          <p:nvPr/>
        </p:nvSpPr>
        <p:spPr>
          <a:xfrm>
            <a:off x="9427766" y="4007605"/>
            <a:ext cx="209177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Convene regional workgroups and continued TA/Coaching for Scorecard and Performance Measures</a:t>
            </a:r>
          </a:p>
        </p:txBody>
      </p:sp>
      <p:sp>
        <p:nvSpPr>
          <p:cNvPr id="29" name="TextBox 28">
            <a:extLst>
              <a:ext uri="{FF2B5EF4-FFF2-40B4-BE49-F238E27FC236}">
                <a16:creationId xmlns:a16="http://schemas.microsoft.com/office/drawing/2014/main" id="{38BD69DD-0845-4CD2-9688-94E9F84828DB}"/>
              </a:ext>
            </a:extLst>
          </p:cNvPr>
          <p:cNvSpPr txBox="1"/>
          <p:nvPr/>
        </p:nvSpPr>
        <p:spPr>
          <a:xfrm>
            <a:off x="3265714" y="4348094"/>
            <a:ext cx="17545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Peer learning, technical assistance, &amp; coaching</a:t>
            </a:r>
          </a:p>
        </p:txBody>
      </p:sp>
      <p:sp>
        <p:nvSpPr>
          <p:cNvPr id="2" name="Rectangle 1">
            <a:extLst>
              <a:ext uri="{FF2B5EF4-FFF2-40B4-BE49-F238E27FC236}">
                <a16:creationId xmlns:a16="http://schemas.microsoft.com/office/drawing/2014/main" id="{DF5FE646-7AF0-481B-8A72-F518F227CF32}"/>
              </a:ext>
            </a:extLst>
          </p:cNvPr>
          <p:cNvSpPr/>
          <p:nvPr/>
        </p:nvSpPr>
        <p:spPr>
          <a:xfrm>
            <a:off x="3806890" y="1782871"/>
            <a:ext cx="1558212" cy="116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C1E0CF3-117B-46A6-8235-02C59CFAD516}"/>
              </a:ext>
            </a:extLst>
          </p:cNvPr>
          <p:cNvSpPr/>
          <p:nvPr/>
        </p:nvSpPr>
        <p:spPr>
          <a:xfrm>
            <a:off x="6699208" y="1717986"/>
            <a:ext cx="1558212" cy="116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C6305B4-9DCC-4E04-96E5-8DDB4134C9C2}"/>
              </a:ext>
            </a:extLst>
          </p:cNvPr>
          <p:cNvSpPr/>
          <p:nvPr/>
        </p:nvSpPr>
        <p:spPr>
          <a:xfrm>
            <a:off x="10098729" y="1782871"/>
            <a:ext cx="1558212" cy="116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8EFEE2-323D-44D7-9ED3-F5AE75CC92F9}"/>
              </a:ext>
            </a:extLst>
          </p:cNvPr>
          <p:cNvSpPr txBox="1"/>
          <p:nvPr/>
        </p:nvSpPr>
        <p:spPr>
          <a:xfrm>
            <a:off x="3625438" y="1643269"/>
            <a:ext cx="195618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WNCHI Provides: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local data collection and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prioritization and community strategic planning on health priorities</a:t>
            </a:r>
            <a:endParaRPr kumimoji="0" lang="en-US" sz="1200" b="0" i="0" u="none" strike="sng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sng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p:txBody>
      </p:sp>
      <p:sp>
        <p:nvSpPr>
          <p:cNvPr id="31" name="TextBox 30">
            <a:extLst>
              <a:ext uri="{FF2B5EF4-FFF2-40B4-BE49-F238E27FC236}">
                <a16:creationId xmlns:a16="http://schemas.microsoft.com/office/drawing/2014/main" id="{721C34E2-1E59-467C-8D02-35AABF5CEBA8}"/>
              </a:ext>
            </a:extLst>
          </p:cNvPr>
          <p:cNvSpPr txBox="1"/>
          <p:nvPr/>
        </p:nvSpPr>
        <p:spPr>
          <a:xfrm>
            <a:off x="6558760" y="1643269"/>
            <a:ext cx="212687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WNCHI Provides: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action planning, hospital implementation strategy development and CHIP</a:t>
            </a:r>
            <a:b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b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performance measure improvement </a:t>
            </a:r>
          </a:p>
        </p:txBody>
      </p:sp>
      <p:sp>
        <p:nvSpPr>
          <p:cNvPr id="32" name="TextBox 31">
            <a:extLst>
              <a:ext uri="{FF2B5EF4-FFF2-40B4-BE49-F238E27FC236}">
                <a16:creationId xmlns:a16="http://schemas.microsoft.com/office/drawing/2014/main" id="{1C2B5FF5-603C-4E7A-B282-A3BA8D1B215E}"/>
              </a:ext>
            </a:extLst>
          </p:cNvPr>
          <p:cNvSpPr txBox="1"/>
          <p:nvPr/>
        </p:nvSpPr>
        <p:spPr>
          <a:xfrm>
            <a:off x="9556454" y="1645419"/>
            <a:ext cx="227935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WNCHI Provides: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SOTCH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Regional Priority Convenings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4472C4">
                    <a:lumMod val="50000"/>
                  </a:srgbClr>
                </a:solidFill>
                <a:effectLst/>
                <a:uLnTx/>
                <a:uFillTx/>
                <a:latin typeface="Segoe UI" panose="020B0502040204020203" pitchFamily="34" charset="0"/>
                <a:ea typeface="+mn-ea"/>
                <a:cs typeface="Segoe UI" panose="020B0502040204020203" pitchFamily="34" charset="0"/>
              </a:rPr>
              <a:t>Training + support for performance measure identification and improvement</a:t>
            </a:r>
          </a:p>
        </p:txBody>
      </p:sp>
    </p:spTree>
    <p:extLst>
      <p:ext uri="{BB962C8B-B14F-4D97-AF65-F5344CB8AC3E}">
        <p14:creationId xmlns:p14="http://schemas.microsoft.com/office/powerpoint/2010/main" val="3120037821"/>
      </p:ext>
    </p:extLst>
  </p:cSld>
  <p:clrMapOvr>
    <a:masterClrMapping/>
  </p:clrMapOvr>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cet">
  <a:themeElements>
    <a:clrScheme name="Custom 4">
      <a:dk1>
        <a:sysClr val="windowText" lastClr="000000"/>
      </a:dk1>
      <a:lt1>
        <a:sysClr val="window" lastClr="FFFFFF"/>
      </a:lt1>
      <a:dk2>
        <a:srgbClr val="2C3C43"/>
      </a:dk2>
      <a:lt2>
        <a:srgbClr val="EBEBEB"/>
      </a:lt2>
      <a:accent1>
        <a:srgbClr val="57BA46"/>
      </a:accent1>
      <a:accent2>
        <a:srgbClr val="57BA46"/>
      </a:accent2>
      <a:accent3>
        <a:srgbClr val="E6B91E"/>
      </a:accent3>
      <a:accent4>
        <a:srgbClr val="E76618"/>
      </a:accent4>
      <a:accent5>
        <a:srgbClr val="C42F1A"/>
      </a:accent5>
      <a:accent6>
        <a:srgbClr val="918655"/>
      </a:accent6>
      <a:hlink>
        <a:srgbClr val="99CA3C"/>
      </a:hlink>
      <a:folHlink>
        <a:srgbClr val="B9D181"/>
      </a:folHlink>
    </a:clrScheme>
    <a:fontScheme name="Segoe">
      <a:majorFont>
        <a:latin typeface="Segoe UI Semibold"/>
        <a:ea typeface=""/>
        <a:cs typeface=""/>
      </a:majorFont>
      <a:minorFont>
        <a:latin typeface="Segoe U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4327</TotalTime>
  <Words>3778</Words>
  <Application>Microsoft Office PowerPoint</Application>
  <PresentationFormat>Widescreen</PresentationFormat>
  <Paragraphs>366</Paragraphs>
  <Slides>29</Slides>
  <Notes>24</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29</vt:i4>
      </vt:variant>
    </vt:vector>
  </HeadingPairs>
  <TitlesOfParts>
    <vt:vector size="47" baseType="lpstr">
      <vt:lpstr>ＭＳ Ｐゴシック</vt:lpstr>
      <vt:lpstr>Aharoni</vt:lpstr>
      <vt:lpstr>Arial</vt:lpstr>
      <vt:lpstr>Calibri</vt:lpstr>
      <vt:lpstr>Calibri Light</vt:lpstr>
      <vt:lpstr>Century Gothic</vt:lpstr>
      <vt:lpstr>Segoe Script</vt:lpstr>
      <vt:lpstr>Segoe UI</vt:lpstr>
      <vt:lpstr>Segoe UI Semibold</vt:lpstr>
      <vt:lpstr>Symbol</vt:lpstr>
      <vt:lpstr>Times New Roman</vt:lpstr>
      <vt:lpstr>Wingdings 3</vt:lpstr>
      <vt:lpstr>9_Office Theme</vt:lpstr>
      <vt:lpstr>2_Office Theme</vt:lpstr>
      <vt:lpstr>Facet</vt:lpstr>
      <vt:lpstr>Office Theme</vt:lpstr>
      <vt:lpstr>10_Office Theme</vt:lpstr>
      <vt:lpstr>1_Office Theme</vt:lpstr>
      <vt:lpstr>Presentation Title</vt:lpstr>
      <vt:lpstr>PowerPoint Presentation</vt:lpstr>
      <vt:lpstr>PowerPoint Presentation</vt:lpstr>
      <vt:lpstr>PowerPoint Presentation</vt:lpstr>
      <vt:lpstr>What is a Community Health (Needs) Assessment?</vt:lpstr>
      <vt:lpstr>PowerPoint Presentation</vt:lpstr>
      <vt:lpstr>PowerPoint Presentation</vt:lpstr>
      <vt:lpstr>PowerPoint Presentation</vt:lpstr>
      <vt:lpstr>PowerPoint Presentation</vt:lpstr>
      <vt:lpstr>PowerPoint Presentation</vt:lpstr>
      <vt:lpstr>PowerPoint Presentation</vt:lpstr>
      <vt:lpstr>Dataset Strategy (Ingredients)</vt:lpstr>
      <vt:lpstr>PowerPoint Presentation</vt:lpstr>
      <vt:lpstr>Results-Based AccountabilityTM (RBA)</vt:lpstr>
      <vt:lpstr>PowerPoint Presentation</vt:lpstr>
      <vt:lpstr>Why is WNC Healthy Impact using RBA? </vt:lpstr>
      <vt:lpstr>PowerPoint Presentation</vt:lpstr>
      <vt:lpstr>PowerPoint Presentation</vt:lpstr>
      <vt:lpstr>Getting to Results Training</vt:lpstr>
      <vt:lpstr>Communication and Accountability</vt:lpstr>
      <vt:lpstr>Electronic Community Health Improvement Plans</vt:lpstr>
      <vt:lpstr>WNC Health Network</vt:lpstr>
      <vt:lpstr>WNC Healthy Impact Slides for Hospital-Based Stakeholders</vt:lpstr>
      <vt:lpstr>Hospital Involvement in WNC Healthy Impact</vt:lpstr>
      <vt:lpstr>WNC Healthy Impact &amp; CH(N)A Requirements and Reporting</vt:lpstr>
      <vt:lpstr>Hospital CHNA Summary &amp; Health Department Community Health Assessment (CHA)</vt:lpstr>
      <vt:lpstr>Community Health Improvement Plan (CHIP) &amp; Implementation Strategies for Hospitals</vt:lpstr>
      <vt:lpstr>WNC Healthy Impact Resources to Help Support Hospital Reporting</vt:lpstr>
      <vt:lpstr>Results-Based Accountability (RBA)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Retreat  December 2, 2015 NC Arboretum</dc:title>
  <dc:creator>Heather Gates</dc:creator>
  <cp:lastModifiedBy>Adrienne Ammerman</cp:lastModifiedBy>
  <cp:revision>163</cp:revision>
  <cp:lastPrinted>2017-09-19T19:20:21Z</cp:lastPrinted>
  <dcterms:created xsi:type="dcterms:W3CDTF">2015-12-01T13:55:50Z</dcterms:created>
  <dcterms:modified xsi:type="dcterms:W3CDTF">2018-08-21T19:15:03Z</dcterms:modified>
</cp:coreProperties>
</file>