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396" r:id="rId2"/>
    <p:sldId id="390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 Bradley" initials="JB" lastIdx="3" clrIdx="0">
    <p:extLst>
      <p:ext uri="{19B8F6BF-5375-455C-9EA6-DF929625EA0E}">
        <p15:presenceInfo xmlns:p15="http://schemas.microsoft.com/office/powerpoint/2012/main" userId="S-1-5-21-846523360-885595514-2269565856-1308" providerId="AD"/>
      </p:ext>
    </p:extLst>
  </p:cmAuthor>
  <p:cmAuthor id="2" name="Adrienne Ammerman" initials="AA" lastIdx="9" clrIdx="1">
    <p:extLst>
      <p:ext uri="{19B8F6BF-5375-455C-9EA6-DF929625EA0E}">
        <p15:presenceInfo xmlns:p15="http://schemas.microsoft.com/office/powerpoint/2012/main" userId="S-1-5-21-846523360-885595514-2269565856-13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83026" autoAdjust="0"/>
  </p:normalViewPr>
  <p:slideViewPr>
    <p:cSldViewPr showGuides="1">
      <p:cViewPr varScale="1">
        <p:scale>
          <a:sx n="95" d="100"/>
          <a:sy n="95" d="100"/>
        </p:scale>
        <p:origin x="774" y="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36A52-B3EF-46B9-9FC5-A87FD04C6A63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A28CC-995C-453B-AF99-46BD35FD6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12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17BECCF-9CA6-429B-B811-E0FE0B113918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7626F0C-C5F4-4300-ADDA-EB9EEE5C4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8500"/>
            <a:ext cx="6194425" cy="3484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To operationalize how</a:t>
            </a:r>
            <a:r>
              <a:rPr lang="en-US" baseline="0" dirty="0"/>
              <a:t> we work across the entire region to accomplish those goals, here is our structure: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aseline="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WNC Healthy Impact is driven by a collaborative steering committee that provides operational support for the initiative and is informed by continuously</a:t>
            </a:r>
            <a:r>
              <a:rPr lang="en-US" baseline="0" dirty="0"/>
              <a:t> evolving </a:t>
            </a:r>
            <a:r>
              <a:rPr lang="en-US" dirty="0"/>
              <a:t>task-related work groups.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Work group members include staff of hospitals, health departments, and partner agencies across the region.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addition to local involvement, hospital representatives also serve on the project steering committee and regional workgroups.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The specifics of the work are guided by evidence-based approaches to implementing and communicating change and understanding its impact.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None/>
            </a:pPr>
            <a:r>
              <a:rPr lang="en-US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This innovative regional effort is supported by financial and in-kind contributions from hospitals, public health agencies, and partners, and is housed and coordinated by </a:t>
            </a:r>
            <a:r>
              <a:rPr lang="en-US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WNC Health Network, Inc., and is funded by the hospital systems in western North Carolina. </a:t>
            </a:r>
          </a:p>
          <a:p>
            <a:pPr marL="0" indent="0">
              <a:buNone/>
            </a:pPr>
            <a:r>
              <a:rPr lang="en-US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Current efforts to infuse </a:t>
            </a:r>
            <a:r>
              <a:rPr lang="en-US" sz="12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Results-Based Accountability </a:t>
            </a:r>
            <a:r>
              <a:rPr lang="en-US" sz="1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throughout this process are supported by a grant from The Duke Endowment.</a:t>
            </a:r>
          </a:p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067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8500"/>
            <a:ext cx="6194425" cy="3484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baseline="0" dirty="0"/>
              <a:t>Modeled off of Cascading Levels of Collaboration</a:t>
            </a:r>
          </a:p>
          <a:p>
            <a:endParaRPr lang="en-US" b="0" baseline="0" dirty="0"/>
          </a:p>
          <a:p>
            <a:r>
              <a:rPr lang="en-US" b="0" baseline="0" dirty="0"/>
              <a:t>https://ssir.org/articles/entry/social_progress_through_collective_impact</a:t>
            </a:r>
          </a:p>
          <a:p>
            <a:endParaRPr lang="en-US" b="0" baseline="0" dirty="0"/>
          </a:p>
          <a:p>
            <a:r>
              <a:rPr lang="en-US" b="0" baseline="0" dirty="0"/>
              <a:t>The text in blue is about the “how” of community health improvement, not the “what” – meaning building capacity to set health priorities, not program-level. </a:t>
            </a:r>
          </a:p>
          <a:p>
            <a:endParaRPr lang="en-US" b="0" baseline="0" dirty="0"/>
          </a:p>
          <a:p>
            <a:r>
              <a:rPr lang="en-US" b="0" baseline="0" dirty="0"/>
              <a:t>Shared measures is aspirational. We’re working on people having shared measures in the region.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441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4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529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678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2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7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2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602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565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1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1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400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72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01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852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04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7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75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5380" y="2003161"/>
            <a:ext cx="1778581" cy="276999"/>
          </a:xfrm>
          <a:prstGeom prst="rect">
            <a:avLst/>
          </a:prstGeom>
          <a:solidFill>
            <a:schemeClr val="accent3"/>
          </a:solidFill>
          <a:ln>
            <a:solidFill>
              <a:srgbClr val="94C600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200" b="1" kern="0" dirty="0">
                <a:solidFill>
                  <a:prstClr val="black"/>
                </a:solidFill>
                <a:latin typeface="Century Gothic"/>
              </a:rPr>
              <a:t>WNC Health Network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03380" y="1978375"/>
            <a:ext cx="2233815" cy="276999"/>
          </a:xfrm>
          <a:prstGeom prst="rect">
            <a:avLst/>
          </a:prstGeom>
          <a:solidFill>
            <a:schemeClr val="accent3"/>
          </a:solidFill>
          <a:ln>
            <a:solidFill>
              <a:srgbClr val="94C600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200" b="1" kern="0" dirty="0">
                <a:solidFill>
                  <a:prstClr val="black"/>
                </a:solidFill>
                <a:latin typeface="Century Gothic"/>
              </a:rPr>
              <a:t>WNC Local Health Directors</a:t>
            </a:r>
            <a:endParaRPr lang="en-US" sz="1200" kern="0" dirty="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44194" y="1409990"/>
            <a:ext cx="5469928" cy="769441"/>
          </a:xfrm>
          <a:prstGeom prst="rect">
            <a:avLst/>
          </a:prstGeom>
          <a:solidFill>
            <a:schemeClr val="accent3"/>
          </a:solidFill>
          <a:ln>
            <a:solidFill>
              <a:srgbClr val="94C60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600" b="1" kern="0" dirty="0">
                <a:solidFill>
                  <a:prstClr val="black"/>
                </a:solidFill>
                <a:latin typeface="Century Gothic"/>
              </a:rPr>
              <a:t>WNC Healthy Impact Steering Committee*</a:t>
            </a:r>
          </a:p>
          <a:p>
            <a:pPr algn="ctr">
              <a:defRPr/>
            </a:pPr>
            <a:r>
              <a:rPr lang="en-US" sz="1400" kern="0" dirty="0">
                <a:solidFill>
                  <a:prstClr val="black"/>
                </a:solidFill>
                <a:latin typeface="Century Gothic"/>
              </a:rPr>
              <a:t>(Health Department &amp; Hospital Representatives, Strategic Regional Partners, WNC Health Network)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7979" y="3021798"/>
            <a:ext cx="2026355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4C60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200" b="1" kern="0" dirty="0">
                <a:solidFill>
                  <a:prstClr val="black"/>
                </a:solidFill>
                <a:latin typeface="Century Gothic"/>
              </a:rPr>
              <a:t>Data</a:t>
            </a:r>
          </a:p>
          <a:p>
            <a:pPr algn="ctr">
              <a:defRPr/>
            </a:pPr>
            <a:r>
              <a:rPr lang="en-US" sz="1200" b="1" kern="0" dirty="0">
                <a:solidFill>
                  <a:prstClr val="black"/>
                </a:solidFill>
                <a:latin typeface="Century Gothic"/>
              </a:rPr>
              <a:t>Workgroup*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86983" y="2729410"/>
            <a:ext cx="2158624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4C60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200" b="1" kern="0" dirty="0">
                <a:solidFill>
                  <a:prstClr val="black"/>
                </a:solidFill>
                <a:latin typeface="Century Gothic"/>
              </a:rPr>
              <a:t>Communications Workgroup*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39058" y="2636108"/>
            <a:ext cx="2743201" cy="15388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4C60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endParaRPr lang="en-US" sz="1600" b="1" kern="0" dirty="0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r>
              <a:rPr lang="en-US" sz="1600" b="1" kern="0" dirty="0">
                <a:solidFill>
                  <a:prstClr val="black"/>
                </a:solidFill>
                <a:latin typeface="Century Gothic"/>
              </a:rPr>
              <a:t>WNC Healthy Impact Members</a:t>
            </a:r>
            <a:br>
              <a:rPr lang="en-US" sz="1600" b="1" kern="0" dirty="0">
                <a:solidFill>
                  <a:prstClr val="black"/>
                </a:solidFill>
                <a:latin typeface="Century Gothic"/>
              </a:rPr>
            </a:br>
            <a:r>
              <a:rPr lang="en-US" sz="1600" kern="0" dirty="0">
                <a:solidFill>
                  <a:prstClr val="black"/>
                </a:solidFill>
                <a:latin typeface="Century Gothic"/>
              </a:rPr>
              <a:t>(</a:t>
            </a:r>
            <a:r>
              <a:rPr lang="en-US" sz="1400" kern="0" dirty="0">
                <a:solidFill>
                  <a:prstClr val="black"/>
                </a:solidFill>
                <a:latin typeface="Century Gothic"/>
              </a:rPr>
              <a:t>Public Health &amp; Hospital Representatives)</a:t>
            </a:r>
          </a:p>
          <a:p>
            <a:pPr algn="ctr">
              <a:defRPr/>
            </a:pPr>
            <a:endParaRPr lang="en-US" sz="1600" kern="0" dirty="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02686" y="3522409"/>
            <a:ext cx="2026355" cy="276999"/>
          </a:xfrm>
          <a:prstGeom prst="rect">
            <a:avLst/>
          </a:prstGeom>
          <a:solidFill>
            <a:sysClr val="window" lastClr="FFFFFF"/>
          </a:solidFill>
          <a:ln w="19050">
            <a:solidFill>
              <a:schemeClr val="accent3">
                <a:lumMod val="20000"/>
                <a:lumOff val="8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200" kern="0" dirty="0">
                <a:solidFill>
                  <a:prstClr val="black"/>
                </a:solidFill>
                <a:latin typeface="Century Gothic"/>
              </a:rPr>
              <a:t>Data Consulting Team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86983" y="3631619"/>
            <a:ext cx="2158624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4C60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200" b="1" kern="0" dirty="0">
                <a:solidFill>
                  <a:prstClr val="black"/>
                </a:solidFill>
                <a:latin typeface="Century Gothic"/>
              </a:rPr>
              <a:t>Results-Based Accountability Workgroup*</a:t>
            </a:r>
            <a:endParaRPr lang="en-US" sz="1200" b="1" kern="0" dirty="0">
              <a:solidFill>
                <a:srgbClr val="FF6700">
                  <a:lumMod val="75000"/>
                </a:srgbClr>
              </a:solidFill>
              <a:latin typeface="Century Gothic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886983" y="4309341"/>
            <a:ext cx="2158624" cy="276999"/>
          </a:xfrm>
          <a:prstGeom prst="rect">
            <a:avLst/>
          </a:prstGeom>
          <a:solidFill>
            <a:sysClr val="window" lastClr="FFFFFF"/>
          </a:solidFill>
          <a:ln w="19050">
            <a:solidFill>
              <a:schemeClr val="accent3">
                <a:lumMod val="20000"/>
                <a:lumOff val="80000"/>
              </a:schemeClr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200" kern="0" dirty="0">
                <a:solidFill>
                  <a:prstClr val="black"/>
                </a:solidFill>
                <a:latin typeface="Century Gothic"/>
              </a:rPr>
              <a:t>RBA Consulting Team</a:t>
            </a:r>
          </a:p>
        </p:txBody>
      </p:sp>
      <p:sp>
        <p:nvSpPr>
          <p:cNvPr id="30" name="Up-Down Arrow 29"/>
          <p:cNvSpPr/>
          <p:nvPr/>
        </p:nvSpPr>
        <p:spPr>
          <a:xfrm>
            <a:off x="5801108" y="4174991"/>
            <a:ext cx="447292" cy="1070496"/>
          </a:xfrm>
          <a:prstGeom prst="upDownArrow">
            <a:avLst/>
          </a:prstGeom>
          <a:solidFill>
            <a:srgbClr val="94C600"/>
          </a:solidFill>
          <a:ln w="15875" cap="flat" cmpd="sng" algn="ctr">
            <a:solidFill>
              <a:srgbClr val="94C60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62B0B2-1834-4699-A40E-9E1EFBA9BAAE}"/>
              </a:ext>
            </a:extLst>
          </p:cNvPr>
          <p:cNvSpPr txBox="1"/>
          <p:nvPr/>
        </p:nvSpPr>
        <p:spPr>
          <a:xfrm>
            <a:off x="487541" y="253860"/>
            <a:ext cx="9235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92D05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WNC Healthy Impact Organizational Chart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9C930C8-30B0-4020-886B-66B27D2610DF}"/>
              </a:ext>
            </a:extLst>
          </p:cNvPr>
          <p:cNvCxnSpPr>
            <a:stCxn id="7" idx="3"/>
            <a:endCxn id="11" idx="1"/>
          </p:cNvCxnSpPr>
          <p:nvPr/>
        </p:nvCxnSpPr>
        <p:spPr>
          <a:xfrm>
            <a:off x="4134334" y="3252631"/>
            <a:ext cx="504724" cy="1529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E5C0453-6CE9-4390-8F22-1612BE887F6F}"/>
              </a:ext>
            </a:extLst>
          </p:cNvPr>
          <p:cNvCxnSpPr>
            <a:endCxn id="8" idx="1"/>
          </p:cNvCxnSpPr>
          <p:nvPr/>
        </p:nvCxnSpPr>
        <p:spPr>
          <a:xfrm flipV="1">
            <a:off x="7382259" y="2960243"/>
            <a:ext cx="504724" cy="20426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5951E9B-C70D-44AD-BEC2-A01E4E0BCD4A}"/>
              </a:ext>
            </a:extLst>
          </p:cNvPr>
          <p:cNvCxnSpPr/>
          <p:nvPr/>
        </p:nvCxnSpPr>
        <p:spPr>
          <a:xfrm>
            <a:off x="7382259" y="3662647"/>
            <a:ext cx="514663" cy="24597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row: Up-Down 24">
            <a:extLst>
              <a:ext uri="{FF2B5EF4-FFF2-40B4-BE49-F238E27FC236}">
                <a16:creationId xmlns:a16="http://schemas.microsoft.com/office/drawing/2014/main" id="{E9693AD5-C75E-4624-93EA-5429ADBB344C}"/>
              </a:ext>
            </a:extLst>
          </p:cNvPr>
          <p:cNvSpPr/>
          <p:nvPr/>
        </p:nvSpPr>
        <p:spPr>
          <a:xfrm>
            <a:off x="5962951" y="2210209"/>
            <a:ext cx="45719" cy="395121"/>
          </a:xfrm>
          <a:prstGeom prst="upDownArrow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8A7E103-F2CF-48D8-901F-E69DA31F6015}"/>
              </a:ext>
            </a:extLst>
          </p:cNvPr>
          <p:cNvSpPr txBox="1"/>
          <p:nvPr/>
        </p:nvSpPr>
        <p:spPr>
          <a:xfrm>
            <a:off x="192382" y="6096000"/>
            <a:ext cx="4243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*Led and facilitated by WNC Health Network staff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7FABA22-0B39-4C0A-917E-77AE27A91BDE}"/>
              </a:ext>
            </a:extLst>
          </p:cNvPr>
          <p:cNvSpPr txBox="1"/>
          <p:nvPr/>
        </p:nvSpPr>
        <p:spPr>
          <a:xfrm>
            <a:off x="451741" y="1338131"/>
            <a:ext cx="1890100" cy="276999"/>
          </a:xfrm>
          <a:prstGeom prst="rect">
            <a:avLst/>
          </a:prstGeom>
          <a:solidFill>
            <a:sysClr val="window" lastClr="FFFFFF"/>
          </a:solidFill>
          <a:ln w="19050">
            <a:solidFill>
              <a:srgbClr val="94C600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200" b="1" kern="0" dirty="0">
                <a:solidFill>
                  <a:prstClr val="black"/>
                </a:solidFill>
                <a:latin typeface="Century Gothic"/>
              </a:rPr>
              <a:t>WNC Hospital Leaders</a:t>
            </a:r>
            <a:endParaRPr lang="en-US" sz="1200" kern="0" dirty="0">
              <a:solidFill>
                <a:prstClr val="black"/>
              </a:solidFill>
              <a:latin typeface="Century Gothic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8D58BA2-DA92-4435-AAA5-ECA1E0BD1F1F}"/>
              </a:ext>
            </a:extLst>
          </p:cNvPr>
          <p:cNvCxnSpPr>
            <a:stCxn id="4" idx="3"/>
          </p:cNvCxnSpPr>
          <p:nvPr/>
        </p:nvCxnSpPr>
        <p:spPr>
          <a:xfrm flipV="1">
            <a:off x="2313961" y="2003161"/>
            <a:ext cx="1058113" cy="1385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28E4ED5-D7E4-45C7-A5EC-1F2908F0D5DC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8797525" y="1927037"/>
            <a:ext cx="905855" cy="18983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DCC2A80-4ECE-450F-B59F-9E8E2292DAD1}"/>
              </a:ext>
            </a:extLst>
          </p:cNvPr>
          <p:cNvCxnSpPr>
            <a:cxnSpLocks/>
          </p:cNvCxnSpPr>
          <p:nvPr/>
        </p:nvCxnSpPr>
        <p:spPr>
          <a:xfrm>
            <a:off x="1378225" y="1615130"/>
            <a:ext cx="0" cy="40682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66B25CE4-B61C-447F-B90B-3F5A8A5475FA}"/>
              </a:ext>
            </a:extLst>
          </p:cNvPr>
          <p:cNvSpPr/>
          <p:nvPr/>
        </p:nvSpPr>
        <p:spPr>
          <a:xfrm>
            <a:off x="4267200" y="5264064"/>
            <a:ext cx="3505200" cy="115710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876801" y="5426831"/>
            <a:ext cx="2133600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prstClr val="black"/>
                </a:solidFill>
                <a:latin typeface="Century Gothic"/>
              </a:rPr>
              <a:t>Community-Level Partners and Stakeholders </a:t>
            </a:r>
          </a:p>
        </p:txBody>
      </p:sp>
    </p:spTree>
    <p:extLst>
      <p:ext uri="{BB962C8B-B14F-4D97-AF65-F5344CB8AC3E}">
        <p14:creationId xmlns:p14="http://schemas.microsoft.com/office/powerpoint/2010/main" val="424968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1" y="1091525"/>
            <a:ext cx="2477666" cy="169277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94C60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1600" b="1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WNC Healthy Impact Steering Committee</a:t>
            </a:r>
            <a:br>
              <a:rPr lang="en-US" sz="1600" b="1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endParaRPr lang="en-US" sz="1600" b="1" kern="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en-US" sz="1400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(Health Department &amp; Hospital Representatives, Strategic Regional Partners, WNC Health Network)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77344" y="3606010"/>
            <a:ext cx="486806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600" b="1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WNC Healthy Impact Partners</a:t>
            </a:r>
            <a:br>
              <a:rPr lang="en-US" sz="1600" b="1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(Public Health &amp; Hospital Representatives)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62B0B2-1834-4699-A40E-9E1EFBA9BAAE}"/>
              </a:ext>
            </a:extLst>
          </p:cNvPr>
          <p:cNvSpPr txBox="1"/>
          <p:nvPr/>
        </p:nvSpPr>
        <p:spPr>
          <a:xfrm>
            <a:off x="22335" y="137418"/>
            <a:ext cx="7292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92D050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WNC Healthy Impact Organizational Chart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88DEDE6-5549-48FD-BD13-8FDCE5D1BAFF}"/>
              </a:ext>
            </a:extLst>
          </p:cNvPr>
          <p:cNvSpPr txBox="1"/>
          <p:nvPr/>
        </p:nvSpPr>
        <p:spPr>
          <a:xfrm>
            <a:off x="362468" y="2914799"/>
            <a:ext cx="2477666" cy="218521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94C600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endParaRPr lang="en-US" sz="1600" b="1" kern="0" dirty="0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endParaRPr lang="en-US" sz="1600" b="1" kern="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r>
              <a:rPr lang="en-US" sz="1600" b="1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WNC Health Network</a:t>
            </a:r>
            <a:br>
              <a:rPr lang="en-US" sz="1600" b="1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endParaRPr lang="en-US" sz="1600" b="1" kern="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endParaRPr lang="en-US" sz="1600" b="1" kern="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defRPr/>
            </a:pPr>
            <a:endParaRPr lang="en-US" sz="1400" kern="0" dirty="0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endParaRPr lang="en-US" sz="1400" kern="0" dirty="0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endParaRPr lang="en-US" sz="1400" kern="0" dirty="0">
              <a:solidFill>
                <a:prstClr val="black"/>
              </a:solidFill>
              <a:latin typeface="Century Gothic"/>
            </a:endParaRPr>
          </a:p>
          <a:p>
            <a:pPr algn="ctr">
              <a:defRPr/>
            </a:pPr>
            <a:endParaRPr lang="en-US" sz="1400" kern="0" dirty="0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C6CBD4C-1A25-412C-A57F-C630271A205F}"/>
              </a:ext>
            </a:extLst>
          </p:cNvPr>
          <p:cNvSpPr txBox="1"/>
          <p:nvPr/>
        </p:nvSpPr>
        <p:spPr>
          <a:xfrm>
            <a:off x="3094054" y="1799411"/>
            <a:ext cx="3901367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600" b="1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WNC Healthy Impact Working Groups</a:t>
            </a:r>
            <a:br>
              <a:rPr lang="en-US" sz="1600" b="1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(Data Workgroup, Communications Workgroup, </a:t>
            </a:r>
            <a:br>
              <a:rPr lang="en-US" sz="1200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Results-Based Accountability Workgroup)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B84EEF7-A35E-411F-8DFD-21614C6AB317}"/>
              </a:ext>
            </a:extLst>
          </p:cNvPr>
          <p:cNvSpPr txBox="1"/>
          <p:nvPr/>
        </p:nvSpPr>
        <p:spPr>
          <a:xfrm>
            <a:off x="3105775" y="5272006"/>
            <a:ext cx="5745147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600" b="1" kern="0" dirty="0">
                <a:solidFill>
                  <a:prstClr val="black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Community Stakeholders</a:t>
            </a:r>
            <a:endParaRPr lang="en-US" sz="1400" kern="0" dirty="0">
              <a:solidFill>
                <a:prstClr val="black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FE724C-723C-4FDB-8CD5-597C802732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4053" y="2470419"/>
            <a:ext cx="3901368" cy="83014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ABCFF9D-FC10-45DB-875B-7E6346F34E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6499" y="4105689"/>
            <a:ext cx="4864710" cy="8572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759606E-AC7A-4554-84DB-76447BAD0C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5775" y="5602412"/>
            <a:ext cx="5745147" cy="8572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72066C9-8522-4E09-9671-BD2439CF2EAC}"/>
              </a:ext>
            </a:extLst>
          </p:cNvPr>
          <p:cNvSpPr txBox="1"/>
          <p:nvPr/>
        </p:nvSpPr>
        <p:spPr>
          <a:xfrm>
            <a:off x="6705601" y="975651"/>
            <a:ext cx="23225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Governance, Vision, </a:t>
            </a:r>
            <a:br>
              <a:rPr lang="en-US" sz="1600" b="1" i="1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600" b="1" i="1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and Strategy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4C5421C-6FE5-415C-8FCB-C901092EBC7F}"/>
              </a:ext>
            </a:extLst>
          </p:cNvPr>
          <p:cNvSpPr txBox="1"/>
          <p:nvPr/>
        </p:nvSpPr>
        <p:spPr>
          <a:xfrm>
            <a:off x="8153400" y="2659248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Action Planning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ED98B00-77BA-43BF-8C24-F4CF0959DFAA}"/>
              </a:ext>
            </a:extLst>
          </p:cNvPr>
          <p:cNvSpPr txBox="1"/>
          <p:nvPr/>
        </p:nvSpPr>
        <p:spPr>
          <a:xfrm>
            <a:off x="9487686" y="4341569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Execution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961F61-B799-44E2-B941-A5890492B2FB}"/>
              </a:ext>
            </a:extLst>
          </p:cNvPr>
          <p:cNvSpPr txBox="1"/>
          <p:nvPr/>
        </p:nvSpPr>
        <p:spPr>
          <a:xfrm>
            <a:off x="10349965" y="594866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accent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Public Will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195B096-F80A-4CC0-BB89-251810B252C3}"/>
              </a:ext>
            </a:extLst>
          </p:cNvPr>
          <p:cNvSpPr txBox="1"/>
          <p:nvPr/>
        </p:nvSpPr>
        <p:spPr>
          <a:xfrm>
            <a:off x="22335" y="6596736"/>
            <a:ext cx="69730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*Adapted from Stanford Social Innovation Review’s Cascading Levels of Collaboration in Collective Impact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D3FE152-7BD4-4444-B232-AA1C560281A4}"/>
              </a:ext>
            </a:extLst>
          </p:cNvPr>
          <p:cNvSpPr txBox="1"/>
          <p:nvPr/>
        </p:nvSpPr>
        <p:spPr>
          <a:xfrm rot="3053828">
            <a:off x="9989838" y="2966369"/>
            <a:ext cx="1962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(Shared Measures)</a:t>
            </a:r>
          </a:p>
        </p:txBody>
      </p:sp>
      <p:cxnSp>
        <p:nvCxnSpPr>
          <p:cNvPr id="52" name="Connector: Curved 51">
            <a:extLst>
              <a:ext uri="{FF2B5EF4-FFF2-40B4-BE49-F238E27FC236}">
                <a16:creationId xmlns:a16="http://schemas.microsoft.com/office/drawing/2014/main" id="{E9402099-C1D8-4521-AFCD-F1D3080E8470}"/>
              </a:ext>
            </a:extLst>
          </p:cNvPr>
          <p:cNvCxnSpPr>
            <a:cxnSpLocks/>
          </p:cNvCxnSpPr>
          <p:nvPr/>
        </p:nvCxnSpPr>
        <p:spPr>
          <a:xfrm rot="16200000" flipH="1">
            <a:off x="7575537" y="1880383"/>
            <a:ext cx="773153" cy="684227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id="{02561AF0-E60B-4008-9E12-1CEAD3195465}"/>
              </a:ext>
            </a:extLst>
          </p:cNvPr>
          <p:cNvCxnSpPr>
            <a:cxnSpLocks/>
          </p:cNvCxnSpPr>
          <p:nvPr/>
        </p:nvCxnSpPr>
        <p:spPr>
          <a:xfrm rot="16200000" flipH="1">
            <a:off x="8812322" y="3525125"/>
            <a:ext cx="773153" cy="684227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Curved 54">
            <a:extLst>
              <a:ext uri="{FF2B5EF4-FFF2-40B4-BE49-F238E27FC236}">
                <a16:creationId xmlns:a16="http://schemas.microsoft.com/office/drawing/2014/main" id="{72ECC482-7411-4B53-AE03-A4A30305A32A}"/>
              </a:ext>
            </a:extLst>
          </p:cNvPr>
          <p:cNvCxnSpPr>
            <a:cxnSpLocks/>
          </p:cNvCxnSpPr>
          <p:nvPr/>
        </p:nvCxnSpPr>
        <p:spPr>
          <a:xfrm rot="16200000" flipH="1">
            <a:off x="9879959" y="5062171"/>
            <a:ext cx="773153" cy="684227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or: Curved 66">
            <a:extLst>
              <a:ext uri="{FF2B5EF4-FFF2-40B4-BE49-F238E27FC236}">
                <a16:creationId xmlns:a16="http://schemas.microsoft.com/office/drawing/2014/main" id="{D8C1A086-DCF1-4656-A2C0-D51BB98DB230}"/>
              </a:ext>
            </a:extLst>
          </p:cNvPr>
          <p:cNvCxnSpPr>
            <a:cxnSpLocks/>
          </p:cNvCxnSpPr>
          <p:nvPr/>
        </p:nvCxnSpPr>
        <p:spPr>
          <a:xfrm rot="16200000" flipV="1">
            <a:off x="10132268" y="4774778"/>
            <a:ext cx="930951" cy="786955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or: Curved 70">
            <a:extLst>
              <a:ext uri="{FF2B5EF4-FFF2-40B4-BE49-F238E27FC236}">
                <a16:creationId xmlns:a16="http://schemas.microsoft.com/office/drawing/2014/main" id="{0392FEDE-F14A-4F37-AD0C-08E0A620E3F4}"/>
              </a:ext>
            </a:extLst>
          </p:cNvPr>
          <p:cNvCxnSpPr>
            <a:cxnSpLocks/>
          </p:cNvCxnSpPr>
          <p:nvPr/>
        </p:nvCxnSpPr>
        <p:spPr>
          <a:xfrm rot="16200000" flipV="1">
            <a:off x="9021997" y="3157141"/>
            <a:ext cx="930951" cy="786955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or: Curved 71">
            <a:extLst>
              <a:ext uri="{FF2B5EF4-FFF2-40B4-BE49-F238E27FC236}">
                <a16:creationId xmlns:a16="http://schemas.microsoft.com/office/drawing/2014/main" id="{03FCB9F6-0475-4E6A-974E-1AE45ABD6886}"/>
              </a:ext>
            </a:extLst>
          </p:cNvPr>
          <p:cNvCxnSpPr>
            <a:cxnSpLocks/>
          </p:cNvCxnSpPr>
          <p:nvPr/>
        </p:nvCxnSpPr>
        <p:spPr>
          <a:xfrm rot="16200000" flipV="1">
            <a:off x="7890115" y="1635376"/>
            <a:ext cx="930951" cy="786955"/>
          </a:xfrm>
          <a:prstGeom prst="curved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245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5" grpId="0"/>
      <p:bldP spid="37" grpId="0"/>
      <p:bldP spid="39" grpId="0"/>
      <p:bldP spid="50" grpId="0"/>
    </p:bldLst>
  </p:timing>
</p:sld>
</file>

<file path=ppt/theme/theme1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4430</TotalTime>
  <Words>363</Words>
  <Application>Microsoft Office PowerPoint</Application>
  <PresentationFormat>Widescreen</PresentationFormat>
  <Paragraphs>55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Segoe UI</vt:lpstr>
      <vt:lpstr>Segoe UI Semibold</vt:lpstr>
      <vt:lpstr>9_Office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Steering Committee Retreat  December 2, 2015 NC Arboretum</dc:title>
  <dc:creator>Heather Gates</dc:creator>
  <cp:lastModifiedBy>Jo Bradley</cp:lastModifiedBy>
  <cp:revision>180</cp:revision>
  <cp:lastPrinted>2017-09-19T19:20:21Z</cp:lastPrinted>
  <dcterms:created xsi:type="dcterms:W3CDTF">2015-12-01T13:55:50Z</dcterms:created>
  <dcterms:modified xsi:type="dcterms:W3CDTF">2018-07-25T14:54:03Z</dcterms:modified>
</cp:coreProperties>
</file>