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 Bradley" initials="JB" lastIdx="4" clrIdx="0">
    <p:extLst>
      <p:ext uri="{19B8F6BF-5375-455C-9EA6-DF929625EA0E}">
        <p15:presenceInfo xmlns:p15="http://schemas.microsoft.com/office/powerpoint/2012/main" userId="Jo Bradle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C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0295E-FAAC-44AD-B910-3BF1567C5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31AF7D-7880-47FF-BCF1-71E185616D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ED7CD-F0D3-49FC-8810-B02F9C9C6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704E6-1515-418B-AFB7-2FE0E0C3E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1DA80-0EC1-465D-8FF4-70B5BCE02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39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CDEC6-4B3E-43B3-B3DD-CEF084E4D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91D5A-6815-4D57-BD97-63E57EE37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BF394-FFFA-4D3E-87B4-5AAFD5896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F6357-C176-49DA-B12E-75FB4E233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49CE2-CBB5-44D2-A277-0454E6BE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66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8D0A25-9289-4670-B59C-7DF5F5A61A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4949B2-6EA2-4AED-933F-B21C95C1F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2FCD6-41D2-4402-9551-AF2A2BCEB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C3A1-C9D9-46D4-8BD4-2E3496E2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32B3F-FBBD-471C-8D47-85ABE3962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144AA-DE18-47BD-9DE4-56ABFFA46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978DC-3D77-43AD-A798-35F253222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B744E-20AD-4B0F-8C0E-2E29B7FF8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86E5B-1EE8-47C7-B160-4F183B73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06A56-3D4E-4E85-B5AA-D63E55B92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1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6E8AF-D897-4322-99C2-D1834009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CADC8-ADA1-422A-A9E9-DF824BB29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C3CAA-AA6E-4AE4-9B0D-7447158FD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E9468-47DA-4ADF-99A9-04803245F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3FFE6-550F-4DE4-9614-80093DB83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8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DF5B7-1A59-4601-8D92-010F7C2AE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1096C-C8D2-4F41-B7A0-07113E0AF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1E8B3D-6C97-46C9-8711-14638092A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F38743-33DA-4393-9736-CB115F43D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4C3F53-F14D-47B1-8F81-5408B53EF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BB9C39-08E6-4E09-9622-D8FB1690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1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044DF-F0FB-4359-8D1E-233B9BE87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1B5C77-AFAB-48CB-86B2-A687A1EF5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853A50-27EE-48E7-B159-0AFB3B55C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DCCB6D-6A62-4557-BB6D-828B7ACDC6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31820F-FA52-4980-AFE4-901E46C1C5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5DA9B5-CC0F-4A7C-8A5A-497E0E0C3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1E4CF4-4B0B-4ED5-879F-40990BF2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8F3E9B-DE41-419C-9717-E48C7BACA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9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F3675-0B99-40BC-B4BE-E9ACBF87F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5AE41B-26CC-4A1F-B95F-005052AB4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2D7CE0-8901-4394-A1FB-B8D894B49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F2111D-8091-4391-AFDA-F08B68775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9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D0934A-405F-432B-B2F2-DF52DD2E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039EF1-D65B-45F4-97D6-B241B3FC8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B6AB7-E0A4-4BE4-8BAB-E05B61203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42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0354-4C66-4925-8939-407CA4E94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C7671-9672-442E-B7EE-98A1E072C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9F1C7C-6336-425C-9AA2-B63978EA0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F7A4C-0351-4D27-87B9-0A17EDCA1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97189-EED9-4EE6-89CB-F26A727A6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34CE6-5891-4158-B4B7-3ABDC3F6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9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7B25-CF68-4D09-A233-891CC3ABE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5F4912-75C1-4675-9E6A-F085CA470B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2E48F4-950D-4F52-A0C8-CF417CB0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B2998-BC1F-4482-B0B2-072EBE010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0EF0E-50C8-499E-8A60-4122A3E0C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2B769-8CF8-4026-A86A-FC9B91D19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6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398F7E-98C7-420D-9167-E0EAFB865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EC9FCC-42E9-4B9A-9770-174B6C1C5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E2C2E-590D-4F31-BD27-514C6957A7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53A87-0F52-4FD7-8D6D-5CBDC7439C2B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784D5-4670-4993-B81F-5F931068A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201DB-F675-4244-908F-EF6BD8151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1EA8F-1BF2-4782-B9C4-18005A3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2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Minus Sign 26">
            <a:extLst>
              <a:ext uri="{FF2B5EF4-FFF2-40B4-BE49-F238E27FC236}">
                <a16:creationId xmlns:a16="http://schemas.microsoft.com/office/drawing/2014/main" id="{E6C01BCA-B786-44B6-96A3-4C6D33C98415}"/>
              </a:ext>
            </a:extLst>
          </p:cNvPr>
          <p:cNvSpPr/>
          <p:nvPr/>
        </p:nvSpPr>
        <p:spPr>
          <a:xfrm>
            <a:off x="8690960" y="5579706"/>
            <a:ext cx="882738" cy="135293"/>
          </a:xfrm>
          <a:prstGeom prst="mathMinus">
            <a:avLst/>
          </a:prstGeom>
          <a:solidFill>
            <a:schemeClr val="accent1">
              <a:lumMod val="5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Minus Sign 1">
            <a:extLst>
              <a:ext uri="{FF2B5EF4-FFF2-40B4-BE49-F238E27FC236}">
                <a16:creationId xmlns:a16="http://schemas.microsoft.com/office/drawing/2014/main" id="{3E6A3F21-B121-46BF-8FD3-4F530AA932A9}"/>
              </a:ext>
            </a:extLst>
          </p:cNvPr>
          <p:cNvSpPr/>
          <p:nvPr/>
        </p:nvSpPr>
        <p:spPr>
          <a:xfrm>
            <a:off x="5649181" y="5579706"/>
            <a:ext cx="882738" cy="135293"/>
          </a:xfrm>
          <a:prstGeom prst="mathMinus">
            <a:avLst/>
          </a:prstGeom>
          <a:solidFill>
            <a:schemeClr val="accent1">
              <a:lumMod val="5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BFCEB88C-4BCF-43EC-83AC-F76E7A92C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669" y="146649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BE91D9-236C-4BA4-9E5E-860768205C24}"/>
              </a:ext>
            </a:extLst>
          </p:cNvPr>
          <p:cNvSpPr txBox="1"/>
          <p:nvPr/>
        </p:nvSpPr>
        <p:spPr>
          <a:xfrm>
            <a:off x="304800" y="228600"/>
            <a:ext cx="29982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Timeline:</a:t>
            </a:r>
          </a:p>
          <a:p>
            <a:r>
              <a:rPr lang="en-US" sz="2800" i="1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Needs to Get Done?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9F6019-CAF5-4A92-AEF6-A96D52B9AF06}"/>
              </a:ext>
            </a:extLst>
          </p:cNvPr>
          <p:cNvSpPr txBox="1"/>
          <p:nvPr/>
        </p:nvSpPr>
        <p:spPr>
          <a:xfrm>
            <a:off x="3588421" y="2816549"/>
            <a:ext cx="206076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+ Analyze Community Health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you need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Make sense of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Decide What Is Most Important To Act 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Clarify desired conditions of wellbeing for your population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Determine local health priorities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FCCB16-E9A3-433B-B498-2DD5FDEA192B}"/>
              </a:ext>
            </a:extLst>
          </p:cNvPr>
          <p:cNvSpPr txBox="1"/>
          <p:nvPr/>
        </p:nvSpPr>
        <p:spPr>
          <a:xfrm>
            <a:off x="6531919" y="2816549"/>
            <a:ext cx="2060009" cy="1977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Strategic Planning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Make a plan with partners about what works to do better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Form workgroups around each strategic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Clarify customers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Determine performance results and measures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5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22335A-5BF3-4429-96E7-103C06F8D155}"/>
              </a:ext>
            </a:extLst>
          </p:cNvPr>
          <p:cNvSpPr txBox="1"/>
          <p:nvPr/>
        </p:nvSpPr>
        <p:spPr>
          <a:xfrm>
            <a:off x="9616477" y="2816549"/>
            <a:ext cx="2060759" cy="1977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Action and Evaluate Health Improvement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Plan how to achieve customer results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Put plan into action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Workgroups continue to meet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Workgroups monitor customer results and make changes to 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5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627730-89B3-4589-8954-167F84A59133}"/>
              </a:ext>
            </a:extLst>
          </p:cNvPr>
          <p:cNvSpPr txBox="1"/>
          <p:nvPr/>
        </p:nvSpPr>
        <p:spPr>
          <a:xfrm>
            <a:off x="3588421" y="5336109"/>
            <a:ext cx="1961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Jan. 2018 – Mar. 2019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95455C-5D9E-49F1-98C2-419EFB66DD48}"/>
              </a:ext>
            </a:extLst>
          </p:cNvPr>
          <p:cNvSpPr txBox="1"/>
          <p:nvPr/>
        </p:nvSpPr>
        <p:spPr>
          <a:xfrm>
            <a:off x="6699208" y="5360747"/>
            <a:ext cx="17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Apr. 2019 – Sep. 2019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ADE0C66-BB18-4E74-B4EE-E06901D57731}"/>
              </a:ext>
            </a:extLst>
          </p:cNvPr>
          <p:cNvSpPr txBox="1"/>
          <p:nvPr/>
        </p:nvSpPr>
        <p:spPr>
          <a:xfrm>
            <a:off x="9843476" y="5365874"/>
            <a:ext cx="17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Oct. 2019 – Dec. 2020</a:t>
            </a:r>
          </a:p>
        </p:txBody>
      </p:sp>
    </p:spTree>
    <p:extLst>
      <p:ext uri="{BB962C8B-B14F-4D97-AF65-F5344CB8AC3E}">
        <p14:creationId xmlns:p14="http://schemas.microsoft.com/office/powerpoint/2010/main" val="3658953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7B48FD8E-301C-4D99-9917-0E8F2CF4C4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669" y="146649"/>
            <a:ext cx="8875059" cy="6858000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4D96F4A1-8F0F-4CE3-B5E2-0BD105D86BC3}"/>
              </a:ext>
            </a:extLst>
          </p:cNvPr>
          <p:cNvSpPr/>
          <p:nvPr/>
        </p:nvSpPr>
        <p:spPr>
          <a:xfrm>
            <a:off x="3265714" y="3416588"/>
            <a:ext cx="8489052" cy="204181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inus Sign 18">
            <a:extLst>
              <a:ext uri="{FF2B5EF4-FFF2-40B4-BE49-F238E27FC236}">
                <a16:creationId xmlns:a16="http://schemas.microsoft.com/office/drawing/2014/main" id="{D2CD156D-3059-43E0-8A9F-7DED9E620B47}"/>
              </a:ext>
            </a:extLst>
          </p:cNvPr>
          <p:cNvSpPr/>
          <p:nvPr/>
        </p:nvSpPr>
        <p:spPr>
          <a:xfrm>
            <a:off x="8673716" y="5579705"/>
            <a:ext cx="882738" cy="135293"/>
          </a:xfrm>
          <a:prstGeom prst="mathMinus">
            <a:avLst/>
          </a:prstGeom>
          <a:solidFill>
            <a:schemeClr val="accent1">
              <a:lumMod val="5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Minus Sign 17">
            <a:extLst>
              <a:ext uri="{FF2B5EF4-FFF2-40B4-BE49-F238E27FC236}">
                <a16:creationId xmlns:a16="http://schemas.microsoft.com/office/drawing/2014/main" id="{2E6224FE-7D26-46F1-8E4A-E57BF936297C}"/>
              </a:ext>
            </a:extLst>
          </p:cNvPr>
          <p:cNvSpPr/>
          <p:nvPr/>
        </p:nvSpPr>
        <p:spPr>
          <a:xfrm>
            <a:off x="5649181" y="5579706"/>
            <a:ext cx="882738" cy="135293"/>
          </a:xfrm>
          <a:prstGeom prst="mathMinus">
            <a:avLst/>
          </a:prstGeom>
          <a:solidFill>
            <a:schemeClr val="accent1">
              <a:lumMod val="5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BE91D9-236C-4BA4-9E5E-860768205C24}"/>
              </a:ext>
            </a:extLst>
          </p:cNvPr>
          <p:cNvSpPr txBox="1"/>
          <p:nvPr/>
        </p:nvSpPr>
        <p:spPr>
          <a:xfrm>
            <a:off x="304800" y="228600"/>
            <a:ext cx="296091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Timeline:</a:t>
            </a:r>
          </a:p>
          <a:p>
            <a:r>
              <a:rPr lang="en-US" sz="2800" i="1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How is WNC Healthy Impact Helping You?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BAEE16-DE37-4DB5-BE4C-4A087DFB6FBE}"/>
              </a:ext>
            </a:extLst>
          </p:cNvPr>
          <p:cNvSpPr txBox="1"/>
          <p:nvPr/>
        </p:nvSpPr>
        <p:spPr>
          <a:xfrm>
            <a:off x="3588421" y="5336109"/>
            <a:ext cx="1961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Jan. 2018 – Mar. 2019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F6F9C7-FB9C-47CA-9BAD-C3F5D593B841}"/>
              </a:ext>
            </a:extLst>
          </p:cNvPr>
          <p:cNvSpPr txBox="1"/>
          <p:nvPr/>
        </p:nvSpPr>
        <p:spPr>
          <a:xfrm>
            <a:off x="6699208" y="5360747"/>
            <a:ext cx="17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Apr. 2019 – Sep. 2019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E5DB5FF-001E-4874-9F32-BE52704237E7}"/>
              </a:ext>
            </a:extLst>
          </p:cNvPr>
          <p:cNvSpPr txBox="1"/>
          <p:nvPr/>
        </p:nvSpPr>
        <p:spPr>
          <a:xfrm>
            <a:off x="9843476" y="5365874"/>
            <a:ext cx="17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Oct. 2019 – Dec. 2020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A1C8E08-48BA-4BF4-B060-C3FB3CBEA0E9}"/>
              </a:ext>
            </a:extLst>
          </p:cNvPr>
          <p:cNvSpPr/>
          <p:nvPr/>
        </p:nvSpPr>
        <p:spPr>
          <a:xfrm>
            <a:off x="3058306" y="3993375"/>
            <a:ext cx="43716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Ongoing Support Provided by WNC Healthy Impact: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10C4512-3FD3-4F78-9135-FB72E71A8929}"/>
              </a:ext>
            </a:extLst>
          </p:cNvPr>
          <p:cNvSpPr txBox="1"/>
          <p:nvPr/>
        </p:nvSpPr>
        <p:spPr>
          <a:xfrm>
            <a:off x="4987742" y="4295329"/>
            <a:ext cx="2309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performance measure identification and improvement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C7305D2-402B-4140-9176-F0CFE510E4F0}"/>
              </a:ext>
            </a:extLst>
          </p:cNvPr>
          <p:cNvSpPr/>
          <p:nvPr/>
        </p:nvSpPr>
        <p:spPr>
          <a:xfrm>
            <a:off x="7233487" y="3964503"/>
            <a:ext cx="21942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Hospital/Public Health support + training provided as requested on RBA basics and specific use of RBA and Scorecard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5D6E281-97BC-45CA-9A60-8200ACD0A5B0}"/>
              </a:ext>
            </a:extLst>
          </p:cNvPr>
          <p:cNvSpPr/>
          <p:nvPr/>
        </p:nvSpPr>
        <p:spPr>
          <a:xfrm>
            <a:off x="9427766" y="4007605"/>
            <a:ext cx="20917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Convene regional workgroups and continued TA/Coaching for Scorecard and Performance Measures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8BD69DD-0845-4CD2-9688-94E9F84828DB}"/>
              </a:ext>
            </a:extLst>
          </p:cNvPr>
          <p:cNvSpPr txBox="1"/>
          <p:nvPr/>
        </p:nvSpPr>
        <p:spPr>
          <a:xfrm>
            <a:off x="3265714" y="4348094"/>
            <a:ext cx="1754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Peer learning, technical assistance, &amp; coaching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F5FE646-7AF0-481B-8A72-F518F227CF32}"/>
              </a:ext>
            </a:extLst>
          </p:cNvPr>
          <p:cNvSpPr/>
          <p:nvPr/>
        </p:nvSpPr>
        <p:spPr>
          <a:xfrm>
            <a:off x="3806890" y="1782871"/>
            <a:ext cx="1558212" cy="1165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C1E0CF3-117B-46A6-8235-02C59CFAD516}"/>
              </a:ext>
            </a:extLst>
          </p:cNvPr>
          <p:cNvSpPr/>
          <p:nvPr/>
        </p:nvSpPr>
        <p:spPr>
          <a:xfrm>
            <a:off x="6699208" y="1717986"/>
            <a:ext cx="1558212" cy="1165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C6305B4-9DCC-4E04-96E5-8DDB4134C9C2}"/>
              </a:ext>
            </a:extLst>
          </p:cNvPr>
          <p:cNvSpPr/>
          <p:nvPr/>
        </p:nvSpPr>
        <p:spPr>
          <a:xfrm>
            <a:off x="10098729" y="1782871"/>
            <a:ext cx="1558212" cy="1165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8EFEE2-323D-44D7-9ED3-F5AE75CC92F9}"/>
              </a:ext>
            </a:extLst>
          </p:cNvPr>
          <p:cNvSpPr txBox="1"/>
          <p:nvPr/>
        </p:nvSpPr>
        <p:spPr>
          <a:xfrm>
            <a:off x="3625438" y="1643269"/>
            <a:ext cx="19561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WNCHI Provides: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local data collection and analysis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prioritization and community strategic planning on health priorities</a:t>
            </a:r>
            <a:endParaRPr lang="en-US" sz="1200" strike="sngStrike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1200" strike="sngStrike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21C34E2-1E59-467C-8D02-35AABF5CEBA8}"/>
              </a:ext>
            </a:extLst>
          </p:cNvPr>
          <p:cNvSpPr txBox="1"/>
          <p:nvPr/>
        </p:nvSpPr>
        <p:spPr>
          <a:xfrm>
            <a:off x="6558760" y="1643269"/>
            <a:ext cx="21268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WNCHI Provides: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action planning, hospital implementation strategy development and CHIP</a:t>
            </a:r>
            <a:b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2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performance measure improvement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C2B5FF5-603C-4E7A-B282-A3BA8D1B215E}"/>
              </a:ext>
            </a:extLst>
          </p:cNvPr>
          <p:cNvSpPr txBox="1"/>
          <p:nvPr/>
        </p:nvSpPr>
        <p:spPr>
          <a:xfrm>
            <a:off x="9556454" y="1645419"/>
            <a:ext cx="22793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WNCHI Provides: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SOTCH reports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Regional Priority Convenings</a:t>
            </a:r>
          </a:p>
          <a:p>
            <a:endParaRPr lang="en-US" sz="12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+ support for performance measure identification and improvement</a:t>
            </a:r>
          </a:p>
        </p:txBody>
      </p:sp>
    </p:spTree>
    <p:extLst>
      <p:ext uri="{BB962C8B-B14F-4D97-AF65-F5344CB8AC3E}">
        <p14:creationId xmlns:p14="http://schemas.microsoft.com/office/powerpoint/2010/main" val="312003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inus Sign 18">
            <a:extLst>
              <a:ext uri="{FF2B5EF4-FFF2-40B4-BE49-F238E27FC236}">
                <a16:creationId xmlns:a16="http://schemas.microsoft.com/office/drawing/2014/main" id="{D2CD156D-3059-43E0-8A9F-7DED9E620B47}"/>
              </a:ext>
            </a:extLst>
          </p:cNvPr>
          <p:cNvSpPr/>
          <p:nvPr/>
        </p:nvSpPr>
        <p:spPr>
          <a:xfrm>
            <a:off x="8673716" y="5579705"/>
            <a:ext cx="882738" cy="135293"/>
          </a:xfrm>
          <a:prstGeom prst="mathMinus">
            <a:avLst/>
          </a:prstGeom>
          <a:solidFill>
            <a:schemeClr val="accent1">
              <a:lumMod val="5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Minus Sign 17">
            <a:extLst>
              <a:ext uri="{FF2B5EF4-FFF2-40B4-BE49-F238E27FC236}">
                <a16:creationId xmlns:a16="http://schemas.microsoft.com/office/drawing/2014/main" id="{2E6224FE-7D26-46F1-8E4A-E57BF936297C}"/>
              </a:ext>
            </a:extLst>
          </p:cNvPr>
          <p:cNvSpPr/>
          <p:nvPr/>
        </p:nvSpPr>
        <p:spPr>
          <a:xfrm>
            <a:off x="5649181" y="5579706"/>
            <a:ext cx="882738" cy="135293"/>
          </a:xfrm>
          <a:prstGeom prst="mathMinus">
            <a:avLst/>
          </a:prstGeom>
          <a:solidFill>
            <a:schemeClr val="accent1">
              <a:lumMod val="5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7B48FD8E-301C-4D99-9917-0E8F2CF4C4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669" y="146649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BE91D9-236C-4BA4-9E5E-860768205C24}"/>
              </a:ext>
            </a:extLst>
          </p:cNvPr>
          <p:cNvSpPr txBox="1"/>
          <p:nvPr/>
        </p:nvSpPr>
        <p:spPr>
          <a:xfrm>
            <a:off x="304800" y="228600"/>
            <a:ext cx="296091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Timeline:</a:t>
            </a:r>
          </a:p>
          <a:p>
            <a:r>
              <a:rPr lang="en-US" sz="2800" i="1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Products Do You Walk Away With?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5CE4FD-034B-4121-9DAB-17A6AA7C8CBB}"/>
              </a:ext>
            </a:extLst>
          </p:cNvPr>
          <p:cNvSpPr txBox="1"/>
          <p:nvPr/>
        </p:nvSpPr>
        <p:spPr>
          <a:xfrm>
            <a:off x="3588421" y="2786382"/>
            <a:ext cx="206076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kern="0" dirty="0">
                <a:solidFill>
                  <a:srgbClr val="92D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 Health Products </a:t>
            </a:r>
          </a:p>
          <a:p>
            <a:r>
              <a:rPr lang="en-US" sz="1200" b="1" kern="0" dirty="0">
                <a:solidFill>
                  <a:srgbClr val="92D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Assessment (CHA) Report</a:t>
            </a:r>
          </a:p>
          <a:p>
            <a:endParaRPr lang="en-US" sz="1200" strike="sngStrike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1200" strike="sngStrike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 Products </a:t>
            </a:r>
          </a:p>
          <a:p>
            <a:r>
              <a:rPr lang="en-US" sz="12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Needs Assessment (CHNA) Summary</a:t>
            </a:r>
          </a:p>
          <a:p>
            <a:endParaRPr lang="en-US" sz="1200" strike="sngStrike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756453-E458-4F39-B272-16F4D1C5FF59}"/>
              </a:ext>
            </a:extLst>
          </p:cNvPr>
          <p:cNvSpPr txBox="1"/>
          <p:nvPr/>
        </p:nvSpPr>
        <p:spPr>
          <a:xfrm>
            <a:off x="6484506" y="2786382"/>
            <a:ext cx="23564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kern="0" dirty="0">
                <a:solidFill>
                  <a:srgbClr val="92D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 Health Products </a:t>
            </a:r>
          </a:p>
          <a:p>
            <a:r>
              <a:rPr lang="en-US" sz="1200" b="1" kern="0" dirty="0">
                <a:solidFill>
                  <a:srgbClr val="92D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Improvement Plan (CHIP)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Action Plans (Long Term/ Short Term)</a:t>
            </a:r>
            <a:b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200" b="1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 Products </a:t>
            </a:r>
          </a:p>
          <a:p>
            <a:r>
              <a:rPr lang="en-US" sz="12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 Implementation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IRS Form 990- Schedule 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A711DE4-57C2-4C21-BB51-5DDF3F936D33}"/>
              </a:ext>
            </a:extLst>
          </p:cNvPr>
          <p:cNvSpPr txBox="1"/>
          <p:nvPr/>
        </p:nvSpPr>
        <p:spPr>
          <a:xfrm>
            <a:off x="9520688" y="2786382"/>
            <a:ext cx="22001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kern="0" dirty="0">
                <a:solidFill>
                  <a:srgbClr val="92D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 Health Products </a:t>
            </a:r>
          </a:p>
          <a:p>
            <a:r>
              <a:rPr lang="en-US" sz="1200" b="1" kern="0" dirty="0">
                <a:solidFill>
                  <a:srgbClr val="92D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 of the County Health (SOTCH) Report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 Products </a:t>
            </a:r>
          </a:p>
          <a:p>
            <a:r>
              <a:rPr lang="en-US" sz="1200" b="1" kern="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Reporting: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Hospital Implementation Strategy Update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IRS Form 990 – Schedule H</a:t>
            </a:r>
          </a:p>
          <a:p>
            <a:endParaRPr lang="en-US" sz="1200" kern="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BAEE16-DE37-4DB5-BE4C-4A087DFB6FBE}"/>
              </a:ext>
            </a:extLst>
          </p:cNvPr>
          <p:cNvSpPr txBox="1"/>
          <p:nvPr/>
        </p:nvSpPr>
        <p:spPr>
          <a:xfrm>
            <a:off x="3588421" y="5336109"/>
            <a:ext cx="1961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Jan. 2018 – Mar. 2019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F6F9C7-FB9C-47CA-9BAD-C3F5D593B841}"/>
              </a:ext>
            </a:extLst>
          </p:cNvPr>
          <p:cNvSpPr txBox="1"/>
          <p:nvPr/>
        </p:nvSpPr>
        <p:spPr>
          <a:xfrm>
            <a:off x="6699208" y="5360747"/>
            <a:ext cx="17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Apr. 2019 – Sep. 2019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E5DB5FF-001E-4874-9F32-BE52704237E7}"/>
              </a:ext>
            </a:extLst>
          </p:cNvPr>
          <p:cNvSpPr txBox="1"/>
          <p:nvPr/>
        </p:nvSpPr>
        <p:spPr>
          <a:xfrm>
            <a:off x="9843476" y="5365874"/>
            <a:ext cx="17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Oct. 2019 – Dec. 2020</a:t>
            </a:r>
          </a:p>
        </p:txBody>
      </p:sp>
    </p:spTree>
    <p:extLst>
      <p:ext uri="{BB962C8B-B14F-4D97-AF65-F5344CB8AC3E}">
        <p14:creationId xmlns:p14="http://schemas.microsoft.com/office/powerpoint/2010/main" val="490584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75DE0DC-BD68-4546-A407-E2D60099B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1172" y="228600"/>
            <a:ext cx="6363261" cy="420925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BE91D9-236C-4BA4-9E5E-860768205C24}"/>
              </a:ext>
            </a:extLst>
          </p:cNvPr>
          <p:cNvSpPr txBox="1"/>
          <p:nvPr/>
        </p:nvSpPr>
        <p:spPr>
          <a:xfrm>
            <a:off x="304800" y="228600"/>
            <a:ext cx="261332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</a:p>
          <a:p>
            <a:r>
              <a:rPr lang="en-US" sz="2800" dirty="0">
                <a:solidFill>
                  <a:srgbClr val="8CC6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Timeline:</a:t>
            </a:r>
          </a:p>
          <a:p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Needs to Get Done &amp; What You Walk Away With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BAEE16-DE37-4DB5-BE4C-4A087DFB6FBE}"/>
              </a:ext>
            </a:extLst>
          </p:cNvPr>
          <p:cNvSpPr txBox="1"/>
          <p:nvPr/>
        </p:nvSpPr>
        <p:spPr>
          <a:xfrm>
            <a:off x="3588421" y="5336109"/>
            <a:ext cx="1961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Jan. 2018 – Mar. 2019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F6F9C7-FB9C-47CA-9BAD-C3F5D593B841}"/>
              </a:ext>
            </a:extLst>
          </p:cNvPr>
          <p:cNvSpPr txBox="1"/>
          <p:nvPr/>
        </p:nvSpPr>
        <p:spPr>
          <a:xfrm>
            <a:off x="6699208" y="5360747"/>
            <a:ext cx="17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Apr. 2019 – Sep. 2019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E5DB5FF-001E-4874-9F32-BE52704237E7}"/>
              </a:ext>
            </a:extLst>
          </p:cNvPr>
          <p:cNvSpPr txBox="1"/>
          <p:nvPr/>
        </p:nvSpPr>
        <p:spPr>
          <a:xfrm>
            <a:off x="9843476" y="5365874"/>
            <a:ext cx="17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Oct. 2019 – Dec. 2020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69C16C-C701-4DB5-A07E-A9C15D2694F3}"/>
              </a:ext>
            </a:extLst>
          </p:cNvPr>
          <p:cNvSpPr/>
          <p:nvPr/>
        </p:nvSpPr>
        <p:spPr>
          <a:xfrm>
            <a:off x="687761" y="4292936"/>
            <a:ext cx="1477525" cy="5105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4FA313-4C5C-421F-B415-31CBD1077468}"/>
              </a:ext>
            </a:extLst>
          </p:cNvPr>
          <p:cNvSpPr txBox="1"/>
          <p:nvPr/>
        </p:nvSpPr>
        <p:spPr>
          <a:xfrm>
            <a:off x="4389120" y="3604517"/>
            <a:ext cx="6170212" cy="246221"/>
          </a:xfrm>
          <a:prstGeom prst="rect">
            <a:avLst/>
          </a:prstGeom>
          <a:solidFill>
            <a:srgbClr val="002060"/>
          </a:solidFill>
          <a:ln>
            <a:solidFill>
              <a:srgbClr val="8CC63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i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What Needs to Get Done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D2AAB6-222C-420C-A6ED-25230A2080A6}"/>
              </a:ext>
            </a:extLst>
          </p:cNvPr>
          <p:cNvSpPr txBox="1"/>
          <p:nvPr/>
        </p:nvSpPr>
        <p:spPr>
          <a:xfrm>
            <a:off x="4389120" y="6164948"/>
            <a:ext cx="6170212" cy="246221"/>
          </a:xfrm>
          <a:prstGeom prst="rect">
            <a:avLst/>
          </a:prstGeom>
          <a:solidFill>
            <a:srgbClr val="002060"/>
          </a:solidFill>
          <a:ln>
            <a:solidFill>
              <a:srgbClr val="8CC63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i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What You Walk Away With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74D392-A0F5-4BE5-8144-67F5838179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172" y="4437857"/>
            <a:ext cx="6363261" cy="176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214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435</Words>
  <Application>Microsoft Office PowerPoint</Application>
  <PresentationFormat>Widescreen</PresentationFormat>
  <Paragraphs>90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Salvatore Tringali</dc:creator>
  <cp:lastModifiedBy>Adrienne Ammerman</cp:lastModifiedBy>
  <cp:revision>33</cp:revision>
  <dcterms:created xsi:type="dcterms:W3CDTF">2018-06-27T00:42:20Z</dcterms:created>
  <dcterms:modified xsi:type="dcterms:W3CDTF">2018-08-01T16:07:52Z</dcterms:modified>
</cp:coreProperties>
</file>