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396" r:id="rId2"/>
    <p:sldId id="395" r:id="rId3"/>
    <p:sldId id="394" r:id="rId4"/>
    <p:sldId id="408" r:id="rId5"/>
    <p:sldId id="404" r:id="rId6"/>
    <p:sldId id="397" r:id="rId7"/>
    <p:sldId id="405" r:id="rId8"/>
    <p:sldId id="407" r:id="rId9"/>
    <p:sldId id="401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 Bradley" initials="JB" lastIdx="3" clrIdx="0">
    <p:extLst>
      <p:ext uri="{19B8F6BF-5375-455C-9EA6-DF929625EA0E}">
        <p15:presenceInfo xmlns:p15="http://schemas.microsoft.com/office/powerpoint/2012/main" userId="S-1-5-21-846523360-885595514-2269565856-1308" providerId="AD"/>
      </p:ext>
    </p:extLst>
  </p:cmAuthor>
  <p:cmAuthor id="2" name="Adrienne Ammerman" initials="AA" lastIdx="9" clrIdx="1">
    <p:extLst>
      <p:ext uri="{19B8F6BF-5375-455C-9EA6-DF929625EA0E}">
        <p15:presenceInfo xmlns:p15="http://schemas.microsoft.com/office/powerpoint/2012/main" userId="S-1-5-21-846523360-885595514-2269565856-1384" providerId="AD"/>
      </p:ext>
    </p:extLst>
  </p:cmAuthor>
  <p:cmAuthor id="3" name="Jo Bradley" initials="JB [2]" lastIdx="1" clrIdx="2">
    <p:extLst>
      <p:ext uri="{19B8F6BF-5375-455C-9EA6-DF929625EA0E}">
        <p15:presenceInfo xmlns:p15="http://schemas.microsoft.com/office/powerpoint/2012/main" userId="Jo Bradle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C63F"/>
    <a:srgbClr val="27304F"/>
    <a:srgbClr val="BBBBBB"/>
    <a:srgbClr val="FFFFFF"/>
    <a:srgbClr val="35AA49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11" autoAdjust="0"/>
    <p:restoredTop sz="96374" autoAdjust="0"/>
  </p:normalViewPr>
  <p:slideViewPr>
    <p:cSldViewPr showGuides="1">
      <p:cViewPr varScale="1">
        <p:scale>
          <a:sx n="106" d="100"/>
          <a:sy n="106" d="100"/>
        </p:scale>
        <p:origin x="126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18-07-25T10:38:16.793" idx="1">
    <p:pos x="10" y="10"/>
    <p:text>Might add "Training &amp; support for performance measure identification and improvement" under provided by WNCHI, since the work really starts with action planning.</p:text>
    <p:extLst>
      <p:ext uri="{C676402C-5697-4E1C-873F-D02D1690AC5C}">
        <p15:threadingInfo xmlns:p15="http://schemas.microsoft.com/office/powerpoint/2012/main" timeZoneBias="24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36A52-B3EF-46B9-9FC5-A87FD04C6A63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A28CC-995C-453B-AF99-46BD35FD6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12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17BECCF-9CA6-429B-B811-E0FE0B113918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7626F0C-C5F4-4300-ADDA-EB9EEE5C4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4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529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678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824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7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2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602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565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81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81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400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721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A18F28-8303-45C0-B863-BCE6848D6A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357" y="6253769"/>
            <a:ext cx="3269323" cy="3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01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852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045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7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75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02FBE42-714B-4595-93AB-8A37D366F8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09076"/>
            <a:ext cx="5845411" cy="583984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4D82DE1-62CB-4586-B9B5-5630215FBBAC}"/>
              </a:ext>
            </a:extLst>
          </p:cNvPr>
          <p:cNvSpPr txBox="1"/>
          <p:nvPr/>
        </p:nvSpPr>
        <p:spPr>
          <a:xfrm>
            <a:off x="3874921" y="799591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Collect &amp; Analyze Community Data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BF39389-C661-4DC1-BA8A-DDDCED8F91BA}"/>
              </a:ext>
            </a:extLst>
          </p:cNvPr>
          <p:cNvSpPr txBox="1"/>
          <p:nvPr/>
        </p:nvSpPr>
        <p:spPr>
          <a:xfrm>
            <a:off x="4871680" y="1392922"/>
            <a:ext cx="1817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Decide What is Most Important to Act 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ABDDC1-F843-4FAD-BBE3-E9A1EA1CE1B7}"/>
              </a:ext>
            </a:extLst>
          </p:cNvPr>
          <p:cNvSpPr txBox="1"/>
          <p:nvPr/>
        </p:nvSpPr>
        <p:spPr>
          <a:xfrm>
            <a:off x="6237360" y="4045397"/>
            <a:ext cx="1745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Strategic Planning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8801118-4F71-41FF-AB64-EA517C0447AD}"/>
              </a:ext>
            </a:extLst>
          </p:cNvPr>
          <p:cNvSpPr txBox="1"/>
          <p:nvPr/>
        </p:nvSpPr>
        <p:spPr>
          <a:xfrm>
            <a:off x="2489160" y="3611927"/>
            <a:ext cx="1595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Take Action &amp; Evaluate Health Improvement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8FB2875-3E50-49EB-BE7B-0AABFC210253}"/>
              </a:ext>
            </a:extLst>
          </p:cNvPr>
          <p:cNvSpPr txBox="1"/>
          <p:nvPr/>
        </p:nvSpPr>
        <p:spPr>
          <a:xfrm>
            <a:off x="6356424" y="1986253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84C85C5-8DC3-42AF-8B7B-047063CD1D1C}"/>
              </a:ext>
            </a:extLst>
          </p:cNvPr>
          <p:cNvSpPr txBox="1"/>
          <p:nvPr/>
        </p:nvSpPr>
        <p:spPr>
          <a:xfrm>
            <a:off x="4503198" y="5118771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787D8B1-D800-433E-A45D-64A4FCA98EAE}"/>
              </a:ext>
            </a:extLst>
          </p:cNvPr>
          <p:cNvSpPr txBox="1"/>
          <p:nvPr/>
        </p:nvSpPr>
        <p:spPr>
          <a:xfrm>
            <a:off x="2614248" y="1926391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6E91229-7A5F-42B6-AC4A-4F5A5C99D394}"/>
              </a:ext>
            </a:extLst>
          </p:cNvPr>
          <p:cNvSpPr txBox="1"/>
          <p:nvPr/>
        </p:nvSpPr>
        <p:spPr>
          <a:xfrm>
            <a:off x="304800" y="228600"/>
            <a:ext cx="320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Improvement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</a:t>
            </a:r>
          </a:p>
        </p:txBody>
      </p:sp>
    </p:spTree>
    <p:extLst>
      <p:ext uri="{BB962C8B-B14F-4D97-AF65-F5344CB8AC3E}">
        <p14:creationId xmlns:p14="http://schemas.microsoft.com/office/powerpoint/2010/main" val="3980398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>
            <a:extLst>
              <a:ext uri="{FF2B5EF4-FFF2-40B4-BE49-F238E27FC236}">
                <a16:creationId xmlns:a16="http://schemas.microsoft.com/office/drawing/2014/main" id="{92E989BD-2313-44E7-B2D4-E9D03E9523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227" y="523428"/>
            <a:ext cx="5845411" cy="5839848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2BB56299-A391-4C30-93BC-C4F4D6DFE35A}"/>
              </a:ext>
            </a:extLst>
          </p:cNvPr>
          <p:cNvSpPr txBox="1"/>
          <p:nvPr/>
        </p:nvSpPr>
        <p:spPr>
          <a:xfrm>
            <a:off x="6264408" y="2051898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9D005F4-A4FB-4A57-ADFD-BCB6D3E78E04}"/>
              </a:ext>
            </a:extLst>
          </p:cNvPr>
          <p:cNvSpPr txBox="1"/>
          <p:nvPr/>
        </p:nvSpPr>
        <p:spPr>
          <a:xfrm>
            <a:off x="4393679" y="5204271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4161695-9679-4792-90AE-F390B2ABABEA}"/>
              </a:ext>
            </a:extLst>
          </p:cNvPr>
          <p:cNvSpPr txBox="1"/>
          <p:nvPr/>
        </p:nvSpPr>
        <p:spPr>
          <a:xfrm>
            <a:off x="2538119" y="2011471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A2398F6-0412-43C4-B912-AAF6E2368C5D}"/>
              </a:ext>
            </a:extLst>
          </p:cNvPr>
          <p:cNvSpPr/>
          <p:nvPr/>
        </p:nvSpPr>
        <p:spPr>
          <a:xfrm>
            <a:off x="4106533" y="2528952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AD69B6-56D4-4EC0-8572-FA6CEC2D02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733" y="2284347"/>
            <a:ext cx="2438400" cy="1242276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3F09FF7C-601F-4269-89A0-9FE37F66E502}"/>
              </a:ext>
            </a:extLst>
          </p:cNvPr>
          <p:cNvGrpSpPr/>
          <p:nvPr/>
        </p:nvGrpSpPr>
        <p:grpSpPr>
          <a:xfrm rot="3939624">
            <a:off x="5930137" y="3665118"/>
            <a:ext cx="331725" cy="327233"/>
            <a:chOff x="6720547" y="2493606"/>
            <a:chExt cx="331725" cy="327233"/>
          </a:xfrm>
        </p:grpSpPr>
        <p:sp>
          <p:nvSpPr>
            <p:cNvPr id="19" name="Arrow: Chevron 18">
              <a:extLst>
                <a:ext uri="{FF2B5EF4-FFF2-40B4-BE49-F238E27FC236}">
                  <a16:creationId xmlns:a16="http://schemas.microsoft.com/office/drawing/2014/main" id="{9B3DBC19-52E4-493C-ABC3-D98DD0ED7FD6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Arrow: Chevron 19">
              <a:extLst>
                <a:ext uri="{FF2B5EF4-FFF2-40B4-BE49-F238E27FC236}">
                  <a16:creationId xmlns:a16="http://schemas.microsoft.com/office/drawing/2014/main" id="{C4109644-26F9-4E73-BE0F-88FF31628364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E9A59A4-6F18-4E3F-8E72-78D7DF4315CA}"/>
              </a:ext>
            </a:extLst>
          </p:cNvPr>
          <p:cNvGrpSpPr/>
          <p:nvPr/>
        </p:nvGrpSpPr>
        <p:grpSpPr>
          <a:xfrm rot="5680550">
            <a:off x="5546072" y="4126659"/>
            <a:ext cx="331725" cy="327233"/>
            <a:chOff x="6720547" y="2493606"/>
            <a:chExt cx="331725" cy="327233"/>
          </a:xfrm>
        </p:grpSpPr>
        <p:sp>
          <p:nvSpPr>
            <p:cNvPr id="22" name="Arrow: Chevron 21">
              <a:extLst>
                <a:ext uri="{FF2B5EF4-FFF2-40B4-BE49-F238E27FC236}">
                  <a16:creationId xmlns:a16="http://schemas.microsoft.com/office/drawing/2014/main" id="{C5FA3548-F07E-4BD8-9BD5-8DDFF9344A77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3" name="Arrow: Chevron 22">
              <a:extLst>
                <a:ext uri="{FF2B5EF4-FFF2-40B4-BE49-F238E27FC236}">
                  <a16:creationId xmlns:a16="http://schemas.microsoft.com/office/drawing/2014/main" id="{EFEE335B-9167-4B08-82C7-388AAC04361C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FC2A0EA-EA51-4FF7-A621-A91398F4E63F}"/>
              </a:ext>
            </a:extLst>
          </p:cNvPr>
          <p:cNvGrpSpPr/>
          <p:nvPr/>
        </p:nvGrpSpPr>
        <p:grpSpPr>
          <a:xfrm rot="8186878">
            <a:off x="4901094" y="4379209"/>
            <a:ext cx="331725" cy="327233"/>
            <a:chOff x="6720547" y="2493606"/>
            <a:chExt cx="331725" cy="327233"/>
          </a:xfrm>
        </p:grpSpPr>
        <p:sp>
          <p:nvSpPr>
            <p:cNvPr id="25" name="Arrow: Chevron 24">
              <a:extLst>
                <a:ext uri="{FF2B5EF4-FFF2-40B4-BE49-F238E27FC236}">
                  <a16:creationId xmlns:a16="http://schemas.microsoft.com/office/drawing/2014/main" id="{7938CD0A-C990-418E-8B5B-D62E35ECB1DD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" name="Arrow: Chevron 25">
              <a:extLst>
                <a:ext uri="{FF2B5EF4-FFF2-40B4-BE49-F238E27FC236}">
                  <a16:creationId xmlns:a16="http://schemas.microsoft.com/office/drawing/2014/main" id="{935DE8A9-35CE-4D74-A417-856D9CB0FB66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B6CB820-ED2D-473E-917B-ABD7C294714B}"/>
              </a:ext>
            </a:extLst>
          </p:cNvPr>
          <p:cNvGrpSpPr/>
          <p:nvPr/>
        </p:nvGrpSpPr>
        <p:grpSpPr>
          <a:xfrm rot="10800000">
            <a:off x="4164074" y="4124017"/>
            <a:ext cx="331725" cy="327233"/>
            <a:chOff x="6720547" y="2493606"/>
            <a:chExt cx="331725" cy="327233"/>
          </a:xfrm>
        </p:grpSpPr>
        <p:sp>
          <p:nvSpPr>
            <p:cNvPr id="28" name="Arrow: Chevron 27">
              <a:extLst>
                <a:ext uri="{FF2B5EF4-FFF2-40B4-BE49-F238E27FC236}">
                  <a16:creationId xmlns:a16="http://schemas.microsoft.com/office/drawing/2014/main" id="{1C5B2F98-01D7-4F72-8E4A-3BF2738595DC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Arrow: Chevron 28">
              <a:extLst>
                <a:ext uri="{FF2B5EF4-FFF2-40B4-BE49-F238E27FC236}">
                  <a16:creationId xmlns:a16="http://schemas.microsoft.com/office/drawing/2014/main" id="{0F590ADB-0C08-439A-8B99-336D44123E8F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709AF7D-3464-4098-B547-A2F0D9ECF36B}"/>
              </a:ext>
            </a:extLst>
          </p:cNvPr>
          <p:cNvGrpSpPr/>
          <p:nvPr/>
        </p:nvGrpSpPr>
        <p:grpSpPr>
          <a:xfrm rot="12907832">
            <a:off x="3788892" y="3627699"/>
            <a:ext cx="331725" cy="327233"/>
            <a:chOff x="6720547" y="2493606"/>
            <a:chExt cx="331725" cy="327233"/>
          </a:xfrm>
        </p:grpSpPr>
        <p:sp>
          <p:nvSpPr>
            <p:cNvPr id="31" name="Arrow: Chevron 30">
              <a:extLst>
                <a:ext uri="{FF2B5EF4-FFF2-40B4-BE49-F238E27FC236}">
                  <a16:creationId xmlns:a16="http://schemas.microsoft.com/office/drawing/2014/main" id="{056C9BF6-73FE-4808-B659-619FE572EA82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Arrow: Chevron 31">
              <a:extLst>
                <a:ext uri="{FF2B5EF4-FFF2-40B4-BE49-F238E27FC236}">
                  <a16:creationId xmlns:a16="http://schemas.microsoft.com/office/drawing/2014/main" id="{CCBB7422-BF77-49F3-A9D3-EE8FC9E4CEEF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F6BA0B20-C506-40B9-9CEF-4B7DB6719621}"/>
              </a:ext>
            </a:extLst>
          </p:cNvPr>
          <p:cNvSpPr txBox="1"/>
          <p:nvPr/>
        </p:nvSpPr>
        <p:spPr>
          <a:xfrm>
            <a:off x="304800" y="228600"/>
            <a:ext cx="320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Improvement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A25FCB3-EEF2-414E-8452-D54D71B0929B}"/>
              </a:ext>
            </a:extLst>
          </p:cNvPr>
          <p:cNvSpPr txBox="1"/>
          <p:nvPr/>
        </p:nvSpPr>
        <p:spPr>
          <a:xfrm>
            <a:off x="2255244" y="3907998"/>
            <a:ext cx="1595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Take Action &amp; Evaluate Health Improvement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870D960-FF63-4BF9-81BF-17CDC18C7A77}"/>
              </a:ext>
            </a:extLst>
          </p:cNvPr>
          <p:cNvSpPr txBox="1"/>
          <p:nvPr/>
        </p:nvSpPr>
        <p:spPr>
          <a:xfrm>
            <a:off x="3704835" y="731464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Collect &amp; Analyze Community Data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60AE809-6F46-4F6C-A966-84BFFEDEBC54}"/>
              </a:ext>
            </a:extLst>
          </p:cNvPr>
          <p:cNvSpPr txBox="1"/>
          <p:nvPr/>
        </p:nvSpPr>
        <p:spPr>
          <a:xfrm>
            <a:off x="4791382" y="1416333"/>
            <a:ext cx="1947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Decide What is Most Important to Act On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92865DE-767A-4B65-BA8A-B01D5079CF9A}"/>
              </a:ext>
            </a:extLst>
          </p:cNvPr>
          <p:cNvSpPr txBox="1"/>
          <p:nvPr/>
        </p:nvSpPr>
        <p:spPr>
          <a:xfrm>
            <a:off x="6078032" y="4238317"/>
            <a:ext cx="1745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Strategic Planning</a:t>
            </a:r>
          </a:p>
        </p:txBody>
      </p:sp>
    </p:spTree>
    <p:extLst>
      <p:ext uri="{BB962C8B-B14F-4D97-AF65-F5344CB8AC3E}">
        <p14:creationId xmlns:p14="http://schemas.microsoft.com/office/powerpoint/2010/main" val="864166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50">
            <a:extLst>
              <a:ext uri="{FF2B5EF4-FFF2-40B4-BE49-F238E27FC236}">
                <a16:creationId xmlns:a16="http://schemas.microsoft.com/office/drawing/2014/main" id="{777FFE0A-5607-457B-851C-9789D09EF9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5329" y="525081"/>
            <a:ext cx="5845411" cy="5839848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ED4829AA-5BC3-4DCF-A96C-3609838FD528}"/>
              </a:ext>
            </a:extLst>
          </p:cNvPr>
          <p:cNvSpPr txBox="1"/>
          <p:nvPr/>
        </p:nvSpPr>
        <p:spPr>
          <a:xfrm>
            <a:off x="6302281" y="1951378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F4A49A8-E278-40D4-89B6-6C6D827D0D8E}"/>
              </a:ext>
            </a:extLst>
          </p:cNvPr>
          <p:cNvSpPr txBox="1"/>
          <p:nvPr/>
        </p:nvSpPr>
        <p:spPr>
          <a:xfrm>
            <a:off x="4411485" y="5140825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808719C-26F9-4ACA-B028-B073B83EB774}"/>
              </a:ext>
            </a:extLst>
          </p:cNvPr>
          <p:cNvSpPr txBox="1"/>
          <p:nvPr/>
        </p:nvSpPr>
        <p:spPr>
          <a:xfrm>
            <a:off x="2631567" y="1920517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A2398F6-0412-43C4-B912-AAF6E2368C5D}"/>
              </a:ext>
            </a:extLst>
          </p:cNvPr>
          <p:cNvSpPr/>
          <p:nvPr/>
        </p:nvSpPr>
        <p:spPr>
          <a:xfrm>
            <a:off x="4114799" y="2530605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3B43C71-3AF8-4E70-A6E8-BB56404FD431}"/>
              </a:ext>
            </a:extLst>
          </p:cNvPr>
          <p:cNvGrpSpPr/>
          <p:nvPr/>
        </p:nvGrpSpPr>
        <p:grpSpPr>
          <a:xfrm rot="3939624">
            <a:off x="5930137" y="3665118"/>
            <a:ext cx="331725" cy="327233"/>
            <a:chOff x="6720547" y="2493606"/>
            <a:chExt cx="331725" cy="327233"/>
          </a:xfrm>
        </p:grpSpPr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A7033238-8E1B-4DFB-A80E-ABC29FB0A275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Arrow: Chevron 34">
              <a:extLst>
                <a:ext uri="{FF2B5EF4-FFF2-40B4-BE49-F238E27FC236}">
                  <a16:creationId xmlns:a16="http://schemas.microsoft.com/office/drawing/2014/main" id="{06AA1E95-E9BB-414B-8B84-5151B4885881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7755F3E-1912-4F55-8ED2-034141F13D28}"/>
              </a:ext>
            </a:extLst>
          </p:cNvPr>
          <p:cNvGrpSpPr/>
          <p:nvPr/>
        </p:nvGrpSpPr>
        <p:grpSpPr>
          <a:xfrm rot="5680550">
            <a:off x="5546072" y="4126659"/>
            <a:ext cx="331725" cy="327233"/>
            <a:chOff x="6720547" y="2493606"/>
            <a:chExt cx="331725" cy="327233"/>
          </a:xfrm>
        </p:grpSpPr>
        <p:sp>
          <p:nvSpPr>
            <p:cNvPr id="37" name="Arrow: Chevron 36">
              <a:extLst>
                <a:ext uri="{FF2B5EF4-FFF2-40B4-BE49-F238E27FC236}">
                  <a16:creationId xmlns:a16="http://schemas.microsoft.com/office/drawing/2014/main" id="{2EEDB1BB-0D59-4640-B508-73575AA54DB6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Arrow: Chevron 37">
              <a:extLst>
                <a:ext uri="{FF2B5EF4-FFF2-40B4-BE49-F238E27FC236}">
                  <a16:creationId xmlns:a16="http://schemas.microsoft.com/office/drawing/2014/main" id="{3750F583-1996-4D87-8439-479206985C0E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4AD65DD-6307-4FCE-824C-181B465FB555}"/>
              </a:ext>
            </a:extLst>
          </p:cNvPr>
          <p:cNvGrpSpPr/>
          <p:nvPr/>
        </p:nvGrpSpPr>
        <p:grpSpPr>
          <a:xfrm rot="8186878">
            <a:off x="4893118" y="4386656"/>
            <a:ext cx="331725" cy="327233"/>
            <a:chOff x="6720547" y="2493606"/>
            <a:chExt cx="331725" cy="327233"/>
          </a:xfrm>
        </p:grpSpPr>
        <p:sp>
          <p:nvSpPr>
            <p:cNvPr id="40" name="Arrow: Chevron 39">
              <a:extLst>
                <a:ext uri="{FF2B5EF4-FFF2-40B4-BE49-F238E27FC236}">
                  <a16:creationId xmlns:a16="http://schemas.microsoft.com/office/drawing/2014/main" id="{79C53D9A-D755-4A7B-9D28-303FED5D8181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Arrow: Chevron 40">
              <a:extLst>
                <a:ext uri="{FF2B5EF4-FFF2-40B4-BE49-F238E27FC236}">
                  <a16:creationId xmlns:a16="http://schemas.microsoft.com/office/drawing/2014/main" id="{A396D2F2-236B-4BDB-A74B-451E1DD70E39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0F5688B-19D6-48D5-8D1B-C776D3493A39}"/>
              </a:ext>
            </a:extLst>
          </p:cNvPr>
          <p:cNvGrpSpPr/>
          <p:nvPr/>
        </p:nvGrpSpPr>
        <p:grpSpPr>
          <a:xfrm rot="10800000">
            <a:off x="4164074" y="4124017"/>
            <a:ext cx="331725" cy="327233"/>
            <a:chOff x="6720547" y="2493606"/>
            <a:chExt cx="331725" cy="327233"/>
          </a:xfrm>
        </p:grpSpPr>
        <p:sp>
          <p:nvSpPr>
            <p:cNvPr id="43" name="Arrow: Chevron 42">
              <a:extLst>
                <a:ext uri="{FF2B5EF4-FFF2-40B4-BE49-F238E27FC236}">
                  <a16:creationId xmlns:a16="http://schemas.microsoft.com/office/drawing/2014/main" id="{4CB07A68-D4E2-4208-86CC-D7983604EDF2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Arrow: Chevron 43">
              <a:extLst>
                <a:ext uri="{FF2B5EF4-FFF2-40B4-BE49-F238E27FC236}">
                  <a16:creationId xmlns:a16="http://schemas.microsoft.com/office/drawing/2014/main" id="{9B84EAB0-8D56-48FC-B8B3-3003A23989FC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21CD235-6234-4360-B190-A7EAAC3E86CF}"/>
              </a:ext>
            </a:extLst>
          </p:cNvPr>
          <p:cNvGrpSpPr/>
          <p:nvPr/>
        </p:nvGrpSpPr>
        <p:grpSpPr>
          <a:xfrm rot="12907832">
            <a:off x="3788892" y="3627699"/>
            <a:ext cx="331725" cy="327233"/>
            <a:chOff x="6720547" y="2493606"/>
            <a:chExt cx="331725" cy="327233"/>
          </a:xfrm>
        </p:grpSpPr>
        <p:sp>
          <p:nvSpPr>
            <p:cNvPr id="46" name="Arrow: Chevron 45">
              <a:extLst>
                <a:ext uri="{FF2B5EF4-FFF2-40B4-BE49-F238E27FC236}">
                  <a16:creationId xmlns:a16="http://schemas.microsoft.com/office/drawing/2014/main" id="{16139448-9865-45A8-8560-BE0FBBF2268E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7" name="Arrow: Chevron 46">
              <a:extLst>
                <a:ext uri="{FF2B5EF4-FFF2-40B4-BE49-F238E27FC236}">
                  <a16:creationId xmlns:a16="http://schemas.microsoft.com/office/drawing/2014/main" id="{CD32B87F-9F8A-437F-A06B-C6367BF6FA0F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8BDFB340-0D5C-454C-BB16-EE0F75EF9729}"/>
              </a:ext>
            </a:extLst>
          </p:cNvPr>
          <p:cNvSpPr txBox="1"/>
          <p:nvPr/>
        </p:nvSpPr>
        <p:spPr>
          <a:xfrm>
            <a:off x="4273277" y="2949242"/>
            <a:ext cx="15100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Continuous Action &amp; </a:t>
            </a:r>
            <a:b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Ongoing Evaluation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0611983-DF09-4D18-8672-81A5B815FDE5}"/>
              </a:ext>
            </a:extLst>
          </p:cNvPr>
          <p:cNvCxnSpPr>
            <a:cxnSpLocks/>
          </p:cNvCxnSpPr>
          <p:nvPr/>
        </p:nvCxnSpPr>
        <p:spPr>
          <a:xfrm flipV="1">
            <a:off x="5023562" y="2619961"/>
            <a:ext cx="920" cy="229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C85E5F0-4375-4800-B551-A1B4FC1C7296}"/>
              </a:ext>
            </a:extLst>
          </p:cNvPr>
          <p:cNvCxnSpPr>
            <a:cxnSpLocks/>
          </p:cNvCxnSpPr>
          <p:nvPr/>
        </p:nvCxnSpPr>
        <p:spPr>
          <a:xfrm flipH="1">
            <a:off x="4240042" y="3425261"/>
            <a:ext cx="2557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3DF83AE-B790-4D8D-ACCC-27E4AD35FB8A}"/>
              </a:ext>
            </a:extLst>
          </p:cNvPr>
          <p:cNvCxnSpPr>
            <a:cxnSpLocks/>
            <a:endCxn id="23" idx="3"/>
          </p:cNvCxnSpPr>
          <p:nvPr/>
        </p:nvCxnSpPr>
        <p:spPr>
          <a:xfrm>
            <a:off x="5471975" y="3426296"/>
            <a:ext cx="3113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BC7803B-E5E8-4C6B-929B-2648AF788AC5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26448" y="3997695"/>
            <a:ext cx="920" cy="229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>
            <a:extLst>
              <a:ext uri="{FF2B5EF4-FFF2-40B4-BE49-F238E27FC236}">
                <a16:creationId xmlns:a16="http://schemas.microsoft.com/office/drawing/2014/main" id="{B34EDF88-4364-4AED-A566-4BA8453A51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733" y="2284347"/>
            <a:ext cx="2438400" cy="1242276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5950A078-BFF6-4CCB-BC19-EF2D5437CD39}"/>
              </a:ext>
            </a:extLst>
          </p:cNvPr>
          <p:cNvSpPr txBox="1"/>
          <p:nvPr/>
        </p:nvSpPr>
        <p:spPr>
          <a:xfrm>
            <a:off x="304800" y="228600"/>
            <a:ext cx="320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Improvement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3D166ED-A5E0-4951-A5B6-CBA4937522E9}"/>
              </a:ext>
            </a:extLst>
          </p:cNvPr>
          <p:cNvSpPr txBox="1"/>
          <p:nvPr/>
        </p:nvSpPr>
        <p:spPr>
          <a:xfrm>
            <a:off x="3699633" y="869498"/>
            <a:ext cx="19405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Collect &amp; Analyze Community Data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31992F6-0E4B-45E1-A5DD-C76ABBBD265C}"/>
              </a:ext>
            </a:extLst>
          </p:cNvPr>
          <p:cNvSpPr txBox="1"/>
          <p:nvPr/>
        </p:nvSpPr>
        <p:spPr>
          <a:xfrm>
            <a:off x="4740445" y="1439958"/>
            <a:ext cx="19405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Decide What is Most Important to Act On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AB3B68F-E939-4363-A5D7-01F2026E22AD}"/>
              </a:ext>
            </a:extLst>
          </p:cNvPr>
          <p:cNvSpPr txBox="1"/>
          <p:nvPr/>
        </p:nvSpPr>
        <p:spPr>
          <a:xfrm>
            <a:off x="6084591" y="4286979"/>
            <a:ext cx="1745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Strategic Planning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B65DEB0-6555-40E7-806E-882E95611936}"/>
              </a:ext>
            </a:extLst>
          </p:cNvPr>
          <p:cNvSpPr txBox="1"/>
          <p:nvPr/>
        </p:nvSpPr>
        <p:spPr>
          <a:xfrm>
            <a:off x="2324754" y="3632774"/>
            <a:ext cx="177525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Take Action &amp; Evaluate Health Improvement</a:t>
            </a:r>
          </a:p>
        </p:txBody>
      </p:sp>
    </p:spTree>
    <p:extLst>
      <p:ext uri="{BB962C8B-B14F-4D97-AF65-F5344CB8AC3E}">
        <p14:creationId xmlns:p14="http://schemas.microsoft.com/office/powerpoint/2010/main" val="3195123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57">
            <a:extLst>
              <a:ext uri="{FF2B5EF4-FFF2-40B4-BE49-F238E27FC236}">
                <a16:creationId xmlns:a16="http://schemas.microsoft.com/office/drawing/2014/main" id="{554EB9BC-2BAD-464A-AF9A-5C1946938B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013" y="525081"/>
            <a:ext cx="5845411" cy="5839848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ED4829AA-5BC3-4DCF-A96C-3609838FD528}"/>
              </a:ext>
            </a:extLst>
          </p:cNvPr>
          <p:cNvSpPr txBox="1"/>
          <p:nvPr/>
        </p:nvSpPr>
        <p:spPr>
          <a:xfrm>
            <a:off x="6250852" y="1986013"/>
            <a:ext cx="125861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1</a:t>
            </a:r>
            <a:b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Jan. 2018 – Mar. 2019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A2398F6-0412-43C4-B912-AAF6E2368C5D}"/>
              </a:ext>
            </a:extLst>
          </p:cNvPr>
          <p:cNvSpPr/>
          <p:nvPr/>
        </p:nvSpPr>
        <p:spPr>
          <a:xfrm>
            <a:off x="4114799" y="2530605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3B43C71-3AF8-4E70-A6E8-BB56404FD431}"/>
              </a:ext>
            </a:extLst>
          </p:cNvPr>
          <p:cNvGrpSpPr/>
          <p:nvPr/>
        </p:nvGrpSpPr>
        <p:grpSpPr>
          <a:xfrm rot="3939624">
            <a:off x="5930137" y="3665118"/>
            <a:ext cx="331725" cy="327233"/>
            <a:chOff x="6720547" y="2493606"/>
            <a:chExt cx="331725" cy="327233"/>
          </a:xfrm>
        </p:grpSpPr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A7033238-8E1B-4DFB-A80E-ABC29FB0A275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Arrow: Chevron 34">
              <a:extLst>
                <a:ext uri="{FF2B5EF4-FFF2-40B4-BE49-F238E27FC236}">
                  <a16:creationId xmlns:a16="http://schemas.microsoft.com/office/drawing/2014/main" id="{06AA1E95-E9BB-414B-8B84-5151B4885881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7755F3E-1912-4F55-8ED2-034141F13D28}"/>
              </a:ext>
            </a:extLst>
          </p:cNvPr>
          <p:cNvGrpSpPr/>
          <p:nvPr/>
        </p:nvGrpSpPr>
        <p:grpSpPr>
          <a:xfrm rot="5680550">
            <a:off x="5546072" y="4126659"/>
            <a:ext cx="331725" cy="327233"/>
            <a:chOff x="6720547" y="2493606"/>
            <a:chExt cx="331725" cy="327233"/>
          </a:xfrm>
        </p:grpSpPr>
        <p:sp>
          <p:nvSpPr>
            <p:cNvPr id="37" name="Arrow: Chevron 36">
              <a:extLst>
                <a:ext uri="{FF2B5EF4-FFF2-40B4-BE49-F238E27FC236}">
                  <a16:creationId xmlns:a16="http://schemas.microsoft.com/office/drawing/2014/main" id="{2EEDB1BB-0D59-4640-B508-73575AA54DB6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Arrow: Chevron 37">
              <a:extLst>
                <a:ext uri="{FF2B5EF4-FFF2-40B4-BE49-F238E27FC236}">
                  <a16:creationId xmlns:a16="http://schemas.microsoft.com/office/drawing/2014/main" id="{3750F583-1996-4D87-8439-479206985C0E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4AD65DD-6307-4FCE-824C-181B465FB555}"/>
              </a:ext>
            </a:extLst>
          </p:cNvPr>
          <p:cNvGrpSpPr/>
          <p:nvPr/>
        </p:nvGrpSpPr>
        <p:grpSpPr>
          <a:xfrm rot="8186878">
            <a:off x="4893118" y="4386656"/>
            <a:ext cx="331725" cy="327233"/>
            <a:chOff x="6720547" y="2493606"/>
            <a:chExt cx="331725" cy="327233"/>
          </a:xfrm>
        </p:grpSpPr>
        <p:sp>
          <p:nvSpPr>
            <p:cNvPr id="40" name="Arrow: Chevron 39">
              <a:extLst>
                <a:ext uri="{FF2B5EF4-FFF2-40B4-BE49-F238E27FC236}">
                  <a16:creationId xmlns:a16="http://schemas.microsoft.com/office/drawing/2014/main" id="{79C53D9A-D755-4A7B-9D28-303FED5D8181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Arrow: Chevron 40">
              <a:extLst>
                <a:ext uri="{FF2B5EF4-FFF2-40B4-BE49-F238E27FC236}">
                  <a16:creationId xmlns:a16="http://schemas.microsoft.com/office/drawing/2014/main" id="{A396D2F2-236B-4BDB-A74B-451E1DD70E39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0F5688B-19D6-48D5-8D1B-C776D3493A39}"/>
              </a:ext>
            </a:extLst>
          </p:cNvPr>
          <p:cNvGrpSpPr/>
          <p:nvPr/>
        </p:nvGrpSpPr>
        <p:grpSpPr>
          <a:xfrm rot="10800000">
            <a:off x="4164074" y="4124017"/>
            <a:ext cx="331725" cy="327233"/>
            <a:chOff x="6720547" y="2493606"/>
            <a:chExt cx="331725" cy="327233"/>
          </a:xfrm>
        </p:grpSpPr>
        <p:sp>
          <p:nvSpPr>
            <p:cNvPr id="43" name="Arrow: Chevron 42">
              <a:extLst>
                <a:ext uri="{FF2B5EF4-FFF2-40B4-BE49-F238E27FC236}">
                  <a16:creationId xmlns:a16="http://schemas.microsoft.com/office/drawing/2014/main" id="{4CB07A68-D4E2-4208-86CC-D7983604EDF2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Arrow: Chevron 43">
              <a:extLst>
                <a:ext uri="{FF2B5EF4-FFF2-40B4-BE49-F238E27FC236}">
                  <a16:creationId xmlns:a16="http://schemas.microsoft.com/office/drawing/2014/main" id="{9B84EAB0-8D56-48FC-B8B3-3003A23989FC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21CD235-6234-4360-B190-A7EAAC3E86CF}"/>
              </a:ext>
            </a:extLst>
          </p:cNvPr>
          <p:cNvGrpSpPr/>
          <p:nvPr/>
        </p:nvGrpSpPr>
        <p:grpSpPr>
          <a:xfrm rot="12907832">
            <a:off x="3788892" y="3627699"/>
            <a:ext cx="331725" cy="327233"/>
            <a:chOff x="6720547" y="2493606"/>
            <a:chExt cx="331725" cy="327233"/>
          </a:xfrm>
        </p:grpSpPr>
        <p:sp>
          <p:nvSpPr>
            <p:cNvPr id="46" name="Arrow: Chevron 45">
              <a:extLst>
                <a:ext uri="{FF2B5EF4-FFF2-40B4-BE49-F238E27FC236}">
                  <a16:creationId xmlns:a16="http://schemas.microsoft.com/office/drawing/2014/main" id="{16139448-9865-45A8-8560-BE0FBBF2268E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7" name="Arrow: Chevron 46">
              <a:extLst>
                <a:ext uri="{FF2B5EF4-FFF2-40B4-BE49-F238E27FC236}">
                  <a16:creationId xmlns:a16="http://schemas.microsoft.com/office/drawing/2014/main" id="{CD32B87F-9F8A-437F-A06B-C6367BF6FA0F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8BDFB340-0D5C-454C-BB16-EE0F75EF9729}"/>
              </a:ext>
            </a:extLst>
          </p:cNvPr>
          <p:cNvSpPr txBox="1"/>
          <p:nvPr/>
        </p:nvSpPr>
        <p:spPr>
          <a:xfrm>
            <a:off x="4273277" y="2949242"/>
            <a:ext cx="15100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Continuous Action &amp; </a:t>
            </a:r>
            <a:b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Ongoing Evaluation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0611983-DF09-4D18-8672-81A5B815FDE5}"/>
              </a:ext>
            </a:extLst>
          </p:cNvPr>
          <p:cNvCxnSpPr>
            <a:cxnSpLocks/>
          </p:cNvCxnSpPr>
          <p:nvPr/>
        </p:nvCxnSpPr>
        <p:spPr>
          <a:xfrm flipV="1">
            <a:off x="5023562" y="2619961"/>
            <a:ext cx="920" cy="229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C85E5F0-4375-4800-B551-A1B4FC1C7296}"/>
              </a:ext>
            </a:extLst>
          </p:cNvPr>
          <p:cNvCxnSpPr>
            <a:cxnSpLocks/>
          </p:cNvCxnSpPr>
          <p:nvPr/>
        </p:nvCxnSpPr>
        <p:spPr>
          <a:xfrm flipH="1">
            <a:off x="4240042" y="3425261"/>
            <a:ext cx="2557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3DF83AE-B790-4D8D-ACCC-27E4AD35FB8A}"/>
              </a:ext>
            </a:extLst>
          </p:cNvPr>
          <p:cNvCxnSpPr>
            <a:cxnSpLocks/>
            <a:endCxn id="23" idx="3"/>
          </p:cNvCxnSpPr>
          <p:nvPr/>
        </p:nvCxnSpPr>
        <p:spPr>
          <a:xfrm>
            <a:off x="5471975" y="3426296"/>
            <a:ext cx="3113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BC7803B-E5E8-4C6B-929B-2648AF788AC5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26448" y="3997695"/>
            <a:ext cx="920" cy="229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>
            <a:extLst>
              <a:ext uri="{FF2B5EF4-FFF2-40B4-BE49-F238E27FC236}">
                <a16:creationId xmlns:a16="http://schemas.microsoft.com/office/drawing/2014/main" id="{B34EDF88-4364-4AED-A566-4BA8453A51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733" y="2284347"/>
            <a:ext cx="2438400" cy="1242276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5950A078-BFF6-4CCB-BC19-EF2D5437CD39}"/>
              </a:ext>
            </a:extLst>
          </p:cNvPr>
          <p:cNvSpPr txBox="1"/>
          <p:nvPr/>
        </p:nvSpPr>
        <p:spPr>
          <a:xfrm>
            <a:off x="304800" y="228600"/>
            <a:ext cx="320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Improvement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3D166ED-A5E0-4951-A5B6-CBA4937522E9}"/>
              </a:ext>
            </a:extLst>
          </p:cNvPr>
          <p:cNvSpPr txBox="1"/>
          <p:nvPr/>
        </p:nvSpPr>
        <p:spPr>
          <a:xfrm>
            <a:off x="3704835" y="786073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Collect &amp; Analyze Community Data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31992F6-0E4B-45E1-A5DD-C76ABBBD265C}"/>
              </a:ext>
            </a:extLst>
          </p:cNvPr>
          <p:cNvSpPr txBox="1"/>
          <p:nvPr/>
        </p:nvSpPr>
        <p:spPr>
          <a:xfrm>
            <a:off x="4780565" y="1403639"/>
            <a:ext cx="1969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Decide What is Most Important to Act On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AB3B68F-E939-4363-A5D7-01F2026E22AD}"/>
              </a:ext>
            </a:extLst>
          </p:cNvPr>
          <p:cNvSpPr txBox="1"/>
          <p:nvPr/>
        </p:nvSpPr>
        <p:spPr>
          <a:xfrm>
            <a:off x="6119681" y="4126835"/>
            <a:ext cx="1745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Strategic Planning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B65DEB0-6555-40E7-806E-882E95611936}"/>
              </a:ext>
            </a:extLst>
          </p:cNvPr>
          <p:cNvSpPr txBox="1"/>
          <p:nvPr/>
        </p:nvSpPr>
        <p:spPr>
          <a:xfrm>
            <a:off x="2363427" y="3813512"/>
            <a:ext cx="1595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Take Action &amp; Evaluate Health Improvement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5F4C06D-2C6E-431B-AFCA-C438B7D1D4A5}"/>
              </a:ext>
            </a:extLst>
          </p:cNvPr>
          <p:cNvSpPr txBox="1"/>
          <p:nvPr/>
        </p:nvSpPr>
        <p:spPr>
          <a:xfrm>
            <a:off x="4366032" y="5179916"/>
            <a:ext cx="125861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2</a:t>
            </a:r>
            <a:b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Apr. 2019 – Sep. 2019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08597E2-458A-4E9A-8CE9-A73E4FF49AA5}"/>
              </a:ext>
            </a:extLst>
          </p:cNvPr>
          <p:cNvSpPr txBox="1"/>
          <p:nvPr/>
        </p:nvSpPr>
        <p:spPr>
          <a:xfrm>
            <a:off x="2511764" y="1939205"/>
            <a:ext cx="125861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3</a:t>
            </a:r>
            <a:b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Oct. 2019 – Dec. 2020</a:t>
            </a:r>
          </a:p>
        </p:txBody>
      </p:sp>
    </p:spTree>
    <p:extLst>
      <p:ext uri="{BB962C8B-B14F-4D97-AF65-F5344CB8AC3E}">
        <p14:creationId xmlns:p14="http://schemas.microsoft.com/office/powerpoint/2010/main" val="3467974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50">
            <a:extLst>
              <a:ext uri="{FF2B5EF4-FFF2-40B4-BE49-F238E27FC236}">
                <a16:creationId xmlns:a16="http://schemas.microsoft.com/office/drawing/2014/main" id="{CFD3D0EE-3F37-4C6A-ADB3-FB4E644CF4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824" y="525081"/>
            <a:ext cx="5845411" cy="5839848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ED4829AA-5BC3-4DCF-A96C-3609838FD528}"/>
              </a:ext>
            </a:extLst>
          </p:cNvPr>
          <p:cNvSpPr txBox="1"/>
          <p:nvPr/>
        </p:nvSpPr>
        <p:spPr>
          <a:xfrm>
            <a:off x="6321299" y="1925373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F4A49A8-E278-40D4-89B6-6C6D827D0D8E}"/>
              </a:ext>
            </a:extLst>
          </p:cNvPr>
          <p:cNvSpPr txBox="1"/>
          <p:nvPr/>
        </p:nvSpPr>
        <p:spPr>
          <a:xfrm>
            <a:off x="4443649" y="5175981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808719C-26F9-4ACA-B028-B073B83EB774}"/>
              </a:ext>
            </a:extLst>
          </p:cNvPr>
          <p:cNvSpPr txBox="1"/>
          <p:nvPr/>
        </p:nvSpPr>
        <p:spPr>
          <a:xfrm>
            <a:off x="2596869" y="1925373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B055275-42A6-4C48-A023-6BA78805FA93}"/>
              </a:ext>
            </a:extLst>
          </p:cNvPr>
          <p:cNvSpPr txBox="1"/>
          <p:nvPr/>
        </p:nvSpPr>
        <p:spPr>
          <a:xfrm>
            <a:off x="304800" y="228600"/>
            <a:ext cx="32004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Improvement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</a:t>
            </a:r>
          </a:p>
          <a:p>
            <a:r>
              <a:rPr lang="en-US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&amp; Turn The </a:t>
            </a:r>
          </a:p>
          <a:p>
            <a:r>
              <a:rPr lang="en-US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Curve Thinking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A2398F6-0412-43C4-B912-AAF6E2368C5D}"/>
              </a:ext>
            </a:extLst>
          </p:cNvPr>
          <p:cNvSpPr/>
          <p:nvPr/>
        </p:nvSpPr>
        <p:spPr>
          <a:xfrm>
            <a:off x="4114799" y="2530605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3B43C71-3AF8-4E70-A6E8-BB56404FD431}"/>
              </a:ext>
            </a:extLst>
          </p:cNvPr>
          <p:cNvGrpSpPr/>
          <p:nvPr/>
        </p:nvGrpSpPr>
        <p:grpSpPr>
          <a:xfrm rot="3939624">
            <a:off x="5930137" y="3665118"/>
            <a:ext cx="331725" cy="327233"/>
            <a:chOff x="6720547" y="2493606"/>
            <a:chExt cx="331725" cy="327233"/>
          </a:xfrm>
        </p:grpSpPr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A7033238-8E1B-4DFB-A80E-ABC29FB0A275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Arrow: Chevron 34">
              <a:extLst>
                <a:ext uri="{FF2B5EF4-FFF2-40B4-BE49-F238E27FC236}">
                  <a16:creationId xmlns:a16="http://schemas.microsoft.com/office/drawing/2014/main" id="{06AA1E95-E9BB-414B-8B84-5151B4885881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7755F3E-1912-4F55-8ED2-034141F13D28}"/>
              </a:ext>
            </a:extLst>
          </p:cNvPr>
          <p:cNvGrpSpPr/>
          <p:nvPr/>
        </p:nvGrpSpPr>
        <p:grpSpPr>
          <a:xfrm rot="5680550">
            <a:off x="5546072" y="4126659"/>
            <a:ext cx="331725" cy="327233"/>
            <a:chOff x="6720547" y="2493606"/>
            <a:chExt cx="331725" cy="327233"/>
          </a:xfrm>
        </p:grpSpPr>
        <p:sp>
          <p:nvSpPr>
            <p:cNvPr id="37" name="Arrow: Chevron 36">
              <a:extLst>
                <a:ext uri="{FF2B5EF4-FFF2-40B4-BE49-F238E27FC236}">
                  <a16:creationId xmlns:a16="http://schemas.microsoft.com/office/drawing/2014/main" id="{2EEDB1BB-0D59-4640-B508-73575AA54DB6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Arrow: Chevron 37">
              <a:extLst>
                <a:ext uri="{FF2B5EF4-FFF2-40B4-BE49-F238E27FC236}">
                  <a16:creationId xmlns:a16="http://schemas.microsoft.com/office/drawing/2014/main" id="{3750F583-1996-4D87-8439-479206985C0E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4AD65DD-6307-4FCE-824C-181B465FB555}"/>
              </a:ext>
            </a:extLst>
          </p:cNvPr>
          <p:cNvGrpSpPr/>
          <p:nvPr/>
        </p:nvGrpSpPr>
        <p:grpSpPr>
          <a:xfrm rot="8186878">
            <a:off x="4893118" y="4386656"/>
            <a:ext cx="331725" cy="327233"/>
            <a:chOff x="6720547" y="2493606"/>
            <a:chExt cx="331725" cy="327233"/>
          </a:xfrm>
        </p:grpSpPr>
        <p:sp>
          <p:nvSpPr>
            <p:cNvPr id="40" name="Arrow: Chevron 39">
              <a:extLst>
                <a:ext uri="{FF2B5EF4-FFF2-40B4-BE49-F238E27FC236}">
                  <a16:creationId xmlns:a16="http://schemas.microsoft.com/office/drawing/2014/main" id="{79C53D9A-D755-4A7B-9D28-303FED5D8181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Arrow: Chevron 40">
              <a:extLst>
                <a:ext uri="{FF2B5EF4-FFF2-40B4-BE49-F238E27FC236}">
                  <a16:creationId xmlns:a16="http://schemas.microsoft.com/office/drawing/2014/main" id="{A396D2F2-236B-4BDB-A74B-451E1DD70E39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0F5688B-19D6-48D5-8D1B-C776D3493A39}"/>
              </a:ext>
            </a:extLst>
          </p:cNvPr>
          <p:cNvGrpSpPr/>
          <p:nvPr/>
        </p:nvGrpSpPr>
        <p:grpSpPr>
          <a:xfrm rot="10800000">
            <a:off x="4164074" y="4124017"/>
            <a:ext cx="331725" cy="327233"/>
            <a:chOff x="6720547" y="2493606"/>
            <a:chExt cx="331725" cy="327233"/>
          </a:xfrm>
        </p:grpSpPr>
        <p:sp>
          <p:nvSpPr>
            <p:cNvPr id="43" name="Arrow: Chevron 42">
              <a:extLst>
                <a:ext uri="{FF2B5EF4-FFF2-40B4-BE49-F238E27FC236}">
                  <a16:creationId xmlns:a16="http://schemas.microsoft.com/office/drawing/2014/main" id="{4CB07A68-D4E2-4208-86CC-D7983604EDF2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Arrow: Chevron 43">
              <a:extLst>
                <a:ext uri="{FF2B5EF4-FFF2-40B4-BE49-F238E27FC236}">
                  <a16:creationId xmlns:a16="http://schemas.microsoft.com/office/drawing/2014/main" id="{9B84EAB0-8D56-48FC-B8B3-3003A23989FC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21CD235-6234-4360-B190-A7EAAC3E86CF}"/>
              </a:ext>
            </a:extLst>
          </p:cNvPr>
          <p:cNvGrpSpPr/>
          <p:nvPr/>
        </p:nvGrpSpPr>
        <p:grpSpPr>
          <a:xfrm rot="12907832">
            <a:off x="3788892" y="3627699"/>
            <a:ext cx="331725" cy="327233"/>
            <a:chOff x="6720547" y="2493606"/>
            <a:chExt cx="331725" cy="327233"/>
          </a:xfrm>
        </p:grpSpPr>
        <p:sp>
          <p:nvSpPr>
            <p:cNvPr id="46" name="Arrow: Chevron 45">
              <a:extLst>
                <a:ext uri="{FF2B5EF4-FFF2-40B4-BE49-F238E27FC236}">
                  <a16:creationId xmlns:a16="http://schemas.microsoft.com/office/drawing/2014/main" id="{16139448-9865-45A8-8560-BE0FBBF2268E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7" name="Arrow: Chevron 46">
              <a:extLst>
                <a:ext uri="{FF2B5EF4-FFF2-40B4-BE49-F238E27FC236}">
                  <a16:creationId xmlns:a16="http://schemas.microsoft.com/office/drawing/2014/main" id="{CD32B87F-9F8A-437F-A06B-C6367BF6FA0F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8BDFB340-0D5C-454C-BB16-EE0F75EF9729}"/>
              </a:ext>
            </a:extLst>
          </p:cNvPr>
          <p:cNvSpPr txBox="1"/>
          <p:nvPr/>
        </p:nvSpPr>
        <p:spPr>
          <a:xfrm>
            <a:off x="4273277" y="2949242"/>
            <a:ext cx="15100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Continuous Action &amp; </a:t>
            </a:r>
            <a:b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Ongoing Evaluation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0611983-DF09-4D18-8672-81A5B815FDE5}"/>
              </a:ext>
            </a:extLst>
          </p:cNvPr>
          <p:cNvCxnSpPr>
            <a:cxnSpLocks/>
          </p:cNvCxnSpPr>
          <p:nvPr/>
        </p:nvCxnSpPr>
        <p:spPr>
          <a:xfrm flipV="1">
            <a:off x="5023562" y="2619961"/>
            <a:ext cx="920" cy="229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C85E5F0-4375-4800-B551-A1B4FC1C7296}"/>
              </a:ext>
            </a:extLst>
          </p:cNvPr>
          <p:cNvCxnSpPr>
            <a:cxnSpLocks/>
          </p:cNvCxnSpPr>
          <p:nvPr/>
        </p:nvCxnSpPr>
        <p:spPr>
          <a:xfrm flipH="1">
            <a:off x="4240042" y="3425261"/>
            <a:ext cx="2557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3DF83AE-B790-4D8D-ACCC-27E4AD35FB8A}"/>
              </a:ext>
            </a:extLst>
          </p:cNvPr>
          <p:cNvCxnSpPr>
            <a:cxnSpLocks/>
            <a:endCxn id="23" idx="3"/>
          </p:cNvCxnSpPr>
          <p:nvPr/>
        </p:nvCxnSpPr>
        <p:spPr>
          <a:xfrm>
            <a:off x="5471975" y="3426296"/>
            <a:ext cx="3113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BC7803B-E5E8-4C6B-929B-2648AF788AC5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26448" y="3997695"/>
            <a:ext cx="920" cy="229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>
            <a:extLst>
              <a:ext uri="{FF2B5EF4-FFF2-40B4-BE49-F238E27FC236}">
                <a16:creationId xmlns:a16="http://schemas.microsoft.com/office/drawing/2014/main" id="{B34EDF88-4364-4AED-A566-4BA8453A51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733" y="2284347"/>
            <a:ext cx="2438400" cy="124227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AAA8323-B79C-4060-8857-E946C5793297}"/>
              </a:ext>
            </a:extLst>
          </p:cNvPr>
          <p:cNvSpPr txBox="1"/>
          <p:nvPr/>
        </p:nvSpPr>
        <p:spPr>
          <a:xfrm>
            <a:off x="5487504" y="57888"/>
            <a:ext cx="2942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How are we doing?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DDB815D-F34E-4BDC-AAB0-4A72AD9B77A8}"/>
              </a:ext>
            </a:extLst>
          </p:cNvPr>
          <p:cNvSpPr txBox="1"/>
          <p:nvPr/>
        </p:nvSpPr>
        <p:spPr>
          <a:xfrm>
            <a:off x="8021304" y="791490"/>
            <a:ext cx="2942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What is the story behind the data?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8EE01AB-95AD-47EB-A416-BA795B77C4F4}"/>
              </a:ext>
            </a:extLst>
          </p:cNvPr>
          <p:cNvSpPr txBox="1"/>
          <p:nvPr/>
        </p:nvSpPr>
        <p:spPr>
          <a:xfrm>
            <a:off x="8488966" y="3094920"/>
            <a:ext cx="2942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Who are the partners making things better?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26CECAB-C3AE-4D8F-BD2D-9C816C30F3D4}"/>
              </a:ext>
            </a:extLst>
          </p:cNvPr>
          <p:cNvSpPr txBox="1"/>
          <p:nvPr/>
        </p:nvSpPr>
        <p:spPr>
          <a:xfrm>
            <a:off x="5398999" y="6308487"/>
            <a:ext cx="3287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What works to do better?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EE7DCB4-DE4C-4BD0-AE3F-C6FE7DEB13F3}"/>
              </a:ext>
            </a:extLst>
          </p:cNvPr>
          <p:cNvSpPr txBox="1"/>
          <p:nvPr/>
        </p:nvSpPr>
        <p:spPr>
          <a:xfrm>
            <a:off x="391804" y="5257181"/>
            <a:ext cx="2506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What are we going to do about it?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A078CBF-EDCC-444E-AE08-6BAF877AB017}"/>
              </a:ext>
            </a:extLst>
          </p:cNvPr>
          <p:cNvCxnSpPr>
            <a:cxnSpLocks/>
          </p:cNvCxnSpPr>
          <p:nvPr/>
        </p:nvCxnSpPr>
        <p:spPr>
          <a:xfrm flipH="1">
            <a:off x="4842439" y="341790"/>
            <a:ext cx="664086" cy="2953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A3B63C-C4E2-45D4-8571-9E7A4BB32EB1}"/>
              </a:ext>
            </a:extLst>
          </p:cNvPr>
          <p:cNvCxnSpPr>
            <a:cxnSpLocks/>
          </p:cNvCxnSpPr>
          <p:nvPr/>
        </p:nvCxnSpPr>
        <p:spPr>
          <a:xfrm flipV="1">
            <a:off x="7151050" y="1066800"/>
            <a:ext cx="926150" cy="533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180F9D3-8D42-4D74-8D46-E63D4ECF2E9D}"/>
              </a:ext>
            </a:extLst>
          </p:cNvPr>
          <p:cNvCxnSpPr>
            <a:cxnSpLocks/>
          </p:cNvCxnSpPr>
          <p:nvPr/>
        </p:nvCxnSpPr>
        <p:spPr>
          <a:xfrm flipV="1">
            <a:off x="7245595" y="3336653"/>
            <a:ext cx="1298368" cy="5144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74C8283-B5D5-4F37-8166-880DEEEA9DBF}"/>
              </a:ext>
            </a:extLst>
          </p:cNvPr>
          <p:cNvCxnSpPr>
            <a:cxnSpLocks/>
          </p:cNvCxnSpPr>
          <p:nvPr/>
        </p:nvCxnSpPr>
        <p:spPr>
          <a:xfrm>
            <a:off x="6031011" y="5723319"/>
            <a:ext cx="251155" cy="6096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ACD63E5-00C5-4164-AE29-4149811CF7A0}"/>
              </a:ext>
            </a:extLst>
          </p:cNvPr>
          <p:cNvCxnSpPr>
            <a:cxnSpLocks/>
          </p:cNvCxnSpPr>
          <p:nvPr/>
        </p:nvCxnSpPr>
        <p:spPr>
          <a:xfrm flipV="1">
            <a:off x="2054802" y="4200259"/>
            <a:ext cx="843612" cy="105692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29611A09-4622-4ADD-A4C2-387657EF2866}"/>
              </a:ext>
            </a:extLst>
          </p:cNvPr>
          <p:cNvSpPr txBox="1"/>
          <p:nvPr/>
        </p:nvSpPr>
        <p:spPr>
          <a:xfrm>
            <a:off x="3635735" y="808772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Collect &amp; Analyze Community Data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935F9C1-FA15-4FFF-B21E-295F9534D472}"/>
              </a:ext>
            </a:extLst>
          </p:cNvPr>
          <p:cNvSpPr txBox="1"/>
          <p:nvPr/>
        </p:nvSpPr>
        <p:spPr>
          <a:xfrm>
            <a:off x="4987631" y="1345461"/>
            <a:ext cx="19051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Decide What is Most Important to Act On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5A3ECE4-EF39-43C8-A5FF-41F578A1C471}"/>
              </a:ext>
            </a:extLst>
          </p:cNvPr>
          <p:cNvSpPr txBox="1"/>
          <p:nvPr/>
        </p:nvSpPr>
        <p:spPr>
          <a:xfrm>
            <a:off x="6032589" y="4359405"/>
            <a:ext cx="1745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Strategic Planning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E99AF7D-EA3B-4E92-A134-69E331C37A5C}"/>
              </a:ext>
            </a:extLst>
          </p:cNvPr>
          <p:cNvSpPr txBox="1"/>
          <p:nvPr/>
        </p:nvSpPr>
        <p:spPr>
          <a:xfrm>
            <a:off x="2277855" y="3345654"/>
            <a:ext cx="1595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Take Action &amp; Evaluate Health Improvement</a:t>
            </a:r>
          </a:p>
        </p:txBody>
      </p:sp>
    </p:spTree>
    <p:extLst>
      <p:ext uri="{BB962C8B-B14F-4D97-AF65-F5344CB8AC3E}">
        <p14:creationId xmlns:p14="http://schemas.microsoft.com/office/powerpoint/2010/main" val="139418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0" grpId="0"/>
      <p:bldP spid="53" grpId="0"/>
      <p:bldP spid="54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 descr="A picture containing weapon&#10;&#10;Description generated with high confidence">
            <a:extLst>
              <a:ext uri="{FF2B5EF4-FFF2-40B4-BE49-F238E27FC236}">
                <a16:creationId xmlns:a16="http://schemas.microsoft.com/office/drawing/2014/main" id="{02AB1C28-ED56-4675-8FAA-7704F754170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852" y="553858"/>
            <a:ext cx="5850069" cy="5844501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4EE297B0-4C82-4A5B-AA89-14DA7F1E8394}"/>
              </a:ext>
            </a:extLst>
          </p:cNvPr>
          <p:cNvSpPr txBox="1"/>
          <p:nvPr/>
        </p:nvSpPr>
        <p:spPr>
          <a:xfrm>
            <a:off x="2139070" y="3283252"/>
            <a:ext cx="15719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Take Action &amp; Evaluate Health Improvement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D4829AA-5BC3-4DCF-A96C-3609838FD528}"/>
              </a:ext>
            </a:extLst>
          </p:cNvPr>
          <p:cNvSpPr txBox="1"/>
          <p:nvPr/>
        </p:nvSpPr>
        <p:spPr>
          <a:xfrm>
            <a:off x="6283707" y="1989720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F4A49A8-E278-40D4-89B6-6C6D827D0D8E}"/>
              </a:ext>
            </a:extLst>
          </p:cNvPr>
          <p:cNvSpPr txBox="1"/>
          <p:nvPr/>
        </p:nvSpPr>
        <p:spPr>
          <a:xfrm>
            <a:off x="4459579" y="5140301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808719C-26F9-4ACA-B028-B073B83EB774}"/>
              </a:ext>
            </a:extLst>
          </p:cNvPr>
          <p:cNvSpPr txBox="1"/>
          <p:nvPr/>
        </p:nvSpPr>
        <p:spPr>
          <a:xfrm>
            <a:off x="2618398" y="1898224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A2398F6-0412-43C4-B912-AAF6E2368C5D}"/>
              </a:ext>
            </a:extLst>
          </p:cNvPr>
          <p:cNvSpPr/>
          <p:nvPr/>
        </p:nvSpPr>
        <p:spPr>
          <a:xfrm>
            <a:off x="4112730" y="2533497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3B43C71-3AF8-4E70-A6E8-BB56404FD431}"/>
              </a:ext>
            </a:extLst>
          </p:cNvPr>
          <p:cNvGrpSpPr/>
          <p:nvPr/>
        </p:nvGrpSpPr>
        <p:grpSpPr>
          <a:xfrm rot="3939624">
            <a:off x="5928068" y="3668010"/>
            <a:ext cx="331725" cy="327233"/>
            <a:chOff x="6720547" y="2493606"/>
            <a:chExt cx="331725" cy="327233"/>
          </a:xfrm>
        </p:grpSpPr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A7033238-8E1B-4DFB-A80E-ABC29FB0A275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Arrow: Chevron 34">
              <a:extLst>
                <a:ext uri="{FF2B5EF4-FFF2-40B4-BE49-F238E27FC236}">
                  <a16:creationId xmlns:a16="http://schemas.microsoft.com/office/drawing/2014/main" id="{06AA1E95-E9BB-414B-8B84-5151B4885881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7755F3E-1912-4F55-8ED2-034141F13D28}"/>
              </a:ext>
            </a:extLst>
          </p:cNvPr>
          <p:cNvGrpSpPr/>
          <p:nvPr/>
        </p:nvGrpSpPr>
        <p:grpSpPr>
          <a:xfrm rot="5680550">
            <a:off x="5544003" y="4129551"/>
            <a:ext cx="331725" cy="327233"/>
            <a:chOff x="6720547" y="2493606"/>
            <a:chExt cx="331725" cy="327233"/>
          </a:xfrm>
        </p:grpSpPr>
        <p:sp>
          <p:nvSpPr>
            <p:cNvPr id="37" name="Arrow: Chevron 36">
              <a:extLst>
                <a:ext uri="{FF2B5EF4-FFF2-40B4-BE49-F238E27FC236}">
                  <a16:creationId xmlns:a16="http://schemas.microsoft.com/office/drawing/2014/main" id="{2EEDB1BB-0D59-4640-B508-73575AA54DB6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Arrow: Chevron 37">
              <a:extLst>
                <a:ext uri="{FF2B5EF4-FFF2-40B4-BE49-F238E27FC236}">
                  <a16:creationId xmlns:a16="http://schemas.microsoft.com/office/drawing/2014/main" id="{3750F583-1996-4D87-8439-479206985C0E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4AD65DD-6307-4FCE-824C-181B465FB555}"/>
              </a:ext>
            </a:extLst>
          </p:cNvPr>
          <p:cNvGrpSpPr/>
          <p:nvPr/>
        </p:nvGrpSpPr>
        <p:grpSpPr>
          <a:xfrm rot="8186878">
            <a:off x="4891049" y="4389548"/>
            <a:ext cx="331725" cy="327233"/>
            <a:chOff x="6720547" y="2493606"/>
            <a:chExt cx="331725" cy="327233"/>
          </a:xfrm>
        </p:grpSpPr>
        <p:sp>
          <p:nvSpPr>
            <p:cNvPr id="40" name="Arrow: Chevron 39">
              <a:extLst>
                <a:ext uri="{FF2B5EF4-FFF2-40B4-BE49-F238E27FC236}">
                  <a16:creationId xmlns:a16="http://schemas.microsoft.com/office/drawing/2014/main" id="{79C53D9A-D755-4A7B-9D28-303FED5D8181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Arrow: Chevron 40">
              <a:extLst>
                <a:ext uri="{FF2B5EF4-FFF2-40B4-BE49-F238E27FC236}">
                  <a16:creationId xmlns:a16="http://schemas.microsoft.com/office/drawing/2014/main" id="{A396D2F2-236B-4BDB-A74B-451E1DD70E39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0F5688B-19D6-48D5-8D1B-C776D3493A39}"/>
              </a:ext>
            </a:extLst>
          </p:cNvPr>
          <p:cNvGrpSpPr/>
          <p:nvPr/>
        </p:nvGrpSpPr>
        <p:grpSpPr>
          <a:xfrm rot="10800000">
            <a:off x="4162005" y="4126909"/>
            <a:ext cx="331725" cy="327233"/>
            <a:chOff x="6720547" y="2493606"/>
            <a:chExt cx="331725" cy="327233"/>
          </a:xfrm>
        </p:grpSpPr>
        <p:sp>
          <p:nvSpPr>
            <p:cNvPr id="43" name="Arrow: Chevron 42">
              <a:extLst>
                <a:ext uri="{FF2B5EF4-FFF2-40B4-BE49-F238E27FC236}">
                  <a16:creationId xmlns:a16="http://schemas.microsoft.com/office/drawing/2014/main" id="{4CB07A68-D4E2-4208-86CC-D7983604EDF2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Arrow: Chevron 43">
              <a:extLst>
                <a:ext uri="{FF2B5EF4-FFF2-40B4-BE49-F238E27FC236}">
                  <a16:creationId xmlns:a16="http://schemas.microsoft.com/office/drawing/2014/main" id="{9B84EAB0-8D56-48FC-B8B3-3003A23989FC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21CD235-6234-4360-B190-A7EAAC3E86CF}"/>
              </a:ext>
            </a:extLst>
          </p:cNvPr>
          <p:cNvGrpSpPr/>
          <p:nvPr/>
        </p:nvGrpSpPr>
        <p:grpSpPr>
          <a:xfrm rot="12907832">
            <a:off x="3786823" y="3630591"/>
            <a:ext cx="331725" cy="327233"/>
            <a:chOff x="6720547" y="2493606"/>
            <a:chExt cx="331725" cy="327233"/>
          </a:xfrm>
        </p:grpSpPr>
        <p:sp>
          <p:nvSpPr>
            <p:cNvPr id="46" name="Arrow: Chevron 45">
              <a:extLst>
                <a:ext uri="{FF2B5EF4-FFF2-40B4-BE49-F238E27FC236}">
                  <a16:creationId xmlns:a16="http://schemas.microsoft.com/office/drawing/2014/main" id="{16139448-9865-45A8-8560-BE0FBBF2268E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7" name="Arrow: Chevron 46">
              <a:extLst>
                <a:ext uri="{FF2B5EF4-FFF2-40B4-BE49-F238E27FC236}">
                  <a16:creationId xmlns:a16="http://schemas.microsoft.com/office/drawing/2014/main" id="{CD32B87F-9F8A-437F-A06B-C6367BF6FA0F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8BDFB340-0D5C-454C-BB16-EE0F75EF9729}"/>
              </a:ext>
            </a:extLst>
          </p:cNvPr>
          <p:cNvSpPr txBox="1"/>
          <p:nvPr/>
        </p:nvSpPr>
        <p:spPr>
          <a:xfrm>
            <a:off x="4271208" y="2952134"/>
            <a:ext cx="15100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Continuous Action </a:t>
            </a:r>
            <a:b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Ongoing Evaluation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954659F-037B-4224-B70D-8A5C325AA3B2}"/>
              </a:ext>
            </a:extLst>
          </p:cNvPr>
          <p:cNvSpPr txBox="1"/>
          <p:nvPr/>
        </p:nvSpPr>
        <p:spPr>
          <a:xfrm>
            <a:off x="5570954" y="4730775"/>
            <a:ext cx="1785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Strategic Planning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8C28C9F-88AE-417B-8F20-59E44E6EF8A8}"/>
              </a:ext>
            </a:extLst>
          </p:cNvPr>
          <p:cNvSpPr txBox="1"/>
          <p:nvPr/>
        </p:nvSpPr>
        <p:spPr>
          <a:xfrm>
            <a:off x="3683362" y="863051"/>
            <a:ext cx="22169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Collect and Analyze Community Data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6BD5BDE-84CA-4D00-A5FA-71D1A1211171}"/>
              </a:ext>
            </a:extLst>
          </p:cNvPr>
          <p:cNvSpPr txBox="1"/>
          <p:nvPr/>
        </p:nvSpPr>
        <p:spPr>
          <a:xfrm>
            <a:off x="4599320" y="1543659"/>
            <a:ext cx="1990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Decide What is Most Important to Act On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0611983-DF09-4D18-8672-81A5B815FDE5}"/>
              </a:ext>
            </a:extLst>
          </p:cNvPr>
          <p:cNvCxnSpPr>
            <a:cxnSpLocks/>
          </p:cNvCxnSpPr>
          <p:nvPr/>
        </p:nvCxnSpPr>
        <p:spPr>
          <a:xfrm flipV="1">
            <a:off x="5021493" y="2622853"/>
            <a:ext cx="920" cy="229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EA8E6B3B-71E7-4B97-BCD0-7DEDD2E2473B}"/>
              </a:ext>
            </a:extLst>
          </p:cNvPr>
          <p:cNvSpPr/>
          <p:nvPr/>
        </p:nvSpPr>
        <p:spPr>
          <a:xfrm>
            <a:off x="8686802" y="504424"/>
            <a:ext cx="2743198" cy="234790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2730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7304F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C85E5F0-4375-4800-B551-A1B4FC1C7296}"/>
              </a:ext>
            </a:extLst>
          </p:cNvPr>
          <p:cNvCxnSpPr>
            <a:cxnSpLocks/>
          </p:cNvCxnSpPr>
          <p:nvPr/>
        </p:nvCxnSpPr>
        <p:spPr>
          <a:xfrm flipH="1">
            <a:off x="4237973" y="3428153"/>
            <a:ext cx="2557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3DF83AE-B790-4D8D-ACCC-27E4AD35FB8A}"/>
              </a:ext>
            </a:extLst>
          </p:cNvPr>
          <p:cNvCxnSpPr>
            <a:cxnSpLocks/>
            <a:endCxn id="23" idx="3"/>
          </p:cNvCxnSpPr>
          <p:nvPr/>
        </p:nvCxnSpPr>
        <p:spPr>
          <a:xfrm>
            <a:off x="5469906" y="3429188"/>
            <a:ext cx="3113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BC7803B-E5E8-4C6B-929B-2648AF788AC5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24379" y="4000587"/>
            <a:ext cx="920" cy="229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2FB3B6AF-0367-435A-A864-9297A20756AD}"/>
              </a:ext>
            </a:extLst>
          </p:cNvPr>
          <p:cNvSpPr txBox="1"/>
          <p:nvPr/>
        </p:nvSpPr>
        <p:spPr>
          <a:xfrm>
            <a:off x="8848616" y="504424"/>
            <a:ext cx="23618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Provided by WNCHI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FB4A009-5D0F-4787-96B1-9A5E58519FD7}"/>
              </a:ext>
            </a:extLst>
          </p:cNvPr>
          <p:cNvSpPr txBox="1"/>
          <p:nvPr/>
        </p:nvSpPr>
        <p:spPr>
          <a:xfrm>
            <a:off x="8753896" y="890990"/>
            <a:ext cx="24566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Training + support for local data collection and analysis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Training + support for prioritization and community strategic planning on health priorities</a:t>
            </a:r>
            <a:endParaRPr lang="en-US" sz="1400" strike="sngStrike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7F8B3580-C2B3-41A2-8CF8-4340960FD0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733" y="2284347"/>
            <a:ext cx="2438400" cy="1242276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4C8C45CA-2AEE-4748-8E56-54C44371DF58}"/>
              </a:ext>
            </a:extLst>
          </p:cNvPr>
          <p:cNvSpPr txBox="1"/>
          <p:nvPr/>
        </p:nvSpPr>
        <p:spPr>
          <a:xfrm>
            <a:off x="304800" y="228600"/>
            <a:ext cx="3200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Improvement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913F264-2D83-4FE1-8EF0-CEFCA07B0F85}"/>
              </a:ext>
            </a:extLst>
          </p:cNvPr>
          <p:cNvSpPr/>
          <p:nvPr/>
        </p:nvSpPr>
        <p:spPr>
          <a:xfrm>
            <a:off x="8950207" y="3093438"/>
            <a:ext cx="2260295" cy="28701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8CC6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D411311-634F-48E2-8AB8-11C5BD9D4D36}"/>
              </a:ext>
            </a:extLst>
          </p:cNvPr>
          <p:cNvSpPr txBox="1"/>
          <p:nvPr/>
        </p:nvSpPr>
        <p:spPr>
          <a:xfrm>
            <a:off x="8990097" y="3285968"/>
            <a:ext cx="22204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kern="0" dirty="0">
                <a:solidFill>
                  <a:srgbClr val="92D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Public Health Products </a:t>
            </a:r>
          </a:p>
          <a:p>
            <a:r>
              <a:rPr lang="en-US" sz="1400" b="1" kern="0" dirty="0">
                <a:solidFill>
                  <a:srgbClr val="92D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&amp; Reporting: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Assessment (CHA) Report</a:t>
            </a:r>
          </a:p>
          <a:p>
            <a:endParaRPr lang="en-US" sz="1400" strike="sngStrike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1400" strike="sngStrike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400" b="1" kern="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Hospital Products </a:t>
            </a:r>
          </a:p>
          <a:p>
            <a:r>
              <a:rPr lang="en-US" sz="1400" b="1" kern="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&amp; Reporting: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Needs Assessment (CHNA) Summary</a:t>
            </a:r>
          </a:p>
        </p:txBody>
      </p:sp>
    </p:spTree>
    <p:extLst>
      <p:ext uri="{BB962C8B-B14F-4D97-AF65-F5344CB8AC3E}">
        <p14:creationId xmlns:p14="http://schemas.microsoft.com/office/powerpoint/2010/main" val="3759413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>
            <a:extLst>
              <a:ext uri="{FF2B5EF4-FFF2-40B4-BE49-F238E27FC236}">
                <a16:creationId xmlns:a16="http://schemas.microsoft.com/office/drawing/2014/main" id="{15B11B47-731D-406A-97A5-0AA725C447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1" y="504423"/>
            <a:ext cx="5850068" cy="5844501"/>
          </a:xfrm>
          <a:prstGeom prst="rect">
            <a:avLst/>
          </a:prstGeom>
        </p:spPr>
      </p:pic>
      <p:sp>
        <p:nvSpPr>
          <p:cNvPr id="54" name="Rectangle 53">
            <a:extLst>
              <a:ext uri="{FF2B5EF4-FFF2-40B4-BE49-F238E27FC236}">
                <a16:creationId xmlns:a16="http://schemas.microsoft.com/office/drawing/2014/main" id="{EA486A2A-77C7-4F48-87FE-2F93B63A2F32}"/>
              </a:ext>
            </a:extLst>
          </p:cNvPr>
          <p:cNvSpPr/>
          <p:nvPr/>
        </p:nvSpPr>
        <p:spPr>
          <a:xfrm>
            <a:off x="8626785" y="639857"/>
            <a:ext cx="2908270" cy="164449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2730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7304F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F87EC75-DBC1-4CF8-BDAD-B950DE897323}"/>
              </a:ext>
            </a:extLst>
          </p:cNvPr>
          <p:cNvSpPr txBox="1"/>
          <p:nvPr/>
        </p:nvSpPr>
        <p:spPr>
          <a:xfrm>
            <a:off x="8821312" y="587370"/>
            <a:ext cx="23618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Provided by WNCHI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EE297B0-4C82-4A5B-AA89-14DA7F1E8394}"/>
              </a:ext>
            </a:extLst>
          </p:cNvPr>
          <p:cNvSpPr txBox="1"/>
          <p:nvPr/>
        </p:nvSpPr>
        <p:spPr>
          <a:xfrm>
            <a:off x="2391400" y="3788895"/>
            <a:ext cx="16478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Take Action &amp; Evaluate Health Improvement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D4829AA-5BC3-4DCF-A96C-3609838FD528}"/>
              </a:ext>
            </a:extLst>
          </p:cNvPr>
          <p:cNvSpPr txBox="1"/>
          <p:nvPr/>
        </p:nvSpPr>
        <p:spPr>
          <a:xfrm>
            <a:off x="6297350" y="1961303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F4A49A8-E278-40D4-89B6-6C6D827D0D8E}"/>
              </a:ext>
            </a:extLst>
          </p:cNvPr>
          <p:cNvSpPr txBox="1"/>
          <p:nvPr/>
        </p:nvSpPr>
        <p:spPr>
          <a:xfrm>
            <a:off x="4429328" y="5125328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2730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rgbClr val="2730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rgbClr val="2730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808719C-26F9-4ACA-B028-B073B83EB774}"/>
              </a:ext>
            </a:extLst>
          </p:cNvPr>
          <p:cNvSpPr txBox="1"/>
          <p:nvPr/>
        </p:nvSpPr>
        <p:spPr>
          <a:xfrm>
            <a:off x="2576781" y="1879817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A2398F6-0412-43C4-B912-AAF6E2368C5D}"/>
              </a:ext>
            </a:extLst>
          </p:cNvPr>
          <p:cNvSpPr/>
          <p:nvPr/>
        </p:nvSpPr>
        <p:spPr>
          <a:xfrm>
            <a:off x="4112730" y="2533497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3B43C71-3AF8-4E70-A6E8-BB56404FD431}"/>
              </a:ext>
            </a:extLst>
          </p:cNvPr>
          <p:cNvGrpSpPr/>
          <p:nvPr/>
        </p:nvGrpSpPr>
        <p:grpSpPr>
          <a:xfrm rot="3939624">
            <a:off x="5928068" y="3668010"/>
            <a:ext cx="331725" cy="327233"/>
            <a:chOff x="6720547" y="2493606"/>
            <a:chExt cx="331725" cy="327233"/>
          </a:xfrm>
        </p:grpSpPr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A7033238-8E1B-4DFB-A80E-ABC29FB0A275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Arrow: Chevron 34">
              <a:extLst>
                <a:ext uri="{FF2B5EF4-FFF2-40B4-BE49-F238E27FC236}">
                  <a16:creationId xmlns:a16="http://schemas.microsoft.com/office/drawing/2014/main" id="{06AA1E95-E9BB-414B-8B84-5151B4885881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7755F3E-1912-4F55-8ED2-034141F13D28}"/>
              </a:ext>
            </a:extLst>
          </p:cNvPr>
          <p:cNvGrpSpPr/>
          <p:nvPr/>
        </p:nvGrpSpPr>
        <p:grpSpPr>
          <a:xfrm rot="5680550">
            <a:off x="5544003" y="4129551"/>
            <a:ext cx="331725" cy="327233"/>
            <a:chOff x="6720547" y="2493606"/>
            <a:chExt cx="331725" cy="327233"/>
          </a:xfrm>
        </p:grpSpPr>
        <p:sp>
          <p:nvSpPr>
            <p:cNvPr id="37" name="Arrow: Chevron 36">
              <a:extLst>
                <a:ext uri="{FF2B5EF4-FFF2-40B4-BE49-F238E27FC236}">
                  <a16:creationId xmlns:a16="http://schemas.microsoft.com/office/drawing/2014/main" id="{2EEDB1BB-0D59-4640-B508-73575AA54DB6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Arrow: Chevron 37">
              <a:extLst>
                <a:ext uri="{FF2B5EF4-FFF2-40B4-BE49-F238E27FC236}">
                  <a16:creationId xmlns:a16="http://schemas.microsoft.com/office/drawing/2014/main" id="{3750F583-1996-4D87-8439-479206985C0E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4AD65DD-6307-4FCE-824C-181B465FB555}"/>
              </a:ext>
            </a:extLst>
          </p:cNvPr>
          <p:cNvGrpSpPr/>
          <p:nvPr/>
        </p:nvGrpSpPr>
        <p:grpSpPr>
          <a:xfrm rot="8186878">
            <a:off x="4891049" y="4389548"/>
            <a:ext cx="331725" cy="327233"/>
            <a:chOff x="6720547" y="2493606"/>
            <a:chExt cx="331725" cy="327233"/>
          </a:xfrm>
        </p:grpSpPr>
        <p:sp>
          <p:nvSpPr>
            <p:cNvPr id="40" name="Arrow: Chevron 39">
              <a:extLst>
                <a:ext uri="{FF2B5EF4-FFF2-40B4-BE49-F238E27FC236}">
                  <a16:creationId xmlns:a16="http://schemas.microsoft.com/office/drawing/2014/main" id="{79C53D9A-D755-4A7B-9D28-303FED5D8181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Arrow: Chevron 40">
              <a:extLst>
                <a:ext uri="{FF2B5EF4-FFF2-40B4-BE49-F238E27FC236}">
                  <a16:creationId xmlns:a16="http://schemas.microsoft.com/office/drawing/2014/main" id="{A396D2F2-236B-4BDB-A74B-451E1DD70E39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0F5688B-19D6-48D5-8D1B-C776D3493A39}"/>
              </a:ext>
            </a:extLst>
          </p:cNvPr>
          <p:cNvGrpSpPr/>
          <p:nvPr/>
        </p:nvGrpSpPr>
        <p:grpSpPr>
          <a:xfrm rot="10800000">
            <a:off x="4162005" y="4126909"/>
            <a:ext cx="331725" cy="327233"/>
            <a:chOff x="6720547" y="2493606"/>
            <a:chExt cx="331725" cy="327233"/>
          </a:xfrm>
        </p:grpSpPr>
        <p:sp>
          <p:nvSpPr>
            <p:cNvPr id="43" name="Arrow: Chevron 42">
              <a:extLst>
                <a:ext uri="{FF2B5EF4-FFF2-40B4-BE49-F238E27FC236}">
                  <a16:creationId xmlns:a16="http://schemas.microsoft.com/office/drawing/2014/main" id="{4CB07A68-D4E2-4208-86CC-D7983604EDF2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Arrow: Chevron 43">
              <a:extLst>
                <a:ext uri="{FF2B5EF4-FFF2-40B4-BE49-F238E27FC236}">
                  <a16:creationId xmlns:a16="http://schemas.microsoft.com/office/drawing/2014/main" id="{9B84EAB0-8D56-48FC-B8B3-3003A23989FC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21CD235-6234-4360-B190-A7EAAC3E86CF}"/>
              </a:ext>
            </a:extLst>
          </p:cNvPr>
          <p:cNvGrpSpPr/>
          <p:nvPr/>
        </p:nvGrpSpPr>
        <p:grpSpPr>
          <a:xfrm rot="12907832">
            <a:off x="3786823" y="3630591"/>
            <a:ext cx="331725" cy="327233"/>
            <a:chOff x="6720547" y="2493606"/>
            <a:chExt cx="331725" cy="327233"/>
          </a:xfrm>
        </p:grpSpPr>
        <p:sp>
          <p:nvSpPr>
            <p:cNvPr id="46" name="Arrow: Chevron 45">
              <a:extLst>
                <a:ext uri="{FF2B5EF4-FFF2-40B4-BE49-F238E27FC236}">
                  <a16:creationId xmlns:a16="http://schemas.microsoft.com/office/drawing/2014/main" id="{16139448-9865-45A8-8560-BE0FBBF2268E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7" name="Arrow: Chevron 46">
              <a:extLst>
                <a:ext uri="{FF2B5EF4-FFF2-40B4-BE49-F238E27FC236}">
                  <a16:creationId xmlns:a16="http://schemas.microsoft.com/office/drawing/2014/main" id="{CD32B87F-9F8A-437F-A06B-C6367BF6FA0F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8BDFB340-0D5C-454C-BB16-EE0F75EF9729}"/>
              </a:ext>
            </a:extLst>
          </p:cNvPr>
          <p:cNvSpPr txBox="1"/>
          <p:nvPr/>
        </p:nvSpPr>
        <p:spPr>
          <a:xfrm>
            <a:off x="4271208" y="2952134"/>
            <a:ext cx="15100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Continuous Action </a:t>
            </a:r>
            <a:b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Ongoing Evaluation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954659F-037B-4224-B70D-8A5C325AA3B2}"/>
              </a:ext>
            </a:extLst>
          </p:cNvPr>
          <p:cNvSpPr txBox="1"/>
          <p:nvPr/>
        </p:nvSpPr>
        <p:spPr>
          <a:xfrm>
            <a:off x="5979945" y="4230065"/>
            <a:ext cx="2000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Strategic Planning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8C28C9F-88AE-417B-8F20-59E44E6EF8A8}"/>
              </a:ext>
            </a:extLst>
          </p:cNvPr>
          <p:cNvSpPr txBox="1"/>
          <p:nvPr/>
        </p:nvSpPr>
        <p:spPr>
          <a:xfrm>
            <a:off x="3684322" y="806156"/>
            <a:ext cx="2371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Collect &amp; Analyze Community Data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6BD5BDE-84CA-4D00-A5FA-71D1A1211171}"/>
              </a:ext>
            </a:extLst>
          </p:cNvPr>
          <p:cNvSpPr txBox="1"/>
          <p:nvPr/>
        </p:nvSpPr>
        <p:spPr>
          <a:xfrm>
            <a:off x="4703968" y="1488313"/>
            <a:ext cx="2115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Decide What is Most Important to Act On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0611983-DF09-4D18-8672-81A5B815FDE5}"/>
              </a:ext>
            </a:extLst>
          </p:cNvPr>
          <p:cNvCxnSpPr>
            <a:cxnSpLocks/>
          </p:cNvCxnSpPr>
          <p:nvPr/>
        </p:nvCxnSpPr>
        <p:spPr>
          <a:xfrm flipV="1">
            <a:off x="5021493" y="2622853"/>
            <a:ext cx="920" cy="229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C85E5F0-4375-4800-B551-A1B4FC1C7296}"/>
              </a:ext>
            </a:extLst>
          </p:cNvPr>
          <p:cNvCxnSpPr>
            <a:cxnSpLocks/>
          </p:cNvCxnSpPr>
          <p:nvPr/>
        </p:nvCxnSpPr>
        <p:spPr>
          <a:xfrm flipH="1">
            <a:off x="4237973" y="3428153"/>
            <a:ext cx="2557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3DF83AE-B790-4D8D-ACCC-27E4AD35FB8A}"/>
              </a:ext>
            </a:extLst>
          </p:cNvPr>
          <p:cNvCxnSpPr>
            <a:cxnSpLocks/>
            <a:endCxn id="23" idx="3"/>
          </p:cNvCxnSpPr>
          <p:nvPr/>
        </p:nvCxnSpPr>
        <p:spPr>
          <a:xfrm>
            <a:off x="5469906" y="3429188"/>
            <a:ext cx="3113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BC7803B-E5E8-4C6B-929B-2648AF788AC5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24379" y="4000587"/>
            <a:ext cx="920" cy="229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Picture 58">
            <a:extLst>
              <a:ext uri="{FF2B5EF4-FFF2-40B4-BE49-F238E27FC236}">
                <a16:creationId xmlns:a16="http://schemas.microsoft.com/office/drawing/2014/main" id="{7F8B3580-C2B3-41A2-8CF8-4340960FD0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733" y="2284347"/>
            <a:ext cx="2438400" cy="1242276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BDC1B5A1-AA6C-423C-9158-68B0A780B370}"/>
              </a:ext>
            </a:extLst>
          </p:cNvPr>
          <p:cNvSpPr txBox="1"/>
          <p:nvPr/>
        </p:nvSpPr>
        <p:spPr>
          <a:xfrm>
            <a:off x="8725942" y="1090375"/>
            <a:ext cx="2739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Training &amp; support for action planning, hospital implementation strategy development and CHIP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12FDCC7-CDAD-45CF-AFF5-CBE41FAF85B6}"/>
              </a:ext>
            </a:extLst>
          </p:cNvPr>
          <p:cNvSpPr txBox="1"/>
          <p:nvPr/>
        </p:nvSpPr>
        <p:spPr>
          <a:xfrm>
            <a:off x="304800" y="228600"/>
            <a:ext cx="3200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Improvement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2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E43645-75DD-4561-83F7-95A90ECCF236}"/>
              </a:ext>
            </a:extLst>
          </p:cNvPr>
          <p:cNvSpPr/>
          <p:nvPr/>
        </p:nvSpPr>
        <p:spPr>
          <a:xfrm>
            <a:off x="8912484" y="2518371"/>
            <a:ext cx="2336872" cy="331986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8CC6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893AA49-6E80-480B-83A4-24182DEFE5D7}"/>
              </a:ext>
            </a:extLst>
          </p:cNvPr>
          <p:cNvSpPr txBox="1"/>
          <p:nvPr/>
        </p:nvSpPr>
        <p:spPr>
          <a:xfrm>
            <a:off x="8959845" y="2686937"/>
            <a:ext cx="231775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kern="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Public Health Products </a:t>
            </a:r>
          </a:p>
          <a:p>
            <a:r>
              <a:rPr lang="en-US" sz="1400" b="1" kern="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&amp; Reporting: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Improvement Plan (CHIP)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Action Plans (Long Term/ Short Term)</a:t>
            </a:r>
          </a:p>
          <a:p>
            <a:endParaRPr lang="en-US" sz="1400" b="1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400" b="1" kern="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Hospital Products </a:t>
            </a:r>
          </a:p>
          <a:p>
            <a:r>
              <a:rPr lang="en-US" sz="1400" b="1" kern="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&amp; Reporting: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Hospital Implementation Strategy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IRS Form 990- Schedule H</a:t>
            </a:r>
          </a:p>
        </p:txBody>
      </p:sp>
    </p:spTree>
    <p:extLst>
      <p:ext uri="{BB962C8B-B14F-4D97-AF65-F5344CB8AC3E}">
        <p14:creationId xmlns:p14="http://schemas.microsoft.com/office/powerpoint/2010/main" val="132230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 descr="A picture containing electronics, compact disk&#10;&#10;Description generated with high confidence">
            <a:extLst>
              <a:ext uri="{FF2B5EF4-FFF2-40B4-BE49-F238E27FC236}">
                <a16:creationId xmlns:a16="http://schemas.microsoft.com/office/drawing/2014/main" id="{4F8B7354-6585-45FC-85BD-4C7F2754A6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504424"/>
            <a:ext cx="5850068" cy="5844500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1DD2E2FB-DA70-42E3-9A36-695ADA60D29E}"/>
              </a:ext>
            </a:extLst>
          </p:cNvPr>
          <p:cNvSpPr/>
          <p:nvPr/>
        </p:nvSpPr>
        <p:spPr>
          <a:xfrm>
            <a:off x="8686802" y="504424"/>
            <a:ext cx="2895597" cy="255416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2730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7304F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822AB8F-BEF4-4E7A-9316-2669B17E735E}"/>
              </a:ext>
            </a:extLst>
          </p:cNvPr>
          <p:cNvSpPr txBox="1"/>
          <p:nvPr/>
        </p:nvSpPr>
        <p:spPr>
          <a:xfrm>
            <a:off x="8886167" y="536701"/>
            <a:ext cx="23618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Provided by WNCHI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EE297B0-4C82-4A5B-AA89-14DA7F1E8394}"/>
              </a:ext>
            </a:extLst>
          </p:cNvPr>
          <p:cNvSpPr txBox="1"/>
          <p:nvPr/>
        </p:nvSpPr>
        <p:spPr>
          <a:xfrm>
            <a:off x="2326552" y="3710341"/>
            <a:ext cx="17029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Take Action &amp; Evaluate Health Improvement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D4829AA-5BC3-4DCF-A96C-3609838FD528}"/>
              </a:ext>
            </a:extLst>
          </p:cNvPr>
          <p:cNvSpPr txBox="1"/>
          <p:nvPr/>
        </p:nvSpPr>
        <p:spPr>
          <a:xfrm>
            <a:off x="6313960" y="1951378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A2398F6-0412-43C4-B912-AAF6E2368C5D}"/>
              </a:ext>
            </a:extLst>
          </p:cNvPr>
          <p:cNvSpPr/>
          <p:nvPr/>
        </p:nvSpPr>
        <p:spPr>
          <a:xfrm>
            <a:off x="4112730" y="2533497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3B43C71-3AF8-4E70-A6E8-BB56404FD431}"/>
              </a:ext>
            </a:extLst>
          </p:cNvPr>
          <p:cNvGrpSpPr/>
          <p:nvPr/>
        </p:nvGrpSpPr>
        <p:grpSpPr>
          <a:xfrm rot="3939624">
            <a:off x="5928068" y="3668010"/>
            <a:ext cx="331725" cy="327233"/>
            <a:chOff x="6720547" y="2493606"/>
            <a:chExt cx="331725" cy="327233"/>
          </a:xfrm>
        </p:grpSpPr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A7033238-8E1B-4DFB-A80E-ABC29FB0A275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Arrow: Chevron 34">
              <a:extLst>
                <a:ext uri="{FF2B5EF4-FFF2-40B4-BE49-F238E27FC236}">
                  <a16:creationId xmlns:a16="http://schemas.microsoft.com/office/drawing/2014/main" id="{06AA1E95-E9BB-414B-8B84-5151B4885881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7755F3E-1912-4F55-8ED2-034141F13D28}"/>
              </a:ext>
            </a:extLst>
          </p:cNvPr>
          <p:cNvGrpSpPr/>
          <p:nvPr/>
        </p:nvGrpSpPr>
        <p:grpSpPr>
          <a:xfrm rot="5680550">
            <a:off x="5544003" y="4129551"/>
            <a:ext cx="331725" cy="327233"/>
            <a:chOff x="6720547" y="2493606"/>
            <a:chExt cx="331725" cy="327233"/>
          </a:xfrm>
        </p:grpSpPr>
        <p:sp>
          <p:nvSpPr>
            <p:cNvPr id="37" name="Arrow: Chevron 36">
              <a:extLst>
                <a:ext uri="{FF2B5EF4-FFF2-40B4-BE49-F238E27FC236}">
                  <a16:creationId xmlns:a16="http://schemas.microsoft.com/office/drawing/2014/main" id="{2EEDB1BB-0D59-4640-B508-73575AA54DB6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Arrow: Chevron 37">
              <a:extLst>
                <a:ext uri="{FF2B5EF4-FFF2-40B4-BE49-F238E27FC236}">
                  <a16:creationId xmlns:a16="http://schemas.microsoft.com/office/drawing/2014/main" id="{3750F583-1996-4D87-8439-479206985C0E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4AD65DD-6307-4FCE-824C-181B465FB555}"/>
              </a:ext>
            </a:extLst>
          </p:cNvPr>
          <p:cNvGrpSpPr/>
          <p:nvPr/>
        </p:nvGrpSpPr>
        <p:grpSpPr>
          <a:xfrm rot="8186878">
            <a:off x="4891049" y="4389548"/>
            <a:ext cx="331725" cy="327233"/>
            <a:chOff x="6720547" y="2493606"/>
            <a:chExt cx="331725" cy="327233"/>
          </a:xfrm>
        </p:grpSpPr>
        <p:sp>
          <p:nvSpPr>
            <p:cNvPr id="40" name="Arrow: Chevron 39">
              <a:extLst>
                <a:ext uri="{FF2B5EF4-FFF2-40B4-BE49-F238E27FC236}">
                  <a16:creationId xmlns:a16="http://schemas.microsoft.com/office/drawing/2014/main" id="{79C53D9A-D755-4A7B-9D28-303FED5D8181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Arrow: Chevron 40">
              <a:extLst>
                <a:ext uri="{FF2B5EF4-FFF2-40B4-BE49-F238E27FC236}">
                  <a16:creationId xmlns:a16="http://schemas.microsoft.com/office/drawing/2014/main" id="{A396D2F2-236B-4BDB-A74B-451E1DD70E39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0F5688B-19D6-48D5-8D1B-C776D3493A39}"/>
              </a:ext>
            </a:extLst>
          </p:cNvPr>
          <p:cNvGrpSpPr/>
          <p:nvPr/>
        </p:nvGrpSpPr>
        <p:grpSpPr>
          <a:xfrm rot="10800000">
            <a:off x="4162005" y="4126909"/>
            <a:ext cx="331725" cy="327233"/>
            <a:chOff x="6720547" y="2493606"/>
            <a:chExt cx="331725" cy="327233"/>
          </a:xfrm>
        </p:grpSpPr>
        <p:sp>
          <p:nvSpPr>
            <p:cNvPr id="43" name="Arrow: Chevron 42">
              <a:extLst>
                <a:ext uri="{FF2B5EF4-FFF2-40B4-BE49-F238E27FC236}">
                  <a16:creationId xmlns:a16="http://schemas.microsoft.com/office/drawing/2014/main" id="{4CB07A68-D4E2-4208-86CC-D7983604EDF2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Arrow: Chevron 43">
              <a:extLst>
                <a:ext uri="{FF2B5EF4-FFF2-40B4-BE49-F238E27FC236}">
                  <a16:creationId xmlns:a16="http://schemas.microsoft.com/office/drawing/2014/main" id="{9B84EAB0-8D56-48FC-B8B3-3003A23989FC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21CD235-6234-4360-B190-A7EAAC3E86CF}"/>
              </a:ext>
            </a:extLst>
          </p:cNvPr>
          <p:cNvGrpSpPr/>
          <p:nvPr/>
        </p:nvGrpSpPr>
        <p:grpSpPr>
          <a:xfrm rot="12907832">
            <a:off x="3786823" y="3630591"/>
            <a:ext cx="331725" cy="327233"/>
            <a:chOff x="6720547" y="2493606"/>
            <a:chExt cx="331725" cy="327233"/>
          </a:xfrm>
        </p:grpSpPr>
        <p:sp>
          <p:nvSpPr>
            <p:cNvPr id="46" name="Arrow: Chevron 45">
              <a:extLst>
                <a:ext uri="{FF2B5EF4-FFF2-40B4-BE49-F238E27FC236}">
                  <a16:creationId xmlns:a16="http://schemas.microsoft.com/office/drawing/2014/main" id="{16139448-9865-45A8-8560-BE0FBBF2268E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7" name="Arrow: Chevron 46">
              <a:extLst>
                <a:ext uri="{FF2B5EF4-FFF2-40B4-BE49-F238E27FC236}">
                  <a16:creationId xmlns:a16="http://schemas.microsoft.com/office/drawing/2014/main" id="{CD32B87F-9F8A-437F-A06B-C6367BF6FA0F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8BDFB340-0D5C-454C-BB16-EE0F75EF9729}"/>
              </a:ext>
            </a:extLst>
          </p:cNvPr>
          <p:cNvSpPr txBox="1"/>
          <p:nvPr/>
        </p:nvSpPr>
        <p:spPr>
          <a:xfrm>
            <a:off x="4271208" y="2952134"/>
            <a:ext cx="15100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Continuous Action </a:t>
            </a:r>
            <a:b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Ongoing Evaluation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954659F-037B-4224-B70D-8A5C325AA3B2}"/>
              </a:ext>
            </a:extLst>
          </p:cNvPr>
          <p:cNvSpPr txBox="1"/>
          <p:nvPr/>
        </p:nvSpPr>
        <p:spPr>
          <a:xfrm>
            <a:off x="6214236" y="4138934"/>
            <a:ext cx="1785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Strategic Planning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8C28C9F-88AE-417B-8F20-59E44E6EF8A8}"/>
              </a:ext>
            </a:extLst>
          </p:cNvPr>
          <p:cNvSpPr txBox="1"/>
          <p:nvPr/>
        </p:nvSpPr>
        <p:spPr>
          <a:xfrm>
            <a:off x="3530601" y="833366"/>
            <a:ext cx="2094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Collect &amp; Analyze Community Data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6BD5BDE-84CA-4D00-A5FA-71D1A1211171}"/>
              </a:ext>
            </a:extLst>
          </p:cNvPr>
          <p:cNvSpPr txBox="1"/>
          <p:nvPr/>
        </p:nvSpPr>
        <p:spPr>
          <a:xfrm>
            <a:off x="4754430" y="1397216"/>
            <a:ext cx="2004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Decide What is Most Important to Act On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0611983-DF09-4D18-8672-81A5B815FDE5}"/>
              </a:ext>
            </a:extLst>
          </p:cNvPr>
          <p:cNvCxnSpPr>
            <a:cxnSpLocks/>
          </p:cNvCxnSpPr>
          <p:nvPr/>
        </p:nvCxnSpPr>
        <p:spPr>
          <a:xfrm flipV="1">
            <a:off x="5021493" y="2622853"/>
            <a:ext cx="920" cy="229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C85E5F0-4375-4800-B551-A1B4FC1C7296}"/>
              </a:ext>
            </a:extLst>
          </p:cNvPr>
          <p:cNvCxnSpPr>
            <a:cxnSpLocks/>
          </p:cNvCxnSpPr>
          <p:nvPr/>
        </p:nvCxnSpPr>
        <p:spPr>
          <a:xfrm flipH="1">
            <a:off x="4237973" y="3428153"/>
            <a:ext cx="2557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3DF83AE-B790-4D8D-ACCC-27E4AD35FB8A}"/>
              </a:ext>
            </a:extLst>
          </p:cNvPr>
          <p:cNvCxnSpPr>
            <a:cxnSpLocks/>
            <a:endCxn id="23" idx="3"/>
          </p:cNvCxnSpPr>
          <p:nvPr/>
        </p:nvCxnSpPr>
        <p:spPr>
          <a:xfrm>
            <a:off x="5469906" y="3429188"/>
            <a:ext cx="3113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BC7803B-E5E8-4C6B-929B-2648AF788AC5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24379" y="4000587"/>
            <a:ext cx="920" cy="229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Picture 58">
            <a:extLst>
              <a:ext uri="{FF2B5EF4-FFF2-40B4-BE49-F238E27FC236}">
                <a16:creationId xmlns:a16="http://schemas.microsoft.com/office/drawing/2014/main" id="{7F8B3580-C2B3-41A2-8CF8-4340960FD0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733" y="2284347"/>
            <a:ext cx="2438400" cy="1242276"/>
          </a:xfrm>
          <a:prstGeom prst="rect">
            <a:avLst/>
          </a:prstGeom>
        </p:spPr>
      </p:pic>
      <p:sp>
        <p:nvSpPr>
          <p:cNvPr id="58" name="TextBox 57">
            <a:extLst>
              <a:ext uri="{FF2B5EF4-FFF2-40B4-BE49-F238E27FC236}">
                <a16:creationId xmlns:a16="http://schemas.microsoft.com/office/drawing/2014/main" id="{3B838B8A-7519-47CD-A810-F6DA0008902A}"/>
              </a:ext>
            </a:extLst>
          </p:cNvPr>
          <p:cNvSpPr txBox="1"/>
          <p:nvPr/>
        </p:nvSpPr>
        <p:spPr>
          <a:xfrm>
            <a:off x="4472114" y="5145792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bg1">
                    <a:lumMod val="8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2A409B6A-6B7C-4B60-A7EA-99B0AFC133A6}"/>
              </a:ext>
            </a:extLst>
          </p:cNvPr>
          <p:cNvSpPr txBox="1"/>
          <p:nvPr/>
        </p:nvSpPr>
        <p:spPr>
          <a:xfrm>
            <a:off x="2610680" y="1870583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245507C-48EF-4DD4-B6CF-76B1C807981E}"/>
              </a:ext>
            </a:extLst>
          </p:cNvPr>
          <p:cNvSpPr txBox="1"/>
          <p:nvPr/>
        </p:nvSpPr>
        <p:spPr>
          <a:xfrm>
            <a:off x="8831800" y="1036449"/>
            <a:ext cx="266068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Training + support for SOTCH reports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Regional Priority Convenings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Training + support for performance measure identification and improvement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45C0D9F-5F14-4951-946E-7907768EF151}"/>
              </a:ext>
            </a:extLst>
          </p:cNvPr>
          <p:cNvSpPr txBox="1"/>
          <p:nvPr/>
        </p:nvSpPr>
        <p:spPr>
          <a:xfrm>
            <a:off x="304800" y="228600"/>
            <a:ext cx="32004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Improvement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</a:t>
            </a:r>
          </a:p>
          <a:p>
            <a:r>
              <a:rPr lang="en-US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Provided by WNCHI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94CA59A-2012-4367-8126-AEC396EE1A73}"/>
              </a:ext>
            </a:extLst>
          </p:cNvPr>
          <p:cNvSpPr/>
          <p:nvPr/>
        </p:nvSpPr>
        <p:spPr>
          <a:xfrm>
            <a:off x="8954032" y="3283218"/>
            <a:ext cx="2271570" cy="266767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8CC6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C2E386B-7F5E-4A5A-990A-2424FE245B9D}"/>
              </a:ext>
            </a:extLst>
          </p:cNvPr>
          <p:cNvSpPr txBox="1"/>
          <p:nvPr/>
        </p:nvSpPr>
        <p:spPr>
          <a:xfrm>
            <a:off x="9034198" y="3521302"/>
            <a:ext cx="22558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kern="0" dirty="0">
                <a:solidFill>
                  <a:srgbClr val="92D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Public Health Products &amp; Reporting: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State of the County Health (SOTCH) Report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400" b="1" kern="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Hospital Products </a:t>
            </a:r>
          </a:p>
          <a:p>
            <a:r>
              <a:rPr lang="en-US" sz="1400" b="1" kern="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&amp; Reporting: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IRS Form 990 – Schedule H</a:t>
            </a:r>
          </a:p>
        </p:txBody>
      </p:sp>
    </p:spTree>
    <p:extLst>
      <p:ext uri="{BB962C8B-B14F-4D97-AF65-F5344CB8AC3E}">
        <p14:creationId xmlns:p14="http://schemas.microsoft.com/office/powerpoint/2010/main" val="2959753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53">
            <a:extLst>
              <a:ext uri="{FF2B5EF4-FFF2-40B4-BE49-F238E27FC236}">
                <a16:creationId xmlns:a16="http://schemas.microsoft.com/office/drawing/2014/main" id="{E7D0E752-609E-4E33-8F76-9AF2600EC1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599" y="509076"/>
            <a:ext cx="5845411" cy="5839848"/>
          </a:xfrm>
          <a:prstGeom prst="rect">
            <a:avLst/>
          </a:prstGeom>
        </p:spPr>
      </p:pic>
      <p:sp>
        <p:nvSpPr>
          <p:cNvPr id="50" name="Rectangle 49">
            <a:extLst>
              <a:ext uri="{FF2B5EF4-FFF2-40B4-BE49-F238E27FC236}">
                <a16:creationId xmlns:a16="http://schemas.microsoft.com/office/drawing/2014/main" id="{1D7BACB7-D101-411C-A77F-6779C28B960A}"/>
              </a:ext>
            </a:extLst>
          </p:cNvPr>
          <p:cNvSpPr/>
          <p:nvPr/>
        </p:nvSpPr>
        <p:spPr>
          <a:xfrm>
            <a:off x="8686802" y="504423"/>
            <a:ext cx="3051107" cy="482957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2730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7304F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6EA4FC5-E7FC-4A0F-B9F9-6CC742696600}"/>
              </a:ext>
            </a:extLst>
          </p:cNvPr>
          <p:cNvSpPr txBox="1"/>
          <p:nvPr/>
        </p:nvSpPr>
        <p:spPr>
          <a:xfrm>
            <a:off x="8729232" y="553858"/>
            <a:ext cx="2929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Provided by WNCHI: </a:t>
            </a:r>
            <a:r>
              <a:rPr lang="en-US" sz="1600" b="1" i="1" u="sng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Ongoing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EE297B0-4C82-4A5B-AA89-14DA7F1E8394}"/>
              </a:ext>
            </a:extLst>
          </p:cNvPr>
          <p:cNvSpPr txBox="1"/>
          <p:nvPr/>
        </p:nvSpPr>
        <p:spPr>
          <a:xfrm>
            <a:off x="2341564" y="3754476"/>
            <a:ext cx="16395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Take Action &amp; Evaluate Health Improvement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D4829AA-5BC3-4DCF-A96C-3609838FD528}"/>
              </a:ext>
            </a:extLst>
          </p:cNvPr>
          <p:cNvSpPr txBox="1"/>
          <p:nvPr/>
        </p:nvSpPr>
        <p:spPr>
          <a:xfrm>
            <a:off x="6318618" y="1998027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F4A49A8-E278-40D4-89B6-6C6D827D0D8E}"/>
              </a:ext>
            </a:extLst>
          </p:cNvPr>
          <p:cNvSpPr txBox="1"/>
          <p:nvPr/>
        </p:nvSpPr>
        <p:spPr>
          <a:xfrm>
            <a:off x="4399945" y="5142428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808719C-26F9-4ACA-B028-B073B83EB774}"/>
              </a:ext>
            </a:extLst>
          </p:cNvPr>
          <p:cNvSpPr txBox="1"/>
          <p:nvPr/>
        </p:nvSpPr>
        <p:spPr>
          <a:xfrm>
            <a:off x="2618423" y="1878514"/>
            <a:ext cx="1258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Phase </a:t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A2398F6-0412-43C4-B912-AAF6E2368C5D}"/>
              </a:ext>
            </a:extLst>
          </p:cNvPr>
          <p:cNvSpPr/>
          <p:nvPr/>
        </p:nvSpPr>
        <p:spPr>
          <a:xfrm>
            <a:off x="4112730" y="2533497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3B43C71-3AF8-4E70-A6E8-BB56404FD431}"/>
              </a:ext>
            </a:extLst>
          </p:cNvPr>
          <p:cNvGrpSpPr/>
          <p:nvPr/>
        </p:nvGrpSpPr>
        <p:grpSpPr>
          <a:xfrm rot="3939624">
            <a:off x="5928068" y="3668010"/>
            <a:ext cx="331725" cy="327233"/>
            <a:chOff x="6720547" y="2493606"/>
            <a:chExt cx="331725" cy="327233"/>
          </a:xfrm>
        </p:grpSpPr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A7033238-8E1B-4DFB-A80E-ABC29FB0A275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Arrow: Chevron 34">
              <a:extLst>
                <a:ext uri="{FF2B5EF4-FFF2-40B4-BE49-F238E27FC236}">
                  <a16:creationId xmlns:a16="http://schemas.microsoft.com/office/drawing/2014/main" id="{06AA1E95-E9BB-414B-8B84-5151B4885881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7755F3E-1912-4F55-8ED2-034141F13D28}"/>
              </a:ext>
            </a:extLst>
          </p:cNvPr>
          <p:cNvGrpSpPr/>
          <p:nvPr/>
        </p:nvGrpSpPr>
        <p:grpSpPr>
          <a:xfrm rot="5680550">
            <a:off x="5544003" y="4129551"/>
            <a:ext cx="331725" cy="327233"/>
            <a:chOff x="6720547" y="2493606"/>
            <a:chExt cx="331725" cy="327233"/>
          </a:xfrm>
        </p:grpSpPr>
        <p:sp>
          <p:nvSpPr>
            <p:cNvPr id="37" name="Arrow: Chevron 36">
              <a:extLst>
                <a:ext uri="{FF2B5EF4-FFF2-40B4-BE49-F238E27FC236}">
                  <a16:creationId xmlns:a16="http://schemas.microsoft.com/office/drawing/2014/main" id="{2EEDB1BB-0D59-4640-B508-73575AA54DB6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Arrow: Chevron 37">
              <a:extLst>
                <a:ext uri="{FF2B5EF4-FFF2-40B4-BE49-F238E27FC236}">
                  <a16:creationId xmlns:a16="http://schemas.microsoft.com/office/drawing/2014/main" id="{3750F583-1996-4D87-8439-479206985C0E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4AD65DD-6307-4FCE-824C-181B465FB555}"/>
              </a:ext>
            </a:extLst>
          </p:cNvPr>
          <p:cNvGrpSpPr/>
          <p:nvPr/>
        </p:nvGrpSpPr>
        <p:grpSpPr>
          <a:xfrm rot="8186878">
            <a:off x="4891049" y="4389548"/>
            <a:ext cx="331725" cy="327233"/>
            <a:chOff x="6720547" y="2493606"/>
            <a:chExt cx="331725" cy="327233"/>
          </a:xfrm>
        </p:grpSpPr>
        <p:sp>
          <p:nvSpPr>
            <p:cNvPr id="40" name="Arrow: Chevron 39">
              <a:extLst>
                <a:ext uri="{FF2B5EF4-FFF2-40B4-BE49-F238E27FC236}">
                  <a16:creationId xmlns:a16="http://schemas.microsoft.com/office/drawing/2014/main" id="{79C53D9A-D755-4A7B-9D28-303FED5D8181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Arrow: Chevron 40">
              <a:extLst>
                <a:ext uri="{FF2B5EF4-FFF2-40B4-BE49-F238E27FC236}">
                  <a16:creationId xmlns:a16="http://schemas.microsoft.com/office/drawing/2014/main" id="{A396D2F2-236B-4BDB-A74B-451E1DD70E39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0F5688B-19D6-48D5-8D1B-C776D3493A39}"/>
              </a:ext>
            </a:extLst>
          </p:cNvPr>
          <p:cNvGrpSpPr/>
          <p:nvPr/>
        </p:nvGrpSpPr>
        <p:grpSpPr>
          <a:xfrm rot="10800000">
            <a:off x="4162005" y="4126909"/>
            <a:ext cx="331725" cy="327233"/>
            <a:chOff x="6720547" y="2493606"/>
            <a:chExt cx="331725" cy="327233"/>
          </a:xfrm>
        </p:grpSpPr>
        <p:sp>
          <p:nvSpPr>
            <p:cNvPr id="43" name="Arrow: Chevron 42">
              <a:extLst>
                <a:ext uri="{FF2B5EF4-FFF2-40B4-BE49-F238E27FC236}">
                  <a16:creationId xmlns:a16="http://schemas.microsoft.com/office/drawing/2014/main" id="{4CB07A68-D4E2-4208-86CC-D7983604EDF2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Arrow: Chevron 43">
              <a:extLst>
                <a:ext uri="{FF2B5EF4-FFF2-40B4-BE49-F238E27FC236}">
                  <a16:creationId xmlns:a16="http://schemas.microsoft.com/office/drawing/2014/main" id="{9B84EAB0-8D56-48FC-B8B3-3003A23989FC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21CD235-6234-4360-B190-A7EAAC3E86CF}"/>
              </a:ext>
            </a:extLst>
          </p:cNvPr>
          <p:cNvGrpSpPr/>
          <p:nvPr/>
        </p:nvGrpSpPr>
        <p:grpSpPr>
          <a:xfrm rot="12907832">
            <a:off x="3786823" y="3630591"/>
            <a:ext cx="331725" cy="327233"/>
            <a:chOff x="6720547" y="2493606"/>
            <a:chExt cx="331725" cy="327233"/>
          </a:xfrm>
        </p:grpSpPr>
        <p:sp>
          <p:nvSpPr>
            <p:cNvPr id="46" name="Arrow: Chevron 45">
              <a:extLst>
                <a:ext uri="{FF2B5EF4-FFF2-40B4-BE49-F238E27FC236}">
                  <a16:creationId xmlns:a16="http://schemas.microsoft.com/office/drawing/2014/main" id="{16139448-9865-45A8-8560-BE0FBBF2268E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7" name="Arrow: Chevron 46">
              <a:extLst>
                <a:ext uri="{FF2B5EF4-FFF2-40B4-BE49-F238E27FC236}">
                  <a16:creationId xmlns:a16="http://schemas.microsoft.com/office/drawing/2014/main" id="{CD32B87F-9F8A-437F-A06B-C6367BF6FA0F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8BDFB340-0D5C-454C-BB16-EE0F75EF9729}"/>
              </a:ext>
            </a:extLst>
          </p:cNvPr>
          <p:cNvSpPr txBox="1"/>
          <p:nvPr/>
        </p:nvSpPr>
        <p:spPr>
          <a:xfrm>
            <a:off x="4271208" y="2952134"/>
            <a:ext cx="15100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Continuous Action </a:t>
            </a:r>
            <a:b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Ongoing Evaluation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954659F-037B-4224-B70D-8A5C325AA3B2}"/>
              </a:ext>
            </a:extLst>
          </p:cNvPr>
          <p:cNvSpPr txBox="1"/>
          <p:nvPr/>
        </p:nvSpPr>
        <p:spPr>
          <a:xfrm>
            <a:off x="6043199" y="4271241"/>
            <a:ext cx="1785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Strategic Planning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8C28C9F-88AE-417B-8F20-59E44E6EF8A8}"/>
              </a:ext>
            </a:extLst>
          </p:cNvPr>
          <p:cNvSpPr txBox="1"/>
          <p:nvPr/>
        </p:nvSpPr>
        <p:spPr>
          <a:xfrm>
            <a:off x="3801734" y="747895"/>
            <a:ext cx="2413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Collect &amp; Analyze Community Data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6BD5BDE-84CA-4D00-A5FA-71D1A1211171}"/>
              </a:ext>
            </a:extLst>
          </p:cNvPr>
          <p:cNvSpPr txBox="1"/>
          <p:nvPr/>
        </p:nvSpPr>
        <p:spPr>
          <a:xfrm>
            <a:off x="4895375" y="1355952"/>
            <a:ext cx="2155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Decide What is Most Important to Act On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0611983-DF09-4D18-8672-81A5B815FDE5}"/>
              </a:ext>
            </a:extLst>
          </p:cNvPr>
          <p:cNvCxnSpPr>
            <a:cxnSpLocks/>
          </p:cNvCxnSpPr>
          <p:nvPr/>
        </p:nvCxnSpPr>
        <p:spPr>
          <a:xfrm flipV="1">
            <a:off x="5021493" y="2622853"/>
            <a:ext cx="920" cy="229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C85E5F0-4375-4800-B551-A1B4FC1C7296}"/>
              </a:ext>
            </a:extLst>
          </p:cNvPr>
          <p:cNvCxnSpPr>
            <a:cxnSpLocks/>
          </p:cNvCxnSpPr>
          <p:nvPr/>
        </p:nvCxnSpPr>
        <p:spPr>
          <a:xfrm flipH="1">
            <a:off x="4237973" y="3428153"/>
            <a:ext cx="2557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3DF83AE-B790-4D8D-ACCC-27E4AD35FB8A}"/>
              </a:ext>
            </a:extLst>
          </p:cNvPr>
          <p:cNvCxnSpPr>
            <a:cxnSpLocks/>
            <a:endCxn id="23" idx="3"/>
          </p:cNvCxnSpPr>
          <p:nvPr/>
        </p:nvCxnSpPr>
        <p:spPr>
          <a:xfrm>
            <a:off x="5469906" y="3429188"/>
            <a:ext cx="3113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BC7803B-E5E8-4C6B-929B-2648AF788AC5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24379" y="4000587"/>
            <a:ext cx="920" cy="229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82A6A397-8017-48A6-ABAB-39CEB7FEFD8D}"/>
              </a:ext>
            </a:extLst>
          </p:cNvPr>
          <p:cNvSpPr txBox="1"/>
          <p:nvPr/>
        </p:nvSpPr>
        <p:spPr>
          <a:xfrm>
            <a:off x="8796953" y="1455605"/>
            <a:ext cx="292936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Peer learning, technical assistance &amp; coaching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Training &amp; support for performance measure identification and improvement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Convene regional workgroups and provide continued TA/coaching for Scorecard and performance measures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Hospital/Public Health support/training provided as requested on RBA basics &amp; specific use of RBA and Scorecard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CC74183F-A2B7-4299-8DD6-5E70C6F66E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733" y="2284347"/>
            <a:ext cx="2438400" cy="1242276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DDE86C66-0732-4B45-B5CB-C2726FB65853}"/>
              </a:ext>
            </a:extLst>
          </p:cNvPr>
          <p:cNvSpPr txBox="1"/>
          <p:nvPr/>
        </p:nvSpPr>
        <p:spPr>
          <a:xfrm>
            <a:off x="304800" y="228600"/>
            <a:ext cx="247367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Improvement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</a:t>
            </a:r>
          </a:p>
          <a:p>
            <a:r>
              <a:rPr lang="en-US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Provided by WNC Healthy Impact - Ongoing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94B36BF-A377-4493-BC6D-8963E85D62DA}"/>
              </a:ext>
            </a:extLst>
          </p:cNvPr>
          <p:cNvSpPr/>
          <p:nvPr/>
        </p:nvSpPr>
        <p:spPr>
          <a:xfrm>
            <a:off x="3788178" y="2196675"/>
            <a:ext cx="2532282" cy="2493733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760264"/>
      </p:ext>
    </p:extLst>
  </p:cSld>
  <p:clrMapOvr>
    <a:masterClrMapping/>
  </p:clrMapOvr>
</p:sld>
</file>

<file path=ppt/theme/theme1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5500</TotalTime>
  <Words>548</Words>
  <Application>Microsoft Office PowerPoint</Application>
  <PresentationFormat>Widescreen</PresentationFormat>
  <Paragraphs>149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Segoe UI</vt:lpstr>
      <vt:lpstr>9_Office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Steering Committee Retreat  December 2, 2015 NC Arboretum</dc:title>
  <dc:creator>Heather Gates</dc:creator>
  <cp:lastModifiedBy>Jo Bradley</cp:lastModifiedBy>
  <cp:revision>223</cp:revision>
  <cp:lastPrinted>2017-09-19T19:20:21Z</cp:lastPrinted>
  <dcterms:created xsi:type="dcterms:W3CDTF">2015-12-01T13:55:50Z</dcterms:created>
  <dcterms:modified xsi:type="dcterms:W3CDTF">2018-07-25T14:39:13Z</dcterms:modified>
</cp:coreProperties>
</file>